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9" r:id="rId3"/>
    <p:sldId id="256" r:id="rId4"/>
    <p:sldId id="264" r:id="rId5"/>
    <p:sldId id="257" r:id="rId6"/>
    <p:sldId id="272" r:id="rId7"/>
    <p:sldId id="261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634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31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170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83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81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00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16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519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555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656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64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2D753-3C9A-473F-BDC1-C44BFB016EED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4E274-667F-4371-B9A6-550E04000F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420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similar.aspx" TargetMode="External"/><Relationship Id="rId2" Type="http://schemas.openxmlformats.org/officeDocument/2006/relationships/hyperlink" Target="http://office.microsoft.com/cs-cz/images/results.aspx?qu=v%C3%BDlet&amp;ctt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18488" cy="2146300"/>
          </a:xfrm>
        </p:spPr>
        <p:txBody>
          <a:bodyPr/>
          <a:lstStyle/>
          <a:p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Matematika</a:t>
            </a:r>
            <a:b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slovní úlohy</a:t>
            </a:r>
            <a:endParaRPr lang="cs-CZ" b="1" dirty="0">
              <a:solidFill>
                <a:srgbClr val="9999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213100"/>
            <a:ext cx="6408738" cy="936625"/>
          </a:xfrm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047252" y="5017979"/>
            <a:ext cx="51784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VY_32_INOVACE_09_17_slovní úlohy </a:t>
            </a:r>
          </a:p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cs-CZ" dirty="0"/>
              <a:t>Sčítání, násobení v oboru do 20, do 100 a do 10 </a:t>
            </a:r>
            <a:r>
              <a:rPr lang="cs-CZ" dirty="0" smtClean="0"/>
              <a:t>000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)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74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80920" cy="302433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Na školní výlet jelo:</a:t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15 žáků z šesté třídy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b="1" dirty="0" smtClean="0">
                <a:solidFill>
                  <a:srgbClr val="00B0F0"/>
                </a:solidFill>
              </a:rPr>
              <a:t>12 žáků z osmé </a:t>
            </a:r>
            <a:r>
              <a:rPr lang="cs-CZ" b="1" dirty="0" smtClean="0">
                <a:solidFill>
                  <a:srgbClr val="00B0F0"/>
                </a:solidFill>
              </a:rPr>
              <a:t>třídy,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14 žáků ze sedmé třídy</a:t>
            </a:r>
            <a:r>
              <a:rPr lang="cs-CZ" b="1" dirty="0" smtClean="0"/>
              <a:t> </a:t>
            </a:r>
            <a:r>
              <a:rPr lang="cs-CZ" dirty="0" smtClean="0"/>
              <a:t>a </a:t>
            </a:r>
            <a:br>
              <a:rPr lang="cs-CZ" dirty="0" smtClean="0"/>
            </a:br>
            <a:r>
              <a:rPr lang="cs-CZ" b="1" dirty="0" smtClean="0">
                <a:solidFill>
                  <a:srgbClr val="00B0F0"/>
                </a:solidFill>
              </a:rPr>
              <a:t>9 žáků z deváté třídy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4149080"/>
            <a:ext cx="8964487" cy="2232248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Žáci </a:t>
            </a:r>
            <a:r>
              <a:rPr lang="cs-CZ" sz="3600" u="sng" dirty="0" smtClean="0">
                <a:solidFill>
                  <a:schemeClr val="accent6">
                    <a:lumMod val="75000"/>
                  </a:schemeClr>
                </a:solidFill>
              </a:rPr>
              <a:t>šesté třídy a sedmé třídy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zaplatili 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40 Kč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Žáci </a:t>
            </a:r>
            <a:r>
              <a:rPr lang="cs-CZ" sz="3600" u="sng" dirty="0" smtClean="0">
                <a:solidFill>
                  <a:schemeClr val="accent6">
                    <a:lumMod val="75000"/>
                  </a:schemeClr>
                </a:solidFill>
              </a:rPr>
              <a:t>osmé a deváté třídy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zaplatili 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50 Kč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Kolik korun se vybralo celkem?</a:t>
            </a:r>
            <a:endParaRPr lang="cs-CZ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3429000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Kolik žáků dohromady jelo na výlet?</a:t>
            </a:r>
            <a:endParaRPr lang="cs-CZ" sz="4000" b="1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5373216"/>
            <a:ext cx="1259780" cy="1259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3957" r="16260"/>
          <a:stretch>
            <a:fillRect/>
          </a:stretch>
        </p:blipFill>
        <p:spPr bwMode="auto">
          <a:xfrm>
            <a:off x="6156176" y="692696"/>
            <a:ext cx="1758743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629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80920" cy="302433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Na školní výlet jelo:</a:t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15 žáků z šesté třídy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b="1" dirty="0" smtClean="0">
                <a:solidFill>
                  <a:srgbClr val="00B0F0"/>
                </a:solidFill>
              </a:rPr>
              <a:t>12 žáků z osmé </a:t>
            </a:r>
            <a:r>
              <a:rPr lang="cs-CZ" b="1" dirty="0" smtClean="0">
                <a:solidFill>
                  <a:srgbClr val="00B0F0"/>
                </a:solidFill>
              </a:rPr>
              <a:t>třídy,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14 žáků ze sedmé třídy</a:t>
            </a:r>
            <a:r>
              <a:rPr lang="cs-CZ" b="1" dirty="0" smtClean="0"/>
              <a:t> </a:t>
            </a:r>
            <a:r>
              <a:rPr lang="cs-CZ" dirty="0" smtClean="0"/>
              <a:t>a </a:t>
            </a:r>
            <a:br>
              <a:rPr lang="cs-CZ" dirty="0" smtClean="0"/>
            </a:br>
            <a:r>
              <a:rPr lang="cs-CZ" b="1" dirty="0" smtClean="0">
                <a:solidFill>
                  <a:srgbClr val="00B0F0"/>
                </a:solidFill>
              </a:rPr>
              <a:t>9 žáků z deváté třídy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4149080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Kolik žáků dohromady jelo na výlet?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100938" y="404664"/>
            <a:ext cx="1643180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100938" y="989439"/>
            <a:ext cx="164318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</a:t>
            </a:r>
            <a:endParaRPr lang="cs-CZ" sz="3200" b="1" dirty="0" smtClean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100938" y="1600374"/>
            <a:ext cx="1643180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7100938" y="2879188"/>
            <a:ext cx="169394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7296934" y="2996952"/>
            <a:ext cx="505811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808843" y="2996952"/>
            <a:ext cx="524171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100938" y="2185149"/>
            <a:ext cx="164318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Comic Sans MS" pitchFamily="66" charset="0"/>
              </a:rPr>
              <a:t>     </a:t>
            </a:r>
            <a:endParaRPr lang="cs-CZ" sz="3200" b="1" dirty="0" smtClean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14" name="Podnadpis 13"/>
          <p:cNvSpPr>
            <a:spLocks noGrp="1"/>
          </p:cNvSpPr>
          <p:nvPr>
            <p:ph type="subTitle" idx="1"/>
          </p:nvPr>
        </p:nvSpPr>
        <p:spPr>
          <a:xfrm>
            <a:off x="251520" y="5013176"/>
            <a:ext cx="8640960" cy="1032520"/>
          </a:xfrm>
        </p:spPr>
        <p:txBody>
          <a:bodyPr>
            <a:normAutofit/>
          </a:bodyPr>
          <a:lstStyle/>
          <a:p>
            <a:pPr algn="l"/>
            <a:r>
              <a:rPr lang="cs-CZ" sz="4400" b="1" dirty="0" smtClean="0">
                <a:solidFill>
                  <a:srgbClr val="92D050"/>
                </a:solidFill>
              </a:rPr>
              <a:t>Dohromady jelo na výlet            žáků.</a:t>
            </a:r>
            <a:endParaRPr lang="cs-CZ" sz="4400" b="1" dirty="0">
              <a:solidFill>
                <a:srgbClr val="92D05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60648"/>
            <a:ext cx="1907852" cy="1907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Obdélník 14"/>
          <p:cNvSpPr/>
          <p:nvPr/>
        </p:nvSpPr>
        <p:spPr>
          <a:xfrm>
            <a:off x="6326943" y="5229200"/>
            <a:ext cx="505811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838852" y="5229200"/>
            <a:ext cx="524171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9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0" grpId="0" animBg="1"/>
      <p:bldP spid="11" grpId="0" animBg="1"/>
      <p:bldP spid="13" grpId="0" animBg="1"/>
      <p:bldP spid="14" grpId="0" build="p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80920" cy="302433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Na školní výlet jelo:</a:t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15 žáků z šesté třídy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b="1" dirty="0" smtClean="0">
                <a:solidFill>
                  <a:srgbClr val="00B0F0"/>
                </a:solidFill>
              </a:rPr>
              <a:t>12 žáků z osmé </a:t>
            </a:r>
            <a:r>
              <a:rPr lang="cs-CZ" b="1" dirty="0" smtClean="0">
                <a:solidFill>
                  <a:srgbClr val="00B0F0"/>
                </a:solidFill>
              </a:rPr>
              <a:t>třídy,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14 žáků ze sedmé třídy</a:t>
            </a:r>
            <a:r>
              <a:rPr lang="cs-CZ" b="1" dirty="0" smtClean="0"/>
              <a:t> </a:t>
            </a:r>
            <a:r>
              <a:rPr lang="cs-CZ" dirty="0" smtClean="0"/>
              <a:t>a </a:t>
            </a:r>
            <a:br>
              <a:rPr lang="cs-CZ" dirty="0" smtClean="0"/>
            </a:br>
            <a:r>
              <a:rPr lang="cs-CZ" b="1" dirty="0" smtClean="0">
                <a:solidFill>
                  <a:srgbClr val="00B0F0"/>
                </a:solidFill>
              </a:rPr>
              <a:t>9 žáků z deváté třídy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4149080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Kolik žáků dohromady jelo na výlet?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717931" y="404664"/>
            <a:ext cx="2026187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15</a:t>
            </a:r>
          </a:p>
        </p:txBody>
      </p:sp>
      <p:sp>
        <p:nvSpPr>
          <p:cNvPr id="6" name="Obdélník 5"/>
          <p:cNvSpPr/>
          <p:nvPr/>
        </p:nvSpPr>
        <p:spPr>
          <a:xfrm>
            <a:off x="6807943" y="989439"/>
            <a:ext cx="1846165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</a:t>
            </a:r>
            <a:r>
              <a:rPr lang="cs-CZ" sz="3200" b="1" dirty="0" smtClean="0">
                <a:solidFill>
                  <a:srgbClr val="00B0F0"/>
                </a:solidFill>
                <a:latin typeface="Comic Sans MS" pitchFamily="66" charset="0"/>
              </a:rPr>
              <a:t>12</a:t>
            </a:r>
          </a:p>
        </p:txBody>
      </p:sp>
      <p:sp>
        <p:nvSpPr>
          <p:cNvPr id="7" name="Obdélník 6"/>
          <p:cNvSpPr/>
          <p:nvPr/>
        </p:nvSpPr>
        <p:spPr>
          <a:xfrm>
            <a:off x="7066689" y="1600374"/>
            <a:ext cx="1728192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14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7100938" y="2879188"/>
            <a:ext cx="169394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7296934" y="2996952"/>
            <a:ext cx="505811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808843" y="2996952"/>
            <a:ext cx="524171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807942" y="2185149"/>
            <a:ext cx="1846165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  <a:latin typeface="Comic Sans MS" pitchFamily="66" charset="0"/>
              </a:rPr>
              <a:t>     </a:t>
            </a:r>
            <a:r>
              <a:rPr lang="cs-CZ" sz="3200" b="1" dirty="0" smtClean="0">
                <a:solidFill>
                  <a:srgbClr val="00B0F0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14" name="Podnadpis 13"/>
          <p:cNvSpPr>
            <a:spLocks noGrp="1"/>
          </p:cNvSpPr>
          <p:nvPr>
            <p:ph type="subTitle" idx="1"/>
          </p:nvPr>
        </p:nvSpPr>
        <p:spPr>
          <a:xfrm>
            <a:off x="251520" y="5013176"/>
            <a:ext cx="8640960" cy="103252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92D050"/>
                </a:solidFill>
              </a:rPr>
              <a:t>Dohromady jelo na výlet 60 žáků.</a:t>
            </a:r>
            <a:endParaRPr lang="cs-CZ" sz="4400" b="1" dirty="0">
              <a:solidFill>
                <a:srgbClr val="92D05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60648"/>
            <a:ext cx="1907852" cy="1907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233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5898" y="5211702"/>
            <a:ext cx="8280920" cy="136815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Kolik korun se vybralo celkem?</a:t>
            </a:r>
            <a:b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8110" y="3168352"/>
            <a:ext cx="1560251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586767" y="3770115"/>
            <a:ext cx="1604291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   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135219" y="4463364"/>
            <a:ext cx="169394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148110" y="4581128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60019" y="4581128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957631" y="3212976"/>
            <a:ext cx="1536166" cy="584775"/>
          </a:xfrm>
          <a:prstGeom prst="rect">
            <a:avLst/>
          </a:prstGeom>
          <a:solidFill>
            <a:srgbClr val="FFC000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45228" y="3797751"/>
            <a:ext cx="1536166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rgbClr val="00B0F0"/>
              </a:solidFill>
              <a:latin typeface="Comic Sans MS" pitchFamily="66" charset="0"/>
            </a:endParaRPr>
          </a:p>
        </p:txBody>
      </p:sp>
      <p:cxnSp>
        <p:nvCxnSpPr>
          <p:cNvPr id="14" name="Přímá spojnice 7"/>
          <p:cNvCxnSpPr/>
          <p:nvPr/>
        </p:nvCxnSpPr>
        <p:spPr>
          <a:xfrm>
            <a:off x="1918639" y="4463364"/>
            <a:ext cx="169394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1957630" y="4553744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445455" y="4553744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588785" y="3185340"/>
            <a:ext cx="161214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     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48393" y="3753127"/>
            <a:ext cx="1540531" cy="584775"/>
          </a:xfrm>
          <a:prstGeom prst="rect">
            <a:avLst/>
          </a:prstGeom>
          <a:solidFill>
            <a:srgbClr val="FFC000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</a:t>
            </a:r>
            <a:endParaRPr lang="cs-CZ" sz="3200" b="1" dirty="0" smtClean="0">
              <a:solidFill>
                <a:srgbClr val="00B0F0"/>
              </a:solidFill>
              <a:latin typeface="Comic Sans MS" pitchFamily="66" charset="0"/>
            </a:endParaRPr>
          </a:p>
        </p:txBody>
      </p:sp>
      <p:cxnSp>
        <p:nvCxnSpPr>
          <p:cNvPr id="20" name="Přímá spojnice 7"/>
          <p:cNvCxnSpPr/>
          <p:nvPr/>
        </p:nvCxnSpPr>
        <p:spPr>
          <a:xfrm>
            <a:off x="5559795" y="4424176"/>
            <a:ext cx="159807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3823466" y="3770115"/>
            <a:ext cx="1560251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823467" y="3132969"/>
            <a:ext cx="1574680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</a:t>
            </a:r>
          </a:p>
        </p:txBody>
      </p:sp>
      <p:cxnSp>
        <p:nvCxnSpPr>
          <p:cNvPr id="26" name="Přímá spojnice 7"/>
          <p:cNvCxnSpPr/>
          <p:nvPr/>
        </p:nvCxnSpPr>
        <p:spPr>
          <a:xfrm flipV="1">
            <a:off x="3687550" y="4426689"/>
            <a:ext cx="1769295" cy="1858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délník 30"/>
          <p:cNvSpPr/>
          <p:nvPr/>
        </p:nvSpPr>
        <p:spPr>
          <a:xfrm>
            <a:off x="3823467" y="454466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347638" y="4544662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859547" y="454466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611837" y="4569324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6136008" y="4569324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6647917" y="4569324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45446" y="1484784"/>
            <a:ext cx="828092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Žáci </a:t>
            </a:r>
            <a:r>
              <a:rPr lang="cs-CZ" u="sng" dirty="0">
                <a:solidFill>
                  <a:schemeClr val="accent6">
                    <a:lumMod val="75000"/>
                  </a:schemeClr>
                </a:solidFill>
              </a:rPr>
              <a:t>osmé a deváté třídy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zaplatili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50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Kč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br>
              <a:rPr lang="cs-CZ" dirty="0">
                <a:solidFill>
                  <a:schemeClr val="accent6">
                    <a:lumMod val="75000"/>
                  </a:schemeClr>
                </a:solidFill>
              </a:rPr>
            </a:br>
            <a:endParaRPr lang="cs-CZ" dirty="0"/>
          </a:p>
        </p:txBody>
      </p:sp>
      <p:sp>
        <p:nvSpPr>
          <p:cNvPr id="29" name="Nadpis 1"/>
          <p:cNvSpPr txBox="1">
            <a:spLocks/>
          </p:cNvSpPr>
          <p:nvPr/>
        </p:nvSpPr>
        <p:spPr>
          <a:xfrm>
            <a:off x="619944" y="485056"/>
            <a:ext cx="828092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Žáci </a:t>
            </a:r>
            <a:r>
              <a:rPr lang="cs-CZ" u="sng" dirty="0" smtClean="0">
                <a:solidFill>
                  <a:schemeClr val="accent6">
                    <a:lumMod val="75000"/>
                  </a:schemeClr>
                </a:solidFill>
              </a:rPr>
              <a:t>šesté třídy a sedmé třídy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zaplatili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40 Kč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  <a:b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969626" y="4553744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1184190" y="4592023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556713" y="2286656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1068622" y="2286656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2784528" y="2334126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3296437" y="2334126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4986990" y="2346826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5453802" y="2346826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5965711" y="2346826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7228294" y="2346825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7752465" y="2346826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8264374" y="2346826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1592793" y="2286656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0" name="Obdélník 69"/>
          <p:cNvSpPr/>
          <p:nvPr/>
        </p:nvSpPr>
        <p:spPr>
          <a:xfrm>
            <a:off x="3820608" y="2334125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1" name="Obdélník 70"/>
          <p:cNvSpPr/>
          <p:nvPr/>
        </p:nvSpPr>
        <p:spPr>
          <a:xfrm>
            <a:off x="2226371" y="2391271"/>
            <a:ext cx="360040" cy="46166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72" name="Obdélník 71"/>
          <p:cNvSpPr/>
          <p:nvPr/>
        </p:nvSpPr>
        <p:spPr>
          <a:xfrm>
            <a:off x="4473717" y="2403203"/>
            <a:ext cx="360040" cy="46166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73" name="Obdélník 72"/>
          <p:cNvSpPr/>
          <p:nvPr/>
        </p:nvSpPr>
        <p:spPr>
          <a:xfrm>
            <a:off x="6617680" y="2408380"/>
            <a:ext cx="360040" cy="46166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74" name="Obdélník 73"/>
          <p:cNvSpPr/>
          <p:nvPr/>
        </p:nvSpPr>
        <p:spPr>
          <a:xfrm>
            <a:off x="6879439" y="597795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7380694" y="5977951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6" name="Obdélník 75"/>
          <p:cNvSpPr/>
          <p:nvPr/>
        </p:nvSpPr>
        <p:spPr>
          <a:xfrm>
            <a:off x="7904865" y="5977952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7" name="Obdélník 76"/>
          <p:cNvSpPr/>
          <p:nvPr/>
        </p:nvSpPr>
        <p:spPr>
          <a:xfrm>
            <a:off x="8416774" y="597795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9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4" grpId="0" animBg="1"/>
      <p:bldP spid="25" grpId="0" animBg="1"/>
      <p:bldP spid="31" grpId="0" animBg="1"/>
      <p:bldP spid="32" grpId="0" animBg="1"/>
      <p:bldP spid="33" grpId="0" animBg="1"/>
      <p:bldP spid="39" grpId="0" animBg="1"/>
      <p:bldP spid="40" grpId="0" animBg="1"/>
      <p:bldP spid="41" grpId="0" animBg="1"/>
      <p:bldP spid="28" grpId="0"/>
      <p:bldP spid="29" grpId="0"/>
      <p:bldP spid="30" grpId="0" animBg="1"/>
      <p:bldP spid="34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24689" y="4902187"/>
            <a:ext cx="8280920" cy="1368152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Celkem se vybralo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2 010 Kč.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507243" y="3168352"/>
            <a:ext cx="1110516" cy="10772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13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586767" y="3770115"/>
            <a:ext cx="1604291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  .50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135219" y="4463364"/>
            <a:ext cx="169394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148110" y="4581128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60019" y="4581128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211566" y="3212976"/>
            <a:ext cx="1108088" cy="584775"/>
          </a:xfrm>
          <a:prstGeom prst="rect">
            <a:avLst/>
          </a:prstGeom>
          <a:solidFill>
            <a:srgbClr val="FFC000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11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199163" y="3797751"/>
            <a:ext cx="1108088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F0"/>
                </a:solidFill>
                <a:latin typeface="Comic Sans MS" pitchFamily="66" charset="0"/>
              </a:rPr>
              <a:t>.40</a:t>
            </a:r>
          </a:p>
        </p:txBody>
      </p:sp>
      <p:cxnSp>
        <p:nvCxnSpPr>
          <p:cNvPr id="14" name="Přímá spojnice 7"/>
          <p:cNvCxnSpPr/>
          <p:nvPr/>
        </p:nvCxnSpPr>
        <p:spPr>
          <a:xfrm>
            <a:off x="1918639" y="4480068"/>
            <a:ext cx="169394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1957630" y="4553744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2445455" y="4553744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588785" y="3185340"/>
            <a:ext cx="1612144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   9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502988" y="3753127"/>
            <a:ext cx="1096480" cy="584775"/>
          </a:xfrm>
          <a:prstGeom prst="rect">
            <a:avLst/>
          </a:prstGeom>
          <a:solidFill>
            <a:srgbClr val="FFC000"/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</a:t>
            </a:r>
            <a:endParaRPr lang="cs-CZ" sz="3200" b="1" dirty="0" smtClean="0">
              <a:solidFill>
                <a:srgbClr val="00B0F0"/>
              </a:solidFill>
              <a:latin typeface="Comic Sans MS" pitchFamily="66" charset="0"/>
            </a:endParaRPr>
          </a:p>
        </p:txBody>
      </p:sp>
      <p:cxnSp>
        <p:nvCxnSpPr>
          <p:cNvPr id="20" name="Přímá spojnice 7"/>
          <p:cNvCxnSpPr/>
          <p:nvPr/>
        </p:nvCxnSpPr>
        <p:spPr>
          <a:xfrm>
            <a:off x="5559795" y="4424176"/>
            <a:ext cx="159807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3823466" y="3770115"/>
            <a:ext cx="1560251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.50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823467" y="3132969"/>
            <a:ext cx="1574680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12</a:t>
            </a:r>
          </a:p>
        </p:txBody>
      </p:sp>
      <p:cxnSp>
        <p:nvCxnSpPr>
          <p:cNvPr id="26" name="Přímá spojnice 7"/>
          <p:cNvCxnSpPr/>
          <p:nvPr/>
        </p:nvCxnSpPr>
        <p:spPr>
          <a:xfrm flipV="1">
            <a:off x="3687550" y="4426689"/>
            <a:ext cx="1769295" cy="1858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délník 30"/>
          <p:cNvSpPr/>
          <p:nvPr/>
        </p:nvSpPr>
        <p:spPr>
          <a:xfrm>
            <a:off x="3823467" y="454466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4347638" y="4544662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4859547" y="454466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5611837" y="4569324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6136008" y="4569324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41" name="Obdélník 40"/>
          <p:cNvSpPr/>
          <p:nvPr/>
        </p:nvSpPr>
        <p:spPr>
          <a:xfrm>
            <a:off x="6647917" y="4569324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45446" y="1484784"/>
            <a:ext cx="828092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Žáci </a:t>
            </a:r>
            <a:r>
              <a:rPr lang="cs-CZ" u="sng" dirty="0">
                <a:solidFill>
                  <a:schemeClr val="accent6">
                    <a:lumMod val="75000"/>
                  </a:schemeClr>
                </a:solidFill>
              </a:rPr>
              <a:t>osmé a deváté třídy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zaplatili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50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Kč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br>
              <a:rPr lang="cs-CZ" dirty="0">
                <a:solidFill>
                  <a:schemeClr val="accent6">
                    <a:lumMod val="75000"/>
                  </a:schemeClr>
                </a:solidFill>
              </a:rPr>
            </a:br>
            <a:endParaRPr lang="cs-CZ" dirty="0"/>
          </a:p>
        </p:txBody>
      </p:sp>
      <p:sp>
        <p:nvSpPr>
          <p:cNvPr id="29" name="Nadpis 1"/>
          <p:cNvSpPr txBox="1">
            <a:spLocks/>
          </p:cNvSpPr>
          <p:nvPr/>
        </p:nvSpPr>
        <p:spPr>
          <a:xfrm>
            <a:off x="619944" y="485056"/>
            <a:ext cx="828092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Žáci </a:t>
            </a:r>
            <a:r>
              <a:rPr lang="cs-CZ" u="sng" dirty="0" smtClean="0">
                <a:solidFill>
                  <a:schemeClr val="accent6">
                    <a:lumMod val="75000"/>
                  </a:schemeClr>
                </a:solidFill>
              </a:rPr>
              <a:t>šesté třídy a sedmé třídy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zaplatili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40 Kč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  <a:b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969626" y="4553744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1184190" y="4592023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0" y="3178228"/>
            <a:ext cx="2026187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  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13</a:t>
            </a:r>
          </a:p>
        </p:txBody>
      </p:sp>
      <p:sp>
        <p:nvSpPr>
          <p:cNvPr id="60" name="Obdélník 59"/>
          <p:cNvSpPr/>
          <p:nvPr/>
        </p:nvSpPr>
        <p:spPr>
          <a:xfrm>
            <a:off x="54832" y="3654900"/>
            <a:ext cx="1846165" cy="58477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 .</a:t>
            </a:r>
            <a:r>
              <a:rPr lang="cs-CZ" sz="3200" b="1" dirty="0" smtClean="0">
                <a:solidFill>
                  <a:srgbClr val="00B0F0"/>
                </a:solidFill>
                <a:latin typeface="Comic Sans MS" pitchFamily="66" charset="0"/>
              </a:rPr>
              <a:t>40</a:t>
            </a:r>
          </a:p>
        </p:txBody>
      </p:sp>
      <p:sp>
        <p:nvSpPr>
          <p:cNvPr id="61" name="Obdélník 60"/>
          <p:cNvSpPr/>
          <p:nvPr/>
        </p:nvSpPr>
        <p:spPr>
          <a:xfrm>
            <a:off x="557477" y="2221832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2" name="Obdélník 61"/>
          <p:cNvSpPr/>
          <p:nvPr/>
        </p:nvSpPr>
        <p:spPr>
          <a:xfrm>
            <a:off x="1069386" y="2221832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3" name="Obdélník 62"/>
          <p:cNvSpPr/>
          <p:nvPr/>
        </p:nvSpPr>
        <p:spPr>
          <a:xfrm>
            <a:off x="2785292" y="2269302"/>
            <a:ext cx="50581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4" name="Obdélník 63"/>
          <p:cNvSpPr/>
          <p:nvPr/>
        </p:nvSpPr>
        <p:spPr>
          <a:xfrm>
            <a:off x="3297201" y="2269302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5" name="Obdélník 64"/>
          <p:cNvSpPr/>
          <p:nvPr/>
        </p:nvSpPr>
        <p:spPr>
          <a:xfrm>
            <a:off x="5082031" y="228200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6" name="Obdélník 65"/>
          <p:cNvSpPr/>
          <p:nvPr/>
        </p:nvSpPr>
        <p:spPr>
          <a:xfrm>
            <a:off x="5606202" y="2282002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67" name="Obdélník 66"/>
          <p:cNvSpPr/>
          <p:nvPr/>
        </p:nvSpPr>
        <p:spPr>
          <a:xfrm>
            <a:off x="6118111" y="228200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68" name="Obdélník 67"/>
          <p:cNvSpPr/>
          <p:nvPr/>
        </p:nvSpPr>
        <p:spPr>
          <a:xfrm>
            <a:off x="7380694" y="2282001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9" name="Obdélník 68"/>
          <p:cNvSpPr/>
          <p:nvPr/>
        </p:nvSpPr>
        <p:spPr>
          <a:xfrm>
            <a:off x="7904865" y="2282002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70" name="Obdélník 69"/>
          <p:cNvSpPr/>
          <p:nvPr/>
        </p:nvSpPr>
        <p:spPr>
          <a:xfrm>
            <a:off x="8416774" y="228200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71" name="Obdélník 70"/>
          <p:cNvSpPr/>
          <p:nvPr/>
        </p:nvSpPr>
        <p:spPr>
          <a:xfrm>
            <a:off x="1593557" y="2221832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72" name="Obdélník 71"/>
          <p:cNvSpPr/>
          <p:nvPr/>
        </p:nvSpPr>
        <p:spPr>
          <a:xfrm>
            <a:off x="3821372" y="2269301"/>
            <a:ext cx="524171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73" name="Obdélník 72"/>
          <p:cNvSpPr/>
          <p:nvPr/>
        </p:nvSpPr>
        <p:spPr>
          <a:xfrm>
            <a:off x="2227135" y="2326447"/>
            <a:ext cx="360040" cy="46166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74" name="Obdélník 73"/>
          <p:cNvSpPr/>
          <p:nvPr/>
        </p:nvSpPr>
        <p:spPr>
          <a:xfrm>
            <a:off x="4568758" y="2338379"/>
            <a:ext cx="360040" cy="46166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75" name="Obdélník 74"/>
          <p:cNvSpPr/>
          <p:nvPr/>
        </p:nvSpPr>
        <p:spPr>
          <a:xfrm>
            <a:off x="6770080" y="2343556"/>
            <a:ext cx="360040" cy="46166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76" name="Obdélník 75"/>
          <p:cNvSpPr/>
          <p:nvPr/>
        </p:nvSpPr>
        <p:spPr>
          <a:xfrm>
            <a:off x="7031839" y="7569885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77" name="Obdélník 76"/>
          <p:cNvSpPr/>
          <p:nvPr/>
        </p:nvSpPr>
        <p:spPr>
          <a:xfrm>
            <a:off x="7533094" y="7569884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78" name="Obdélník 77"/>
          <p:cNvSpPr/>
          <p:nvPr/>
        </p:nvSpPr>
        <p:spPr>
          <a:xfrm>
            <a:off x="8057265" y="7569885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79" name="Obdélník 78"/>
          <p:cNvSpPr/>
          <p:nvPr/>
        </p:nvSpPr>
        <p:spPr>
          <a:xfrm>
            <a:off x="8569174" y="7569885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  <p:sp>
        <p:nvSpPr>
          <p:cNvPr id="80" name="Obdélník 79"/>
          <p:cNvSpPr/>
          <p:nvPr/>
        </p:nvSpPr>
        <p:spPr>
          <a:xfrm>
            <a:off x="6879439" y="597795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81" name="Obdélník 80"/>
          <p:cNvSpPr/>
          <p:nvPr/>
        </p:nvSpPr>
        <p:spPr>
          <a:xfrm>
            <a:off x="7380694" y="5977951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  <a:endParaRPr lang="cs-CZ" sz="3200" b="1" dirty="0" smtClean="0">
              <a:solidFill>
                <a:schemeClr val="bg1">
                  <a:lumMod val="9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2" name="Obdélník 81"/>
          <p:cNvSpPr/>
          <p:nvPr/>
        </p:nvSpPr>
        <p:spPr>
          <a:xfrm>
            <a:off x="7904865" y="5977952"/>
            <a:ext cx="50581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83" name="Obdélník 82"/>
          <p:cNvSpPr/>
          <p:nvPr/>
        </p:nvSpPr>
        <p:spPr>
          <a:xfrm>
            <a:off x="8376693" y="5977952"/>
            <a:ext cx="524171" cy="584775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0176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Slovní </a:t>
            </a:r>
            <a:r>
              <a:rPr lang="cs-CZ" dirty="0" smtClean="0"/>
              <a:t>úloha.</a:t>
            </a:r>
            <a:endParaRPr lang="cs-CZ" dirty="0"/>
          </a:p>
          <a:p>
            <a:r>
              <a:rPr lang="cs-CZ" dirty="0"/>
              <a:t>Zadání slovní úlohy (snímek č. </a:t>
            </a:r>
            <a:r>
              <a:rPr lang="cs-CZ" dirty="0" smtClean="0"/>
              <a:t>2).</a:t>
            </a:r>
            <a:endParaRPr lang="cs-CZ" dirty="0"/>
          </a:p>
          <a:p>
            <a:r>
              <a:rPr lang="cs-CZ" dirty="0"/>
              <a:t>Žák vypočítá </a:t>
            </a:r>
            <a:r>
              <a:rPr lang="cs-CZ" dirty="0" smtClean="0"/>
              <a:t>do prázdných obdélníků, </a:t>
            </a:r>
            <a:r>
              <a:rPr lang="cs-CZ" dirty="0"/>
              <a:t>po kliknutí se objeví </a:t>
            </a:r>
            <a:r>
              <a:rPr lang="cs-CZ" dirty="0" smtClean="0"/>
              <a:t>kontrola (další snímek</a:t>
            </a:r>
            <a:r>
              <a:rPr lang="cs-CZ" dirty="0" smtClean="0"/>
              <a:t>). </a:t>
            </a:r>
            <a:endParaRPr lang="cs-CZ" dirty="0"/>
          </a:p>
          <a:p>
            <a:r>
              <a:rPr lang="cs-CZ" dirty="0"/>
              <a:t>Snímky č. 3, </a:t>
            </a:r>
            <a:r>
              <a:rPr lang="cs-CZ" dirty="0" smtClean="0"/>
              <a:t>5, 7 </a:t>
            </a:r>
            <a:r>
              <a:rPr lang="cs-CZ" dirty="0"/>
              <a:t>– řešení </a:t>
            </a:r>
            <a:r>
              <a:rPr lang="cs-CZ" dirty="0" smtClean="0"/>
              <a:t>(KONTROLA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dirty="0"/>
              <a:t>DUM lze použít pro výklad slovní úlohy, popř. pro diagnostiku (jako domácí úkol) nebo jen pro zopakování numerických operací. 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000" dirty="0" smtClean="0">
                <a:hlinkClick r:id="rId2"/>
              </a:rPr>
              <a:t>http://office.</a:t>
            </a:r>
            <a:r>
              <a:rPr lang="cs-CZ" sz="1000" dirty="0" err="1" smtClean="0">
                <a:hlinkClick r:id="rId2"/>
              </a:rPr>
              <a:t>microsoft.com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cs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results.aspx</a:t>
            </a:r>
            <a:r>
              <a:rPr lang="cs-CZ" sz="1000" dirty="0" smtClean="0">
                <a:hlinkClick r:id="rId2"/>
              </a:rPr>
              <a:t>?</a:t>
            </a:r>
            <a:r>
              <a:rPr lang="cs-CZ" sz="1000" dirty="0" err="1" smtClean="0">
                <a:hlinkClick r:id="rId2"/>
              </a:rPr>
              <a:t>qu</a:t>
            </a:r>
            <a:r>
              <a:rPr lang="cs-CZ" sz="1000" dirty="0" smtClean="0">
                <a:hlinkClick r:id="rId2"/>
              </a:rPr>
              <a:t>=v%C3%</a:t>
            </a:r>
            <a:r>
              <a:rPr lang="cs-CZ" sz="1000" dirty="0" err="1" smtClean="0">
                <a:hlinkClick r:id="rId2"/>
              </a:rPr>
              <a:t>BDlet</a:t>
            </a:r>
            <a:r>
              <a:rPr lang="cs-CZ" sz="1000" dirty="0" smtClean="0">
                <a:hlinkClick r:id="rId2"/>
              </a:rPr>
              <a:t>&amp;</a:t>
            </a:r>
            <a:r>
              <a:rPr lang="cs-CZ" sz="1000" dirty="0" err="1" smtClean="0">
                <a:hlinkClick r:id="rId2"/>
              </a:rPr>
              <a:t>ctt</a:t>
            </a:r>
            <a:r>
              <a:rPr lang="cs-CZ" sz="1000" dirty="0" smtClean="0">
                <a:hlinkClick r:id="rId2"/>
              </a:rPr>
              <a:t>=1#</a:t>
            </a:r>
            <a:r>
              <a:rPr lang="cs-CZ" sz="1000" dirty="0" err="1" smtClean="0">
                <a:hlinkClick r:id="rId2"/>
              </a:rPr>
              <a:t>ai</a:t>
            </a:r>
            <a:r>
              <a:rPr lang="cs-CZ" sz="1000" dirty="0" smtClean="0">
                <a:hlinkClick r:id="rId2"/>
              </a:rPr>
              <a:t>:MC900287331|</a:t>
            </a:r>
            <a:r>
              <a:rPr lang="cs-CZ" sz="1000" dirty="0" err="1" smtClean="0">
                <a:hlinkClick r:id="rId2"/>
              </a:rPr>
              <a:t>mt</a:t>
            </a:r>
            <a:r>
              <a:rPr lang="cs-CZ" sz="1000" dirty="0" smtClean="0">
                <a:hlinkClick r:id="rId2"/>
              </a:rPr>
              <a:t>:0|</a:t>
            </a:r>
            <a:endParaRPr lang="cs-CZ" sz="1000" dirty="0" smtClean="0"/>
          </a:p>
          <a:p>
            <a:r>
              <a:rPr lang="cs-CZ" sz="1000" dirty="0" smtClean="0">
                <a:hlinkClick r:id="rId2"/>
              </a:rPr>
              <a:t>http://office.</a:t>
            </a:r>
            <a:r>
              <a:rPr lang="cs-CZ" sz="1000" dirty="0" err="1" smtClean="0">
                <a:hlinkClick r:id="rId2"/>
              </a:rPr>
              <a:t>microsoft.com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cs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results.aspx</a:t>
            </a:r>
            <a:r>
              <a:rPr lang="cs-CZ" sz="1000" dirty="0" smtClean="0">
                <a:hlinkClick r:id="rId2"/>
              </a:rPr>
              <a:t>?</a:t>
            </a:r>
            <a:r>
              <a:rPr lang="cs-CZ" sz="1000" dirty="0" err="1" smtClean="0">
                <a:hlinkClick r:id="rId2"/>
              </a:rPr>
              <a:t>qu</a:t>
            </a:r>
            <a:r>
              <a:rPr lang="cs-CZ" sz="1000" dirty="0" smtClean="0">
                <a:hlinkClick r:id="rId2"/>
              </a:rPr>
              <a:t>=v%C3%</a:t>
            </a:r>
            <a:r>
              <a:rPr lang="cs-CZ" sz="1000" dirty="0" err="1" smtClean="0">
                <a:hlinkClick r:id="rId2"/>
              </a:rPr>
              <a:t>BDlet</a:t>
            </a:r>
            <a:r>
              <a:rPr lang="cs-CZ" sz="1000" dirty="0" smtClean="0">
                <a:hlinkClick r:id="rId2"/>
              </a:rPr>
              <a:t>&amp;</a:t>
            </a:r>
            <a:r>
              <a:rPr lang="cs-CZ" sz="1000" dirty="0" err="1" smtClean="0">
                <a:hlinkClick r:id="rId2"/>
              </a:rPr>
              <a:t>ctt</a:t>
            </a:r>
            <a:r>
              <a:rPr lang="cs-CZ" sz="1000" dirty="0" smtClean="0">
                <a:hlinkClick r:id="rId2"/>
              </a:rPr>
              <a:t>=1#</a:t>
            </a:r>
            <a:r>
              <a:rPr lang="cs-CZ" sz="1000" dirty="0" err="1" smtClean="0">
                <a:hlinkClick r:id="rId2"/>
              </a:rPr>
              <a:t>ai</a:t>
            </a:r>
            <a:r>
              <a:rPr lang="cs-CZ" sz="1000" dirty="0" smtClean="0">
                <a:hlinkClick r:id="rId2"/>
              </a:rPr>
              <a:t>:MP900439434|</a:t>
            </a:r>
            <a:r>
              <a:rPr lang="cs-CZ" sz="1000" dirty="0" err="1" smtClean="0">
                <a:hlinkClick r:id="rId2"/>
              </a:rPr>
              <a:t>mt</a:t>
            </a:r>
            <a:r>
              <a:rPr lang="cs-CZ" sz="1000" dirty="0" smtClean="0">
                <a:hlinkClick r:id="rId2"/>
              </a:rPr>
              <a:t>:0|</a:t>
            </a:r>
            <a:endParaRPr lang="cs-CZ" sz="1000" dirty="0" smtClean="0"/>
          </a:p>
          <a:p>
            <a:r>
              <a:rPr lang="cs-CZ" sz="1000" dirty="0" smtClean="0">
                <a:hlinkClick r:id="rId3"/>
              </a:rPr>
              <a:t>http://office.</a:t>
            </a:r>
            <a:r>
              <a:rPr lang="cs-CZ" sz="1000" dirty="0" err="1" smtClean="0">
                <a:hlinkClick r:id="rId3"/>
              </a:rPr>
              <a:t>microsoft.com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cs</a:t>
            </a:r>
            <a:r>
              <a:rPr lang="cs-CZ" sz="1000" dirty="0" smtClean="0">
                <a:hlinkClick r:id="rId3"/>
              </a:rPr>
              <a:t>-</a:t>
            </a:r>
            <a:r>
              <a:rPr lang="cs-CZ" sz="1000" dirty="0" err="1" smtClean="0">
                <a:hlinkClick r:id="rId3"/>
              </a:rPr>
              <a:t>cz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images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similar.aspx</a:t>
            </a:r>
            <a:r>
              <a:rPr lang="cs-CZ" sz="1000" dirty="0" smtClean="0">
                <a:hlinkClick r:id="rId3"/>
              </a:rPr>
              <a:t>#</a:t>
            </a:r>
            <a:r>
              <a:rPr lang="cs-CZ" sz="1000" dirty="0" err="1" smtClean="0">
                <a:hlinkClick r:id="rId3"/>
              </a:rPr>
              <a:t>ai</a:t>
            </a:r>
            <a:r>
              <a:rPr lang="cs-CZ" sz="1000" dirty="0" smtClean="0">
                <a:hlinkClick r:id="rId3"/>
              </a:rPr>
              <a:t>:MC900231423|</a:t>
            </a:r>
            <a:endParaRPr lang="cs-CZ" sz="1000" dirty="0" smtClean="0"/>
          </a:p>
          <a:p>
            <a:endParaRPr lang="cs-CZ" sz="10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01661" y="4365104"/>
            <a:ext cx="78915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i="1" dirty="0"/>
              <a:t>Autorem materiálu a všech jeho částí , není-li uvedeno jinak,  je </a:t>
            </a:r>
            <a:r>
              <a:rPr lang="cs-CZ" i="1" dirty="0" smtClean="0"/>
              <a:t> Jana </a:t>
            </a:r>
            <a:r>
              <a:rPr lang="cs-CZ" i="1" dirty="0" smtClean="0"/>
              <a:t>HLAVÁČKOVÁ.</a:t>
            </a:r>
            <a:endParaRPr lang="cs-CZ" i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5084763"/>
            <a:ext cx="7345362" cy="11922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316</Words>
  <Application>Microsoft Office PowerPoint</Application>
  <PresentationFormat>Předvádění na obrazovce (4:3)</PresentationFormat>
  <Paragraphs>96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Matematika slovní úlohy</vt:lpstr>
      <vt:lpstr>Na školní výlet jelo: 15 žáků z šesté třídy,  12 žáků z osmé třídy, 14 žáků ze sedmé třídy a  9 žáků z deváté třídy.</vt:lpstr>
      <vt:lpstr>Na školní výlet jelo: 15 žáků z šesté třídy,  12 žáků z osmé třídy,  14 žáků ze sedmé třídy a  9 žáků z deváté třídy.</vt:lpstr>
      <vt:lpstr>Na školní výlet jelo: 15 žáků z šesté třídy,  12 žáků z osmé třídy,  14 žáků ze sedmé třídy a  9 žáků z deváté třídy.</vt:lpstr>
      <vt:lpstr>Kolik korun se vybralo celkem? </vt:lpstr>
      <vt:lpstr>Celkem se vybralo 2 010 Kč.</vt:lpstr>
      <vt:lpstr>POPIS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 školní výlet jelo: 15 žáků z šesté třídy,  12 žáků z osmé třídy  14 žáků ze sedmé třídy a  9 žáků z deváté třídy.</dc:title>
  <dc:creator>pc</dc:creator>
  <cp:lastModifiedBy>Martin Králík</cp:lastModifiedBy>
  <cp:revision>16</cp:revision>
  <dcterms:created xsi:type="dcterms:W3CDTF">2012-01-16T06:55:38Z</dcterms:created>
  <dcterms:modified xsi:type="dcterms:W3CDTF">2012-03-23T07:49:39Z</dcterms:modified>
</cp:coreProperties>
</file>