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4" r:id="rId5"/>
    <p:sldId id="260" r:id="rId6"/>
    <p:sldId id="263" r:id="rId7"/>
    <p:sldId id="261" r:id="rId8"/>
    <p:sldId id="262" r:id="rId9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Times New Roman" charset="0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Times New Roman" charset="0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Times New Roman" charset="0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Times New Roman" charset="0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Times New Roman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Times New Roman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Times New Roman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Times New Roman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Times New Roman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2787"/>
    <p:restoredTop sz="90929"/>
  </p:normalViewPr>
  <p:slideViewPr>
    <p:cSldViewPr>
      <p:cViewPr>
        <p:scale>
          <a:sx n="74" d="100"/>
          <a:sy n="74" d="100"/>
        </p:scale>
        <p:origin x="-774" y="-63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68E117-7453-4081-BAA5-F679BC27A8C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447B3F-5EDD-4A37-8159-33E4E95978B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B3AB67-8B26-433D-A17E-E2C41B57974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8796B7-A419-4F37-B352-5880B0CF4DC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E4DC64-1F17-4B0B-B853-BCA0F7EA648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474D09-DFF7-4430-A7FA-994FE3821C3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0E9F09-F64D-42F5-A57B-D53D9821DD7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D69912-C5C2-4514-B7AE-4A41B6E1374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9B8BC2-95E6-440D-8886-E0DBAFA65B0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9F8E46-A051-4E8D-A6FE-FF83E8FCADF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A5EBB5-1986-4DEE-BDF1-9BF9EF1C3F2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9933"/>
            </a:gs>
            <a:gs pos="100000">
              <a:srgbClr val="CCFF9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AA1E8274-71EC-4B10-9A08-92CDD0C1D3E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cs typeface="Times New Roman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cs typeface="Times New Roman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cs typeface="Times New Roman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cs typeface="Times New Roman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cs typeface="Times New Roman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cs typeface="Times New Roman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cs typeface="Times New Roman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cs typeface="Times New Roman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28600" y="152400"/>
            <a:ext cx="8664575" cy="6589713"/>
          </a:xfrm>
        </p:spPr>
        <p:txBody>
          <a:bodyPr/>
          <a:lstStyle/>
          <a:p>
            <a:pPr algn="l" eaLnBrk="1" hangingPunct="1">
              <a:defRPr/>
            </a:pPr>
            <a:endParaRPr lang="cs-CZ" dirty="0" smtClean="0"/>
          </a:p>
          <a:p>
            <a:pPr algn="l" eaLnBrk="1" hangingPunct="1">
              <a:defRPr/>
            </a:pPr>
            <a:endParaRPr lang="cs-CZ" dirty="0" smtClean="0"/>
          </a:p>
          <a:p>
            <a:pPr algn="l" eaLnBrk="1" hangingPunct="1">
              <a:defRPr/>
            </a:pPr>
            <a:endParaRPr lang="cs-CZ" dirty="0" smtClean="0"/>
          </a:p>
          <a:p>
            <a:pPr algn="l" eaLnBrk="1" hangingPunct="1">
              <a:defRPr/>
            </a:pPr>
            <a:endParaRPr lang="cs-CZ" dirty="0" smtClean="0"/>
          </a:p>
          <a:p>
            <a:pPr algn="l" eaLnBrk="1" hangingPunct="1">
              <a:defRPr/>
            </a:pPr>
            <a:endParaRPr lang="cs-CZ" dirty="0" smtClean="0"/>
          </a:p>
          <a:p>
            <a:pPr eaLnBrk="1" hangingPunct="1"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VZÁJEMNÉ PŮSOBENÍ TĚLES</a:t>
            </a:r>
          </a:p>
          <a:p>
            <a:pPr algn="l" eaLnBrk="1" hangingPunct="1">
              <a:defRPr/>
            </a:pPr>
            <a:endParaRPr lang="cs-CZ" b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l" eaLnBrk="1" hangingPunct="1">
              <a:defRPr/>
            </a:pPr>
            <a:endParaRPr lang="cs-CZ" b="1" dirty="0" smtClean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just" eaLnBrk="1" hangingPunct="1">
              <a:defRPr/>
            </a:pPr>
            <a:endParaRPr lang="cs-CZ" sz="1600" dirty="0" smtClean="0"/>
          </a:p>
          <a:p>
            <a:pPr algn="just" eaLnBrk="1" hangingPunct="1">
              <a:defRPr/>
            </a:pPr>
            <a:endParaRPr lang="cs-CZ" sz="1600" dirty="0"/>
          </a:p>
          <a:p>
            <a:pPr algn="just" eaLnBrk="1" hangingPunct="1">
              <a:defRPr/>
            </a:pPr>
            <a:r>
              <a:rPr lang="cs-CZ" sz="1600" dirty="0" smtClean="0"/>
              <a:t>Tato </a:t>
            </a:r>
            <a:r>
              <a:rPr lang="cs-CZ" sz="1600" dirty="0"/>
              <a:t>práce je šířena pod licencí CC BY-SA 3.0. Odkazy a citace jsou platné k datu vytvoření </a:t>
            </a:r>
          </a:p>
          <a:p>
            <a:pPr algn="just" eaLnBrk="1" hangingPunct="1">
              <a:defRPr/>
            </a:pPr>
            <a:r>
              <a:rPr lang="cs-CZ" sz="1600" dirty="0" smtClean="0"/>
              <a:t>této </a:t>
            </a:r>
            <a:r>
              <a:rPr lang="cs-CZ" sz="1600" dirty="0"/>
              <a:t>práce.</a:t>
            </a:r>
          </a:p>
          <a:p>
            <a:pPr algn="l" eaLnBrk="1" hangingPunct="1">
              <a:defRPr/>
            </a:pPr>
            <a:endParaRPr lang="cs-CZ" b="1" dirty="0" smtClean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l" eaLnBrk="1" hangingPunct="1">
              <a:defRPr/>
            </a:pPr>
            <a:endParaRPr lang="cs-CZ" b="1" dirty="0" smtClean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pic>
        <p:nvPicPr>
          <p:cNvPr id="2" name="Picture 4" descr="C:\ŠABLONY\ŠABLONY\Log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76400" y="304800"/>
            <a:ext cx="5781675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2" name="Text Box 6"/>
          <p:cNvSpPr txBox="1">
            <a:spLocks noChangeArrowheads="1"/>
          </p:cNvSpPr>
          <p:nvPr/>
        </p:nvSpPr>
        <p:spPr bwMode="auto">
          <a:xfrm>
            <a:off x="288925" y="6234113"/>
            <a:ext cx="2398713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altLang="cs-CZ" sz="1600"/>
              <a:t>VY_32_INOVACE_02_29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28600" y="228600"/>
            <a:ext cx="8610600" cy="6324600"/>
          </a:xfrm>
        </p:spPr>
        <p:txBody>
          <a:bodyPr/>
          <a:lstStyle/>
          <a:p>
            <a:pPr algn="l" eaLnBrk="1" hangingPunct="1"/>
            <a:r>
              <a:rPr lang="cs-CZ" altLang="cs-CZ" smtClean="0"/>
              <a:t>Tělesa na sebe mohou působit různými způsoby</a:t>
            </a:r>
          </a:p>
          <a:p>
            <a:pPr algn="l" eaLnBrk="1" hangingPunct="1"/>
            <a:endParaRPr lang="cs-CZ" altLang="cs-CZ" u="sng" smtClean="0"/>
          </a:p>
          <a:p>
            <a:pPr algn="l" eaLnBrk="1" hangingPunct="1"/>
            <a:r>
              <a:rPr lang="cs-CZ" altLang="cs-CZ" u="sng" smtClean="0"/>
              <a:t>působením při dotyku</a:t>
            </a:r>
          </a:p>
          <a:p>
            <a:pPr algn="l" eaLnBrk="1" hangingPunct="1"/>
            <a:r>
              <a:rPr lang="cs-CZ" altLang="cs-CZ" smtClean="0"/>
              <a:t>     stisk rukou</a:t>
            </a:r>
          </a:p>
          <a:p>
            <a:pPr algn="l" eaLnBrk="1" hangingPunct="1"/>
            <a:r>
              <a:rPr lang="cs-CZ" altLang="cs-CZ" smtClean="0"/>
              <a:t>     mačkání papíru</a:t>
            </a:r>
          </a:p>
          <a:p>
            <a:pPr algn="l" eaLnBrk="1" hangingPunct="1"/>
            <a:r>
              <a:rPr lang="cs-CZ" altLang="cs-CZ" smtClean="0"/>
              <a:t>     ždímání hadru</a:t>
            </a:r>
          </a:p>
          <a:p>
            <a:pPr algn="l" eaLnBrk="1" hangingPunct="1"/>
            <a:r>
              <a:rPr lang="cs-CZ" altLang="cs-CZ" smtClean="0"/>
              <a:t>     náraz auta do stromu</a:t>
            </a:r>
          </a:p>
          <a:p>
            <a:pPr algn="l" eaLnBrk="1" hangingPunct="1"/>
            <a:r>
              <a:rPr lang="cs-CZ" altLang="cs-CZ" smtClean="0"/>
              <a:t>                                   </a:t>
            </a:r>
          </a:p>
          <a:p>
            <a:pPr algn="l" eaLnBrk="1" hangingPunct="1"/>
            <a:r>
              <a:rPr lang="cs-CZ" altLang="cs-CZ" smtClean="0"/>
              <a:t>                                            </a:t>
            </a:r>
            <a:r>
              <a:rPr lang="cs-CZ" altLang="cs-CZ" u="sng" smtClean="0"/>
              <a:t>působením na dálku</a:t>
            </a:r>
          </a:p>
          <a:p>
            <a:pPr algn="l" eaLnBrk="1" hangingPunct="1"/>
            <a:r>
              <a:rPr lang="cs-CZ" altLang="cs-CZ" smtClean="0"/>
              <a:t>                                           (způsobuje silové pole)</a:t>
            </a:r>
          </a:p>
          <a:p>
            <a:pPr algn="l" eaLnBrk="1" hangingPunct="1"/>
            <a:r>
              <a:rPr lang="cs-CZ" altLang="cs-CZ" smtClean="0"/>
              <a:t>                                                   Měsíc - oceán</a:t>
            </a:r>
          </a:p>
          <a:p>
            <a:pPr algn="l" eaLnBrk="1" hangingPunct="1"/>
            <a:endParaRPr lang="cs-CZ" altLang="cs-CZ" smtClean="0"/>
          </a:p>
          <a:p>
            <a:pPr algn="l" eaLnBrk="1" hangingPunct="1"/>
            <a:endParaRPr lang="cs-CZ" altLang="cs-CZ" smtClean="0"/>
          </a:p>
        </p:txBody>
      </p:sp>
    </p:spTree>
  </p:cSld>
  <p:clrMapOvr>
    <a:masterClrMapping/>
  </p:clrMapOvr>
  <p:transition spd="slow">
    <p:blinds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0" y="457200"/>
            <a:ext cx="8763000" cy="6400800"/>
          </a:xfrm>
        </p:spPr>
        <p:txBody>
          <a:bodyPr/>
          <a:lstStyle/>
          <a:p>
            <a:pPr eaLnBrk="1" hangingPunct="1"/>
            <a:r>
              <a:rPr lang="cs-CZ" altLang="cs-CZ" b="1" smtClean="0"/>
              <a:t>Vzájemné působení těles</a:t>
            </a:r>
            <a:endParaRPr lang="cs-CZ" altLang="cs-CZ" smtClean="0"/>
          </a:p>
          <a:p>
            <a:pPr algn="l" eaLnBrk="1" hangingPunct="1"/>
            <a:endParaRPr lang="cs-CZ" altLang="cs-CZ" sz="2000" smtClean="0"/>
          </a:p>
          <a:p>
            <a:pPr algn="l" eaLnBrk="1" hangingPunct="1"/>
            <a:r>
              <a:rPr lang="cs-CZ" altLang="cs-CZ" sz="2000" b="1" smtClean="0"/>
              <a:t>                                    </a:t>
            </a:r>
          </a:p>
          <a:p>
            <a:pPr algn="l" eaLnBrk="1" hangingPunct="1"/>
            <a:endParaRPr lang="cs-CZ" altLang="cs-CZ" sz="2000" b="1" smtClean="0"/>
          </a:p>
          <a:p>
            <a:pPr algn="l" eaLnBrk="1" hangingPunct="1"/>
            <a:r>
              <a:rPr lang="cs-CZ" altLang="cs-CZ" sz="2000" b="1" smtClean="0"/>
              <a:t>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</a:p>
          <a:p>
            <a:pPr algn="l" eaLnBrk="1" hangingPunct="1"/>
            <a:r>
              <a:rPr lang="cs-CZ" altLang="cs-CZ" sz="2000" smtClean="0"/>
              <a:t>         </a:t>
            </a:r>
            <a:r>
              <a:rPr lang="cs-CZ" altLang="cs-CZ" sz="2400" b="1" smtClean="0"/>
              <a:t>statické                                                dynamické</a:t>
            </a:r>
          </a:p>
          <a:p>
            <a:pPr algn="l" eaLnBrk="1" hangingPunct="1"/>
            <a:r>
              <a:rPr lang="cs-CZ" altLang="cs-CZ" sz="2000" smtClean="0"/>
              <a:t>        (působí při dotyku)                                  (tělesa jsou vůči sobě v pohybu)</a:t>
            </a:r>
          </a:p>
          <a:p>
            <a:pPr algn="l" eaLnBrk="1" hangingPunct="1"/>
            <a:r>
              <a:rPr lang="cs-CZ" altLang="cs-CZ" sz="2000" smtClean="0"/>
              <a:t>                                                                         * dochází k </a:t>
            </a:r>
            <a:r>
              <a:rPr lang="cs-CZ" altLang="cs-CZ" sz="2000" b="1" smtClean="0"/>
              <a:t>deformaci</a:t>
            </a:r>
            <a:r>
              <a:rPr lang="cs-CZ" altLang="cs-CZ" sz="2000" smtClean="0"/>
              <a:t>:</a:t>
            </a:r>
          </a:p>
          <a:p>
            <a:pPr algn="l" eaLnBrk="1" hangingPunct="1"/>
            <a:r>
              <a:rPr lang="cs-CZ" altLang="cs-CZ" sz="2000" smtClean="0"/>
              <a:t>                                                                            </a:t>
            </a:r>
            <a:r>
              <a:rPr lang="cs-CZ" altLang="cs-CZ" sz="2000" b="1" i="1" smtClean="0"/>
              <a:t>dočasné</a:t>
            </a:r>
            <a:r>
              <a:rPr lang="cs-CZ" altLang="cs-CZ" sz="2000" smtClean="0"/>
              <a:t> – tlačím rukou na houbu</a:t>
            </a:r>
          </a:p>
          <a:p>
            <a:pPr algn="l" eaLnBrk="1" hangingPunct="1"/>
            <a:r>
              <a:rPr lang="cs-CZ" altLang="cs-CZ" sz="2000" b="1" i="1" smtClean="0"/>
              <a:t>                                                                            trvalé</a:t>
            </a:r>
            <a:r>
              <a:rPr lang="cs-CZ" altLang="cs-CZ" sz="2000" smtClean="0"/>
              <a:t> – mačkám plastelínu</a:t>
            </a:r>
          </a:p>
          <a:p>
            <a:pPr algn="l" eaLnBrk="1" hangingPunct="1"/>
            <a:r>
              <a:rPr lang="cs-CZ" altLang="cs-CZ" sz="2000" smtClean="0"/>
              <a:t>                                                                         * mění se i pohyb těles</a:t>
            </a:r>
          </a:p>
          <a:p>
            <a:pPr algn="l" eaLnBrk="1" hangingPunct="1"/>
            <a:r>
              <a:rPr lang="cs-CZ" altLang="cs-CZ" sz="2000" smtClean="0"/>
              <a:t>                                                                            př.  když kopneme míč, změní směr</a:t>
            </a:r>
          </a:p>
          <a:p>
            <a:pPr algn="l" eaLnBrk="1" hangingPunct="1"/>
            <a:endParaRPr lang="cs-CZ" altLang="cs-CZ" sz="2000" smtClean="0"/>
          </a:p>
        </p:txBody>
      </p:sp>
    </p:spTree>
  </p:cSld>
  <p:clrMapOvr>
    <a:masterClrMapping/>
  </p:clrMapOvr>
  <p:transition spd="slow">
    <p:blind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Zástupný symbol pro obsah 2"/>
          <p:cNvSpPr>
            <a:spLocks noGrp="1"/>
          </p:cNvSpPr>
          <p:nvPr>
            <p:ph idx="1"/>
          </p:nvPr>
        </p:nvSpPr>
        <p:spPr>
          <a:xfrm>
            <a:off x="179388" y="188913"/>
            <a:ext cx="8785225" cy="6480175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cs-CZ" altLang="cs-CZ" smtClean="0"/>
              <a:t>DŮSLEDKY VZÁJEMNÉHO PŮSOBENÍ TĚLES</a:t>
            </a:r>
          </a:p>
          <a:p>
            <a:pPr eaLnBrk="1" hangingPunct="1">
              <a:buFontTx/>
              <a:buNone/>
            </a:pPr>
            <a:endParaRPr lang="cs-CZ" altLang="cs-CZ" smtClean="0"/>
          </a:p>
          <a:p>
            <a:pPr eaLnBrk="1" hangingPunct="1">
              <a:buFontTx/>
              <a:buNone/>
            </a:pPr>
            <a:r>
              <a:rPr lang="cs-CZ" altLang="cs-CZ" sz="2000" smtClean="0"/>
              <a:t>NEGATIVNÍ:    ÚRAZY ŽÁKŮ PŘI SPORTU</a:t>
            </a:r>
          </a:p>
          <a:p>
            <a:pPr eaLnBrk="1" hangingPunct="1">
              <a:buFontTx/>
              <a:buNone/>
            </a:pPr>
            <a:endParaRPr lang="cs-CZ" altLang="cs-CZ" sz="2000" smtClean="0"/>
          </a:p>
          <a:p>
            <a:pPr eaLnBrk="1" hangingPunct="1">
              <a:buFontTx/>
              <a:buNone/>
            </a:pPr>
            <a:r>
              <a:rPr lang="cs-CZ" altLang="cs-CZ" sz="2000" smtClean="0"/>
              <a:t>		             DOPRAVNÍ  NEHODY</a:t>
            </a:r>
          </a:p>
          <a:p>
            <a:pPr eaLnBrk="1" hangingPunct="1">
              <a:buFontTx/>
              <a:buNone/>
            </a:pPr>
            <a:endParaRPr lang="cs-CZ" altLang="cs-CZ" sz="2000" smtClean="0"/>
          </a:p>
          <a:p>
            <a:pPr eaLnBrk="1" hangingPunct="1">
              <a:buFontTx/>
              <a:buNone/>
            </a:pPr>
            <a:r>
              <a:rPr lang="cs-CZ" altLang="cs-CZ" sz="2000" smtClean="0"/>
              <a:t>POZITIVNÍ:       LIS NA OVOCE, ZELENINU</a:t>
            </a:r>
          </a:p>
          <a:p>
            <a:pPr eaLnBrk="1" hangingPunct="1">
              <a:buFontTx/>
              <a:buNone/>
            </a:pPr>
            <a:endParaRPr lang="cs-CZ" altLang="cs-CZ" sz="2000" smtClean="0"/>
          </a:p>
          <a:p>
            <a:pPr eaLnBrk="1" hangingPunct="1">
              <a:buFontTx/>
              <a:buNone/>
            </a:pPr>
            <a:r>
              <a:rPr lang="cs-CZ" altLang="cs-CZ" sz="2000" smtClean="0"/>
              <a:t>		              LISOVÁNÍ OLEJŮ ZA STUDENA</a:t>
            </a:r>
          </a:p>
          <a:p>
            <a:pPr eaLnBrk="1" hangingPunct="1">
              <a:buFontTx/>
              <a:buNone/>
            </a:pPr>
            <a:endParaRPr lang="cs-CZ" altLang="cs-CZ" sz="2000" smtClean="0"/>
          </a:p>
          <a:p>
            <a:pPr eaLnBrk="1" hangingPunct="1">
              <a:buFontTx/>
              <a:buNone/>
            </a:pPr>
            <a:r>
              <a:rPr lang="cs-CZ" altLang="cs-CZ" sz="2000" smtClean="0"/>
              <a:t>		              POTISK LÁTKY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28600" y="228600"/>
            <a:ext cx="8610600" cy="6400800"/>
          </a:xfrm>
        </p:spPr>
        <p:txBody>
          <a:bodyPr/>
          <a:lstStyle/>
          <a:p>
            <a:pPr algn="l" eaLnBrk="1" hangingPunct="1"/>
            <a:r>
              <a:rPr lang="cs-CZ" altLang="cs-CZ" smtClean="0"/>
              <a:t>ÚKOL</a:t>
            </a:r>
          </a:p>
          <a:p>
            <a:pPr algn="l" eaLnBrk="1" hangingPunct="1"/>
            <a:endParaRPr lang="cs-CZ" altLang="cs-CZ" smtClean="0"/>
          </a:p>
          <a:p>
            <a:pPr algn="l" eaLnBrk="1" hangingPunct="1"/>
            <a:r>
              <a:rPr lang="cs-CZ" altLang="cs-CZ" smtClean="0"/>
              <a:t>Napiš do sešitu 3 příklady na deformaci dočasnou a trvalou.</a:t>
            </a:r>
          </a:p>
          <a:p>
            <a:pPr algn="l" eaLnBrk="1" hangingPunct="1"/>
            <a:endParaRPr lang="cs-CZ" altLang="cs-CZ" smtClean="0"/>
          </a:p>
          <a:p>
            <a:pPr algn="l" eaLnBrk="1" hangingPunct="1"/>
            <a:r>
              <a:rPr lang="cs-CZ" altLang="cs-CZ" smtClean="0"/>
              <a:t>Popiš působení sil při mačkání česneku ručním lisem.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Zástupný symbol pro obsah 2"/>
          <p:cNvSpPr>
            <a:spLocks noGrp="1"/>
          </p:cNvSpPr>
          <p:nvPr>
            <p:ph idx="1"/>
          </p:nvPr>
        </p:nvSpPr>
        <p:spPr>
          <a:xfrm>
            <a:off x="107950" y="115888"/>
            <a:ext cx="8928100" cy="6626225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cs-CZ" altLang="cs-CZ" b="1" dirty="0" smtClean="0"/>
              <a:t>ŘEŠENÍ</a:t>
            </a:r>
          </a:p>
          <a:p>
            <a:pPr eaLnBrk="1" hangingPunct="1">
              <a:buFontTx/>
              <a:buNone/>
            </a:pPr>
            <a:endParaRPr lang="cs-CZ" altLang="cs-CZ" b="1" dirty="0" smtClean="0"/>
          </a:p>
          <a:p>
            <a:pPr eaLnBrk="1" hangingPunct="1">
              <a:buFontTx/>
              <a:buNone/>
            </a:pPr>
            <a:r>
              <a:rPr lang="cs-CZ" altLang="cs-CZ" b="1" i="1" dirty="0" smtClean="0"/>
              <a:t>Dočasná deformace:</a:t>
            </a:r>
          </a:p>
          <a:p>
            <a:pPr eaLnBrk="1" hangingPunct="1">
              <a:buFontTx/>
              <a:buNone/>
            </a:pPr>
            <a:r>
              <a:rPr lang="cs-CZ" altLang="cs-CZ" dirty="0" smtClean="0"/>
              <a:t>zmačkání bavlněného trička</a:t>
            </a:r>
          </a:p>
          <a:p>
            <a:pPr eaLnBrk="1" hangingPunct="1">
              <a:buFontTx/>
              <a:buNone/>
            </a:pPr>
            <a:r>
              <a:rPr lang="cs-CZ" altLang="cs-CZ" dirty="0" smtClean="0"/>
              <a:t>poskládání plyšového medvídka</a:t>
            </a:r>
          </a:p>
          <a:p>
            <a:pPr eaLnBrk="1" hangingPunct="1">
              <a:buFontTx/>
              <a:buNone/>
            </a:pPr>
            <a:r>
              <a:rPr lang="cs-CZ" altLang="cs-CZ" dirty="0" smtClean="0"/>
              <a:t>narolování </a:t>
            </a:r>
            <a:r>
              <a:rPr lang="cs-CZ" altLang="cs-CZ" dirty="0" smtClean="0"/>
              <a:t>molitanové podložky</a:t>
            </a:r>
          </a:p>
          <a:p>
            <a:pPr eaLnBrk="1" hangingPunct="1">
              <a:buFontTx/>
              <a:buNone/>
            </a:pPr>
            <a:endParaRPr lang="cs-CZ" altLang="cs-CZ" dirty="0" smtClean="0"/>
          </a:p>
          <a:p>
            <a:pPr eaLnBrk="1" hangingPunct="1">
              <a:buFontTx/>
              <a:buNone/>
            </a:pPr>
            <a:r>
              <a:rPr lang="cs-CZ" altLang="cs-CZ" b="1" dirty="0" smtClean="0"/>
              <a:t>!!</a:t>
            </a:r>
            <a:r>
              <a:rPr lang="cs-CZ" altLang="cs-CZ" dirty="0" smtClean="0"/>
              <a:t> Při mačkání česneku v ručním lisu provádíme jeho trvalou deformaci, protože prolisovaný česnek natrvalo změní svůj tvar.</a:t>
            </a:r>
          </a:p>
          <a:p>
            <a:pPr eaLnBrk="1" hangingPunct="1">
              <a:buFontTx/>
              <a:buNone/>
            </a:pPr>
            <a:endParaRPr lang="cs-CZ" altLang="cs-CZ" dirty="0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28600" y="304800"/>
            <a:ext cx="8610600" cy="6324600"/>
          </a:xfrm>
        </p:spPr>
        <p:txBody>
          <a:bodyPr/>
          <a:lstStyle/>
          <a:p>
            <a:pPr algn="l" eaLnBrk="1" hangingPunct="1"/>
            <a:r>
              <a:rPr lang="cs-CZ" altLang="cs-CZ" sz="1800" i="1" smtClean="0">
                <a:solidFill>
                  <a:srgbClr val="000000"/>
                </a:solidFill>
                <a:latin typeface="tahoma" pitchFamily="34" charset="0"/>
              </a:rPr>
              <a:t>ODKAZY</a:t>
            </a:r>
          </a:p>
          <a:p>
            <a:pPr algn="l" eaLnBrk="1" hangingPunct="1"/>
            <a:endParaRPr lang="cs-CZ" altLang="cs-CZ" sz="1800" i="1" smtClean="0">
              <a:solidFill>
                <a:srgbClr val="000000"/>
              </a:solidFill>
              <a:latin typeface="tahoma" pitchFamily="34" charset="0"/>
            </a:endParaRPr>
          </a:p>
          <a:p>
            <a:pPr algn="l" eaLnBrk="1" hangingPunct="1"/>
            <a:endParaRPr lang="cs-CZ" altLang="cs-CZ" sz="1800" i="1" smtClean="0">
              <a:solidFill>
                <a:srgbClr val="000000"/>
              </a:solidFill>
              <a:latin typeface="tahoma" pitchFamily="34" charset="0"/>
            </a:endParaRPr>
          </a:p>
          <a:p>
            <a:pPr algn="l" eaLnBrk="1" hangingPunct="1"/>
            <a:r>
              <a:rPr lang="cs-CZ" altLang="cs-CZ" sz="1800" smtClean="0"/>
              <a:t>RAUNER Karel, HAVEL Václav, PROKŠOVÁ Jitka, RANDA Miroslav.  </a:t>
            </a:r>
            <a:r>
              <a:rPr lang="cs-CZ" altLang="cs-CZ" sz="1800" i="1" smtClean="0"/>
              <a:t>FYZIKA 7</a:t>
            </a:r>
            <a:r>
              <a:rPr lang="cs-CZ" altLang="cs-CZ" sz="1800" smtClean="0"/>
              <a:t>. 1. Plzeň: FRAUS, 2005. ISBN 80-7238-431-7.</a:t>
            </a:r>
          </a:p>
          <a:p>
            <a:pPr algn="l" eaLnBrk="1" hangingPunct="1"/>
            <a:endParaRPr lang="cs-CZ" altLang="cs-CZ" sz="1800" smtClean="0">
              <a:solidFill>
                <a:srgbClr val="000000"/>
              </a:solidFill>
              <a:latin typeface="tahoma" pitchFamily="34" charset="0"/>
            </a:endParaRPr>
          </a:p>
          <a:p>
            <a:pPr algn="l" eaLnBrk="1" hangingPunct="1"/>
            <a:endParaRPr lang="cs-CZ" altLang="cs-CZ" sz="1800" smtClean="0">
              <a:solidFill>
                <a:srgbClr val="000000"/>
              </a:solidFill>
              <a:latin typeface="tahoma" pitchFamily="34" charset="0"/>
            </a:endParaRPr>
          </a:p>
          <a:p>
            <a:pPr algn="l" eaLnBrk="1" hangingPunct="1"/>
            <a:r>
              <a:rPr lang="cs-CZ" altLang="cs-CZ" sz="1800" smtClean="0"/>
              <a:t>Texty jsou vlastní originální tvorbou autora.</a:t>
            </a:r>
          </a:p>
          <a:p>
            <a:pPr algn="l" eaLnBrk="1" hangingPunct="1"/>
            <a:endParaRPr lang="cs-CZ" altLang="cs-CZ" sz="1800" smtClean="0"/>
          </a:p>
          <a:p>
            <a:pPr algn="l" eaLnBrk="1" hangingPunct="1"/>
            <a:endParaRPr lang="cs-CZ" altLang="cs-CZ" sz="1800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04800" y="304800"/>
            <a:ext cx="8534400" cy="6324600"/>
          </a:xfrm>
        </p:spPr>
        <p:txBody>
          <a:bodyPr/>
          <a:lstStyle/>
          <a:p>
            <a:pPr algn="l"/>
            <a:r>
              <a:rPr lang="cs-CZ" sz="1600" smtClean="0"/>
              <a:t>Škola: Základní škola Trávníky Otrokovice, příspěvková organizace</a:t>
            </a:r>
          </a:p>
          <a:p>
            <a:pPr algn="l"/>
            <a:r>
              <a:rPr lang="cs-CZ" sz="1600" smtClean="0"/>
              <a:t>Číslo projektu: CZ.1.07/1.4.00/21.2637</a:t>
            </a:r>
          </a:p>
          <a:p>
            <a:pPr algn="l" eaLnBrk="1" hangingPunct="1"/>
            <a:r>
              <a:rPr lang="cs-CZ" altLang="cs-CZ" sz="1600" smtClean="0"/>
              <a:t>Název výukového materiálu: VZÁJEMNÉ PŮSOBENÍ SIL</a:t>
            </a:r>
          </a:p>
          <a:p>
            <a:pPr algn="l" eaLnBrk="1" hangingPunct="1"/>
            <a:r>
              <a:rPr lang="cs-CZ" altLang="cs-CZ" sz="1600" smtClean="0"/>
              <a:t>Autor: Ing. Pavlína Ptáčková</a:t>
            </a:r>
          </a:p>
          <a:p>
            <a:pPr algn="l" eaLnBrk="1" hangingPunct="1"/>
            <a:r>
              <a:rPr lang="cs-CZ" altLang="cs-CZ" sz="1600" smtClean="0"/>
              <a:t>Vytvořeno: 4. 12. 2011</a:t>
            </a:r>
          </a:p>
          <a:p>
            <a:pPr algn="l" eaLnBrk="1" hangingPunct="1"/>
            <a:r>
              <a:rPr lang="cs-CZ" altLang="cs-CZ" sz="1600" smtClean="0"/>
              <a:t>Ročník: 7.</a:t>
            </a:r>
          </a:p>
          <a:p>
            <a:pPr algn="l" eaLnBrk="1" hangingPunct="1"/>
            <a:r>
              <a:rPr lang="cs-CZ" altLang="cs-CZ" sz="1600" smtClean="0"/>
              <a:t>Vzdělávací oblast: Člověk a příroda</a:t>
            </a:r>
          </a:p>
          <a:p>
            <a:pPr algn="l" eaLnBrk="1" hangingPunct="1"/>
            <a:r>
              <a:rPr lang="cs-CZ" altLang="cs-CZ" sz="1600" smtClean="0"/>
              <a:t>Vzdělávací obor: Fyzika</a:t>
            </a:r>
          </a:p>
          <a:p>
            <a:pPr algn="l" eaLnBrk="1" hangingPunct="1"/>
            <a:r>
              <a:rPr lang="cs-CZ" altLang="cs-CZ" sz="1600" smtClean="0"/>
              <a:t>Tematický okruh: POHYB TĚLES, SÍLY</a:t>
            </a:r>
          </a:p>
          <a:p>
            <a:pPr algn="l" eaLnBrk="1" hangingPunct="1"/>
            <a:r>
              <a:rPr lang="cs-CZ" altLang="cs-CZ" sz="1600" smtClean="0"/>
              <a:t>Téma: VZÁJEMNÉ PŮSOBENÍ SIL</a:t>
            </a:r>
          </a:p>
          <a:p>
            <a:pPr algn="l" eaLnBrk="1" hangingPunct="1"/>
            <a:r>
              <a:rPr lang="cs-CZ" altLang="cs-CZ" sz="1600" smtClean="0"/>
              <a:t>Pomůcky: Interaktivní tabule, počítač, nosič flash</a:t>
            </a:r>
          </a:p>
          <a:p>
            <a:pPr algn="l" eaLnBrk="1" hangingPunct="1"/>
            <a:r>
              <a:rPr lang="cs-CZ" altLang="cs-CZ" sz="1600" smtClean="0"/>
              <a:t>Anotace:  Vzdělávací materiál je určen k výkladu učiva o silovém působení těles. Součástí prezentace je úkol, který  slouží žákům k procvičení nového učiva.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</TotalTime>
  <Words>272</Words>
  <Application>Microsoft Office PowerPoint</Application>
  <PresentationFormat>Předvádění na obrazovce (4:3)</PresentationFormat>
  <Paragraphs>79</Paragraphs>
  <Slides>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3" baseType="lpstr">
      <vt:lpstr>Times New Roman</vt:lpstr>
      <vt:lpstr>Arial</vt:lpstr>
      <vt:lpstr>Calibri</vt:lpstr>
      <vt:lpstr>tahoma</vt:lpstr>
      <vt:lpstr>Default Design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user</dc:creator>
  <cp:lastModifiedBy>Dum</cp:lastModifiedBy>
  <cp:revision>31</cp:revision>
  <dcterms:created xsi:type="dcterms:W3CDTF">2011-12-04T11:02:30Z</dcterms:created>
  <dcterms:modified xsi:type="dcterms:W3CDTF">2013-12-30T14:19:57Z</dcterms:modified>
</cp:coreProperties>
</file>