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  <p:sldId id="269" r:id="rId15"/>
    <p:sldId id="270" r:id="rId1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38CA4-B2B6-4122-8581-F7A72176D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8A716-2748-44F5-81DD-B21B849F6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EEF741-028A-415D-846F-6E16262A6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90EEB-04D2-4C52-989A-0F1BD5167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FDD751-5A62-4967-BFB5-83198BBF5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C2B833-1FB5-4573-9EEF-567D90761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2D7C4A-9659-4D12-8626-CD5FD74C28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FB00A-267A-4347-9EFD-98A439D63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8A0FB1-4781-4DDC-B1B6-D1BBD69FEA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3CDD79-EF11-48D1-AB39-28987DE6A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F481F7-CA4C-4CE4-BE68-9DCC157C6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9FECA13-2CFD-4383-BA5A-E7A8B9C8F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9388" y="188913"/>
            <a:ext cx="8785225" cy="6480175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z="6000" smtClean="0"/>
          </a:p>
          <a:p>
            <a:pPr eaLnBrk="1" hangingPunct="1"/>
            <a:r>
              <a:rPr lang="cs-CZ" altLang="cs-CZ" sz="6000" b="1" i="1" smtClean="0"/>
              <a:t>PASCALŮV </a:t>
            </a:r>
          </a:p>
          <a:p>
            <a:pPr eaLnBrk="1" hangingPunct="1"/>
            <a:r>
              <a:rPr lang="cs-CZ" altLang="cs-CZ" sz="6000" b="1" i="1" smtClean="0"/>
              <a:t>ZÁKON </a:t>
            </a:r>
            <a:endParaRPr lang="cs-CZ" altLang="cs-CZ" sz="1800" b="1" i="1" smtClean="0"/>
          </a:p>
          <a:p>
            <a:pPr eaLnBrk="1" hangingPunct="1"/>
            <a:endParaRPr lang="cs-CZ" altLang="cs-CZ" sz="1800" smtClean="0"/>
          </a:p>
          <a:p>
            <a:pPr eaLnBrk="1" hangingPunct="1"/>
            <a:endParaRPr lang="cs-CZ" altLang="cs-CZ" sz="1800" smtClean="0"/>
          </a:p>
          <a:p>
            <a:pPr algn="just" eaLnBrk="1" hangingPunct="1"/>
            <a:r>
              <a:rPr lang="cs-CZ" altLang="cs-CZ" sz="1800" smtClean="0"/>
              <a:t>     </a:t>
            </a:r>
            <a:r>
              <a:rPr lang="cs-CZ" altLang="cs-CZ" sz="1600" smtClean="0"/>
              <a:t>Tato práce je šířena pod licencí CC BY-SA 3.0. Odkazy a citace jsou platné k datu vytvoření </a:t>
            </a:r>
          </a:p>
          <a:p>
            <a:pPr algn="just" eaLnBrk="1" hangingPunct="1"/>
            <a:r>
              <a:rPr lang="cs-CZ" altLang="cs-CZ" sz="1600" smtClean="0"/>
              <a:t>      této práce.</a:t>
            </a:r>
          </a:p>
          <a:p>
            <a:pPr eaLnBrk="1" hangingPunct="1"/>
            <a:endParaRPr lang="cs-CZ" altLang="cs-CZ" sz="6000" b="1" i="1" smtClean="0"/>
          </a:p>
        </p:txBody>
      </p:sp>
      <p:sp>
        <p:nvSpPr>
          <p:cNvPr id="2051" name="TextovéPole 1"/>
          <p:cNvSpPr txBox="1">
            <a:spLocks noChangeArrowheads="1"/>
          </p:cNvSpPr>
          <p:nvPr/>
        </p:nvSpPr>
        <p:spPr bwMode="auto">
          <a:xfrm>
            <a:off x="539750" y="5949950"/>
            <a:ext cx="27971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VY_32_INOVACE_15_29</a:t>
            </a:r>
          </a:p>
        </p:txBody>
      </p:sp>
      <p:pic>
        <p:nvPicPr>
          <p:cNvPr id="2052" name="Picture 4" descr="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04813"/>
            <a:ext cx="57816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Kdo byl Blaise Pascal?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žil v 17. století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francouzský matematik, fyzik, teolog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sestrojil první kalkulačku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zabýval se tlakem a jeho šířením v kapalinách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na jeho počest byla pojmenována jednotka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tlaku -  Pascal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dirty="0" smtClean="0"/>
              <a:t>Tlak v kapalinách</a:t>
            </a:r>
          </a:p>
          <a:p>
            <a:pPr eaLnBrk="1" hangingPunct="1">
              <a:buFontTx/>
              <a:buNone/>
            </a:pPr>
            <a:endParaRPr lang="cs-CZ" altLang="cs-CZ" b="1" dirty="0" smtClean="0"/>
          </a:p>
          <a:p>
            <a:pPr eaLnBrk="1" hangingPunct="1">
              <a:buFontTx/>
              <a:buNone/>
            </a:pPr>
            <a:r>
              <a:rPr lang="cs-CZ" altLang="cs-CZ" b="1" dirty="0" smtClean="0"/>
              <a:t>pokus </a:t>
            </a:r>
            <a:r>
              <a:rPr lang="cs-CZ" altLang="cs-CZ" dirty="0" smtClean="0"/>
              <a:t>– </a:t>
            </a:r>
            <a:r>
              <a:rPr lang="cs-CZ" altLang="cs-CZ" dirty="0" smtClean="0"/>
              <a:t>PET láhev</a:t>
            </a:r>
            <a:r>
              <a:rPr lang="cs-CZ" altLang="cs-CZ" dirty="0" smtClean="0"/>
              <a:t>, voda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r>
              <a:rPr lang="cs-CZ" altLang="cs-CZ" dirty="0" smtClean="0"/>
              <a:t>Nalijeme vodu do </a:t>
            </a:r>
            <a:r>
              <a:rPr lang="cs-CZ" altLang="cs-CZ" dirty="0" smtClean="0"/>
              <a:t>PET láhve </a:t>
            </a:r>
            <a:r>
              <a:rPr lang="cs-CZ" altLang="cs-CZ" dirty="0" smtClean="0"/>
              <a:t>až po okraj.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Zašroubujeme, pokusíme se láhev zmáčknout.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Co pozorujeme?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Láhev se nedá zdeformovat, klade odpor.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Čím je to způsobeno?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Vlastností vody – nedá se stlačit.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40873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dirty="0" smtClean="0"/>
              <a:t>Pokus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PET láhev</a:t>
            </a:r>
            <a:r>
              <a:rPr lang="cs-CZ" altLang="cs-CZ" dirty="0" smtClean="0"/>
              <a:t>, hřebík, voda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r>
              <a:rPr lang="cs-CZ" altLang="cs-CZ" dirty="0" smtClean="0"/>
              <a:t>Do </a:t>
            </a:r>
            <a:r>
              <a:rPr lang="cs-CZ" altLang="cs-CZ" dirty="0" smtClean="0"/>
              <a:t>PET láhve </a:t>
            </a:r>
            <a:r>
              <a:rPr lang="cs-CZ" altLang="cs-CZ" dirty="0" smtClean="0"/>
              <a:t>uděláme pomocí hřebíku otvory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PET láhev </a:t>
            </a:r>
            <a:r>
              <a:rPr lang="cs-CZ" altLang="cs-CZ" dirty="0" smtClean="0"/>
              <a:t>naplníme vodou a zašroubujeme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Otočíme </a:t>
            </a:r>
            <a:r>
              <a:rPr lang="cs-CZ" altLang="cs-CZ" dirty="0" smtClean="0"/>
              <a:t>PET láhev </a:t>
            </a:r>
            <a:r>
              <a:rPr lang="cs-CZ" altLang="cs-CZ" dirty="0" smtClean="0"/>
              <a:t>dnem vzhůru a stlačíme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r>
              <a:rPr lang="cs-CZ" altLang="cs-CZ" dirty="0" smtClean="0"/>
              <a:t>Co pozorujeme?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40873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dirty="0" smtClean="0"/>
              <a:t>Z </a:t>
            </a:r>
            <a:r>
              <a:rPr lang="cs-CZ" altLang="cs-CZ" dirty="0" smtClean="0"/>
              <a:t>PET láhve </a:t>
            </a:r>
            <a:r>
              <a:rPr lang="cs-CZ" altLang="cs-CZ" dirty="0" smtClean="0"/>
              <a:t>jsme si vyrobili malou „konev“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Voda po stlačení utíká všemi otvory stejně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voda vystřikuje z láhve kolmo ke stěnám láhve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r>
              <a:rPr lang="cs-CZ" altLang="cs-CZ" b="1" dirty="0" smtClean="0"/>
              <a:t>Vysvětlení</a:t>
            </a:r>
            <a:r>
              <a:rPr lang="cs-CZ" altLang="cs-CZ" dirty="0" smtClean="0"/>
              <a:t> – ve všech místech </a:t>
            </a:r>
            <a:r>
              <a:rPr lang="cs-CZ" altLang="cs-CZ" dirty="0" smtClean="0"/>
              <a:t>PET láhve</a:t>
            </a:r>
            <a:endParaRPr lang="cs-CZ" altLang="cs-CZ" dirty="0" smtClean="0"/>
          </a:p>
          <a:p>
            <a:pPr eaLnBrk="1" hangingPunct="1">
              <a:buFontTx/>
              <a:buNone/>
            </a:pPr>
            <a:r>
              <a:rPr lang="cs-CZ" altLang="cs-CZ" dirty="0" smtClean="0"/>
              <a:t>se zvýšil tlak stejně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r>
              <a:rPr lang="cs-CZ" altLang="cs-CZ" dirty="0" smtClean="0"/>
              <a:t>Dokázali jsme si princip Pascalova zákona 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 </a:t>
            </a:r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endParaRPr lang="cs-CZ" altLang="cs-CZ" dirty="0" smtClean="0"/>
          </a:p>
          <a:p>
            <a:pPr eaLnBrk="1" hangingPunct="1">
              <a:buFontTx/>
              <a:buNone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60350"/>
            <a:ext cx="8785225" cy="63373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altLang="cs-CZ" b="1" smtClean="0"/>
          </a:p>
          <a:p>
            <a:pPr eaLnBrk="1" hangingPunct="1">
              <a:buFontTx/>
              <a:buNone/>
            </a:pPr>
            <a:r>
              <a:rPr lang="cs-CZ" altLang="cs-CZ" b="1" smtClean="0"/>
              <a:t>Pascalův zákon</a:t>
            </a:r>
            <a:r>
              <a:rPr lang="cs-CZ" altLang="cs-CZ" smtClean="0"/>
              <a:t>: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b="1" smtClean="0"/>
              <a:t>Pokud působíme na kapalinu, která je v uzavřené nádobě, vnější tlakovou silou, zvýší se tlak ve všech místech kapaliny stejně.</a:t>
            </a:r>
          </a:p>
          <a:p>
            <a:pPr eaLnBrk="1" hangingPunct="1">
              <a:buFontTx/>
              <a:buNone/>
            </a:pPr>
            <a:endParaRPr lang="cs-CZ" altLang="cs-CZ" b="1" smtClean="0"/>
          </a:p>
          <a:p>
            <a:pPr eaLnBrk="1" hangingPunct="1">
              <a:buFontTx/>
              <a:buNone/>
            </a:pPr>
            <a:r>
              <a:rPr lang="cs-CZ" altLang="cs-CZ" smtClean="0"/>
              <a:t>vnější tlaková síla – tu vyvíjí naše ruce na láhev</a:t>
            </a:r>
          </a:p>
          <a:p>
            <a:pPr eaLnBrk="1" hangingPunct="1">
              <a:buFontTx/>
              <a:buNone/>
            </a:pPr>
            <a:endParaRPr lang="cs-CZ" alt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dirty="0" smtClean="0"/>
              <a:t>Pokus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PET láhev</a:t>
            </a:r>
            <a:r>
              <a:rPr lang="cs-CZ" altLang="cs-CZ" sz="2800" dirty="0" smtClean="0"/>
              <a:t>, píst z injekční stříkačky, voda</a:t>
            </a:r>
          </a:p>
          <a:p>
            <a:pPr eaLnBrk="1" hangingPunct="1">
              <a:buFontTx/>
              <a:buNone/>
            </a:pPr>
            <a:endParaRPr lang="cs-CZ" altLang="cs-CZ" sz="2800" dirty="0" smtClean="0"/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PET láhev </a:t>
            </a:r>
            <a:r>
              <a:rPr lang="cs-CZ" altLang="cs-CZ" sz="2800" dirty="0" smtClean="0"/>
              <a:t>naplníme vodou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Uzavřeme víčkem, ke kterému jsme přidělali píst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Píst máme v poloze – zatlačený do láhve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Zmáčkneme láhev a pozorujeme píst</a:t>
            </a:r>
          </a:p>
          <a:p>
            <a:pPr eaLnBrk="1" hangingPunct="1">
              <a:buFontTx/>
              <a:buNone/>
            </a:pPr>
            <a:endParaRPr lang="cs-CZ" altLang="cs-CZ" sz="2800" dirty="0" smtClean="0"/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Co se děje s pístem při opakovaném stlačování láhve a zatlačováním pístu zpět do láhve?</a:t>
            </a:r>
          </a:p>
          <a:p>
            <a:pPr eaLnBrk="1" hangingPunct="1">
              <a:buFontTx/>
              <a:buNone/>
            </a:pPr>
            <a:endParaRPr lang="cs-CZ" altLang="cs-CZ" sz="2800" dirty="0" smtClean="0"/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60350"/>
            <a:ext cx="8642350" cy="63373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b="1" smtClean="0"/>
              <a:t>Vysvětlení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Zvýšení tlaku v láhvi způsobuje pohyb pístu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Toho využíváme také u spojených nádob, kdy jedna nádoba má menší průměr – menší píst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Dochází k pohybu pístů v důsledku působení vnější tlakové síly na kapalinu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60350"/>
            <a:ext cx="8785225" cy="63373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Ve spojených nádobách platí pravidlo: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b="1" smtClean="0"/>
              <a:t>kolikrát je obsah velkého pístu větší – </a:t>
            </a:r>
          </a:p>
          <a:p>
            <a:pPr eaLnBrk="1" hangingPunct="1">
              <a:buFontTx/>
              <a:buNone/>
            </a:pPr>
            <a:r>
              <a:rPr lang="cs-CZ" altLang="cs-CZ" b="1" smtClean="0"/>
              <a:t> tolikrát na něj působí větší síla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Můžeme zapsat rovnicí: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                   F</a:t>
            </a:r>
            <a:r>
              <a:rPr lang="cs-CZ" altLang="cs-CZ" baseline="-25000" smtClean="0"/>
              <a:t>1 </a:t>
            </a:r>
            <a:r>
              <a:rPr lang="cs-CZ" altLang="cs-CZ" smtClean="0"/>
              <a:t>: S</a:t>
            </a:r>
            <a:r>
              <a:rPr lang="cs-CZ" altLang="cs-CZ" baseline="-25000" smtClean="0"/>
              <a:t>1</a:t>
            </a:r>
            <a:r>
              <a:rPr lang="cs-CZ" altLang="cs-CZ" smtClean="0"/>
              <a:t> = F</a:t>
            </a:r>
            <a:r>
              <a:rPr lang="cs-CZ" altLang="cs-CZ" baseline="-25000" smtClean="0"/>
              <a:t>2</a:t>
            </a:r>
            <a:r>
              <a:rPr lang="cs-CZ" altLang="cs-CZ" smtClean="0"/>
              <a:t> : S</a:t>
            </a:r>
            <a:r>
              <a:rPr lang="cs-CZ" altLang="cs-CZ" baseline="-25000" smtClean="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60350"/>
            <a:ext cx="8785225" cy="64087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Jak vypočítáme tlak v kapalině?</a:t>
            </a:r>
          </a:p>
          <a:p>
            <a:pPr eaLnBrk="1" hangingPunct="1">
              <a:buFontTx/>
              <a:buNone/>
            </a:pPr>
            <a:endParaRPr lang="cs-CZ" altLang="cs-CZ" b="1" smtClean="0"/>
          </a:p>
          <a:p>
            <a:pPr eaLnBrk="1" hangingPunct="1">
              <a:buFontTx/>
              <a:buNone/>
            </a:pPr>
            <a:r>
              <a:rPr lang="cs-CZ" altLang="cs-CZ" smtClean="0"/>
              <a:t>tlak je fyzikální veličina  - označení </a:t>
            </a:r>
            <a:r>
              <a:rPr lang="cs-CZ" altLang="cs-CZ" b="1" smtClean="0"/>
              <a:t>p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tlaková síla – označení </a:t>
            </a:r>
            <a:r>
              <a:rPr lang="cs-CZ" altLang="cs-CZ" b="1" smtClean="0"/>
              <a:t>F </a:t>
            </a:r>
            <a:r>
              <a:rPr lang="cs-CZ" altLang="cs-CZ" smtClean="0"/>
              <a:t>(1 newton)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obsah pístu – označení</a:t>
            </a:r>
            <a:r>
              <a:rPr lang="cs-CZ" altLang="cs-CZ" b="1" smtClean="0"/>
              <a:t> S </a:t>
            </a:r>
            <a:r>
              <a:rPr lang="cs-CZ" altLang="cs-CZ" smtClean="0"/>
              <a:t>(1 m</a:t>
            </a:r>
            <a:r>
              <a:rPr lang="cs-CZ" altLang="cs-CZ" baseline="30000" smtClean="0"/>
              <a:t>2</a:t>
            </a:r>
            <a:r>
              <a:rPr lang="cs-CZ" altLang="cs-CZ" smtClean="0"/>
              <a:t>)</a:t>
            </a:r>
          </a:p>
          <a:p>
            <a:pPr eaLnBrk="1" hangingPunct="1">
              <a:buFontTx/>
              <a:buNone/>
            </a:pPr>
            <a:endParaRPr lang="cs-CZ" altLang="cs-CZ" b="1" smtClean="0"/>
          </a:p>
          <a:p>
            <a:pPr eaLnBrk="1" hangingPunct="1">
              <a:buFontTx/>
              <a:buNone/>
            </a:pPr>
            <a:r>
              <a:rPr lang="cs-CZ" altLang="cs-CZ" sz="4400" b="1" smtClean="0"/>
              <a:t>                   p = F : S</a:t>
            </a:r>
          </a:p>
          <a:p>
            <a:pPr eaLnBrk="1" hangingPunct="1">
              <a:buFontTx/>
              <a:buNone/>
            </a:pPr>
            <a:endParaRPr lang="cs-CZ" altLang="cs-CZ" sz="4400" b="1" smtClean="0"/>
          </a:p>
          <a:p>
            <a:pPr eaLnBrk="1" hangingPunct="1">
              <a:buFontTx/>
              <a:buNone/>
            </a:pPr>
            <a:r>
              <a:rPr lang="cs-CZ" altLang="cs-CZ" smtClean="0"/>
              <a:t>jednotka tlaku –</a:t>
            </a:r>
            <a:r>
              <a:rPr lang="cs-CZ" altLang="cs-CZ" b="1" smtClean="0"/>
              <a:t> pascal  </a:t>
            </a:r>
            <a:r>
              <a:rPr lang="cs-CZ" altLang="cs-CZ" smtClean="0"/>
              <a:t>- označení</a:t>
            </a:r>
            <a:r>
              <a:rPr lang="cs-CZ" altLang="cs-CZ" b="1" smtClean="0"/>
              <a:t> Pa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60350"/>
            <a:ext cx="8785225" cy="64087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Definice 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Jeden pascal je tlak, který vyvolá síla o velikosti jednoho N, jestliže působí kolmo na plochu jednoho m</a:t>
            </a:r>
            <a:r>
              <a:rPr lang="cs-CZ" altLang="cs-CZ" baseline="30000" smtClean="0"/>
              <a:t>2</a:t>
            </a:r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 můžeme zapsat: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                     </a:t>
            </a:r>
            <a:r>
              <a:rPr lang="cs-CZ" altLang="cs-CZ" b="1" smtClean="0"/>
              <a:t>1 Pa = 1 N : 1 m</a:t>
            </a:r>
            <a:r>
              <a:rPr lang="cs-CZ" altLang="cs-CZ" b="1" baseline="30000" smtClean="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60350"/>
            <a:ext cx="8435975" cy="586581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400" b="1" smtClean="0"/>
              <a:t>Vypočítej: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Na</a:t>
            </a:r>
            <a:r>
              <a:rPr lang="cs-CZ" altLang="cs-CZ" sz="2400" b="1" smtClean="0"/>
              <a:t>  </a:t>
            </a:r>
            <a:r>
              <a:rPr lang="cs-CZ" altLang="cs-CZ" sz="2400" smtClean="0"/>
              <a:t>píst o velikosti plochy 100 cm</a:t>
            </a:r>
            <a:r>
              <a:rPr lang="cs-CZ" altLang="cs-CZ" sz="2400" baseline="30000" smtClean="0"/>
              <a:t>2 </a:t>
            </a:r>
            <a:r>
              <a:rPr lang="cs-CZ" altLang="cs-CZ" sz="2400" smtClean="0"/>
              <a:t>působíme silou 50 N.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</a:t>
            </a:r>
            <a:r>
              <a:rPr lang="cs-CZ" altLang="cs-CZ" sz="2400" u="sng" smtClean="0"/>
              <a:t>Jak velký tlak vyvoláme v kapalině?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</a:t>
            </a:r>
            <a:r>
              <a:rPr lang="cs-CZ" altLang="cs-CZ" sz="2400" b="1" smtClean="0"/>
              <a:t>Zápis: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F = 50 N      S = 100 cm</a:t>
            </a:r>
            <a:r>
              <a:rPr lang="cs-CZ" altLang="cs-CZ" sz="2400" baseline="30000" smtClean="0"/>
              <a:t>2 </a:t>
            </a:r>
            <a:r>
              <a:rPr lang="cs-CZ" altLang="cs-CZ" sz="2400" smtClean="0"/>
              <a:t>(0,01 m</a:t>
            </a:r>
            <a:r>
              <a:rPr lang="cs-CZ" altLang="cs-CZ" sz="2400" baseline="30000" smtClean="0"/>
              <a:t>2</a:t>
            </a:r>
            <a:r>
              <a:rPr lang="cs-CZ" altLang="cs-CZ" sz="2400" smtClean="0"/>
              <a:t>)    p = ? (Pa)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</a:t>
            </a:r>
            <a:r>
              <a:rPr lang="cs-CZ" altLang="cs-CZ" sz="2400" b="1" smtClean="0"/>
              <a:t>Výpočet:   p = F : S</a:t>
            </a:r>
          </a:p>
          <a:p>
            <a:pPr eaLnBrk="1" hangingPunct="1">
              <a:buFontTx/>
              <a:buNone/>
            </a:pPr>
            <a:r>
              <a:rPr lang="cs-CZ" altLang="cs-CZ" sz="2400" b="1" smtClean="0"/>
              <a:t>                     </a:t>
            </a:r>
            <a:r>
              <a:rPr lang="cs-CZ" altLang="cs-CZ" sz="2400" smtClean="0"/>
              <a:t>p = 50 : 0,01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                p = 5 000 Pa</a:t>
            </a:r>
          </a:p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>
              <a:buFontTx/>
              <a:buNone/>
            </a:pPr>
            <a:r>
              <a:rPr lang="cs-CZ" altLang="cs-CZ" sz="2400" b="1" smtClean="0"/>
              <a:t>Odpověď: </a:t>
            </a:r>
            <a:r>
              <a:rPr lang="cs-CZ" altLang="cs-CZ" sz="2400" smtClean="0"/>
              <a:t>V kapalině vyvoláme tlak 5 000 Pa.</a:t>
            </a:r>
            <a:endParaRPr lang="cs-CZ" altLang="cs-CZ" sz="2400" b="1" smtClean="0"/>
          </a:p>
          <a:p>
            <a:pPr eaLnBrk="1" hangingPunct="1">
              <a:buFontTx/>
              <a:buNone/>
            </a:pPr>
            <a:endParaRPr lang="cs-CZ" altLang="cs-CZ" sz="2400" b="1" smtClean="0"/>
          </a:p>
          <a:p>
            <a:pPr eaLnBrk="1" hangingPunct="1">
              <a:buFontTx/>
              <a:buNone/>
            </a:pPr>
            <a:r>
              <a:rPr lang="cs-CZ" altLang="cs-CZ" sz="2400" smtClean="0"/>
              <a:t>    </a:t>
            </a:r>
          </a:p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>
              <a:buFontTx/>
              <a:buNone/>
            </a:pPr>
            <a:endParaRPr lang="cs-CZ" alt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60350"/>
            <a:ext cx="8713788" cy="63373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Využití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Hydraulické lisy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Brzdový systém u automobilů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Hydraulický systém u bagrů, nákladních aut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Hydraulický zvedák v autoservisu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Zahradní postřikovače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785225" cy="63373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ODKAZY</a:t>
            </a:r>
          </a:p>
          <a:p>
            <a:pPr marL="0" indent="0">
              <a:buFont typeface="Wingdings 2" pitchFamily="18" charset="2"/>
              <a:buNone/>
            </a:pPr>
            <a:endParaRPr lang="cs-CZ" altLang="cs-CZ" sz="2000" smtClean="0"/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RAUNER Karel, HAVEL Václav, PROKŠOVÁ Jitka, RANDA Miroslav. 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2000" i="1" smtClean="0"/>
              <a:t>FYZIKA 7</a:t>
            </a:r>
            <a:r>
              <a:rPr lang="cs-CZ" altLang="cs-CZ" sz="2000" smtClean="0"/>
              <a:t>. 1. Plzeň: FRAUS, 2005. ISBN 80-7238-431-7.</a:t>
            </a:r>
          </a:p>
          <a:p>
            <a:pPr marL="0" indent="0">
              <a:buFont typeface="Wingdings 2" pitchFamily="18" charset="2"/>
              <a:buNone/>
            </a:pPr>
            <a:endParaRPr lang="cs-CZ" altLang="cs-CZ" sz="2000" smtClean="0"/>
          </a:p>
          <a:p>
            <a:pPr marL="0" indent="0">
              <a:buFont typeface="Wingdings 2" pitchFamily="18" charset="2"/>
              <a:buNone/>
            </a:pPr>
            <a:endParaRPr lang="cs-CZ" altLang="cs-CZ" sz="2000" smtClean="0"/>
          </a:p>
          <a:p>
            <a:pPr marL="0" indent="0">
              <a:buFont typeface="Wingdings 2" pitchFamily="18" charset="2"/>
              <a:buNone/>
            </a:pPr>
            <a:r>
              <a:rPr lang="cs-CZ" altLang="cs-CZ" sz="2000" smtClean="0"/>
              <a:t>Texty jsou vlastní originální tvorbou autora.</a:t>
            </a:r>
          </a:p>
          <a:p>
            <a:pPr marL="0" indent="0"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50825" y="188913"/>
            <a:ext cx="8642350" cy="648017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altLang="cs-CZ" sz="1800" smtClean="0"/>
              <a:t>Škola: Základní škola Trávníky Otrokovice, příspěvková organizace</a:t>
            </a:r>
          </a:p>
          <a:p>
            <a:pPr marL="0" indent="0">
              <a:buFontTx/>
              <a:buNone/>
            </a:pPr>
            <a:r>
              <a:rPr lang="cs-CZ" altLang="cs-CZ" sz="1800" smtClean="0"/>
              <a:t>Číslo projektu: CZ.1.07/1.4.00/21.2637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Název výukového materiálu: PASCALŮV ZÁKON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Autor: Ing. Pavlína Ptáčková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Vytvořeno: 18. 5. 2012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Ročník: 7.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Vzdělávací oblast: Člověk a příroda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Vzdělávací obor: Fyzika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Tematický okruh: Mechanické vlastnosti kapalin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Téma: PASCALŮV ZÁKON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Pomůcky: Interaktivní tabule, počítač, nosič flash</a:t>
            </a:r>
          </a:p>
          <a:p>
            <a:pPr marL="0" indent="0">
              <a:buFont typeface="Wingdings 2" pitchFamily="18" charset="2"/>
              <a:buNone/>
            </a:pPr>
            <a:r>
              <a:rPr lang="cs-CZ" altLang="cs-CZ" sz="1800" smtClean="0"/>
              <a:t>Anotace:  Vzdělávací materiál je určen k výkladu učiva o Pascalově zákoně. </a:t>
            </a:r>
          </a:p>
          <a:p>
            <a:pPr marL="0" indent="0">
              <a:buFontTx/>
              <a:buNone/>
            </a:pPr>
            <a:endParaRPr lang="cs-CZ" alt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624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 2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ptackova</dc:creator>
  <cp:lastModifiedBy>Dum</cp:lastModifiedBy>
  <cp:revision>19</cp:revision>
  <cp:lastPrinted>2013-12-27T08:56:26Z</cp:lastPrinted>
  <dcterms:created xsi:type="dcterms:W3CDTF">2012-05-18T04:09:26Z</dcterms:created>
  <dcterms:modified xsi:type="dcterms:W3CDTF">2013-12-30T12:47:42Z</dcterms:modified>
</cp:coreProperties>
</file>