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1D244-DBAF-43A0-B6DB-B9706FDFDC76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60F99-E8F2-485C-90FD-C1CB89BDF0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944CFB-4D54-487B-A574-BEEE635A296F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BE6F47-3B02-4A91-9931-5D4ADFCE1D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BE810-4508-4569-BD86-E5A9FB5CF9EA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F666B5-D66F-4B13-A515-4314173491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3F29F6-575B-44BB-B4CA-CCCE07D68F66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B20785-C23E-40AA-99E1-9C266DAF27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92B4FF-18EF-4F43-B25D-972E755E0F2C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D7CA9E-CB53-4088-8675-AA2DC3B1E0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09FC86-B43E-42F6-8C4F-6EA6C99AF43B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EDFC3-8737-4A71-9221-2F65B117BE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4CBAE-2484-4ACC-8B56-3E092685E4AC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389CA4-C5C1-445A-BFAF-95EF586E0A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B9BC4A-41E0-4CB4-925D-B4F7F6BA44DA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494682-8613-4DFB-A097-A11008EF30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74B077-EDAD-4519-A33D-3B58C803BFB6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E183AA-D7DA-480B-B1BA-B082080FAF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FB07F-A5A9-4A93-90E2-5B821110FC03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441D9D-4216-416B-97AD-12B71FE9B1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DBE3A-3333-47AD-B061-B41523F7D271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ACBC2-9371-4FC3-8406-31D2B00D63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214AFDC-145D-4ACC-862F-3F868F294C9F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839A241-F1E2-4F18-8425-FD7BF41C46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388" y="188913"/>
            <a:ext cx="8785225" cy="648017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6000" b="1" i="1" dirty="0" smtClean="0">
                <a:solidFill>
                  <a:schemeClr val="tx1"/>
                </a:solidFill>
              </a:rPr>
              <a:t>NEWTONOVY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6000" b="1" i="1" dirty="0" smtClean="0">
                <a:solidFill>
                  <a:schemeClr val="tx1"/>
                </a:solidFill>
              </a:rPr>
              <a:t>ZÁKONY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i="1" dirty="0" smtClean="0">
              <a:solidFill>
                <a:schemeClr val="tx1"/>
              </a:solidFill>
            </a:endParaRPr>
          </a:p>
          <a:p>
            <a:pPr algn="just" eaLnBrk="1" hangingPunct="1">
              <a:defRPr/>
            </a:pPr>
            <a:r>
              <a:rPr lang="cs-CZ" sz="1800" dirty="0" smtClean="0"/>
              <a:t>  </a:t>
            </a:r>
            <a:r>
              <a:rPr lang="cs-CZ" sz="1800" dirty="0" smtClean="0">
                <a:solidFill>
                  <a:schemeClr val="tx1"/>
                </a:solidFill>
              </a:rPr>
              <a:t>Tato práce je šířena pod licencí CC BY-SA 3.0. Odkazy a citace jsou platné k datu vytvoření </a:t>
            </a:r>
          </a:p>
          <a:p>
            <a:pPr algn="just"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  této práce.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i="1" dirty="0" smtClean="0">
              <a:solidFill>
                <a:schemeClr val="tx1"/>
              </a:solidFill>
            </a:endParaRPr>
          </a:p>
        </p:txBody>
      </p:sp>
      <p:pic>
        <p:nvPicPr>
          <p:cNvPr id="2051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63" y="476250"/>
            <a:ext cx="5781675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6"/>
          <p:cNvSpPr txBox="1">
            <a:spLocks noChangeArrowheads="1"/>
          </p:cNvSpPr>
          <p:nvPr/>
        </p:nvSpPr>
        <p:spPr bwMode="auto">
          <a:xfrm>
            <a:off x="323850" y="6069013"/>
            <a:ext cx="24352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VY_32_INOVACE_20_29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179388" y="188913"/>
            <a:ext cx="8785225" cy="6408737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endParaRPr lang="cs-CZ" altLang="cs-CZ" b="1" dirty="0" smtClean="0"/>
          </a:p>
          <a:p>
            <a:pPr marL="0" indent="0" eaLnBrk="1" hangingPunct="1">
              <a:buFont typeface="Arial" charset="0"/>
              <a:buNone/>
            </a:pPr>
            <a:r>
              <a:rPr lang="cs-CZ" altLang="cs-CZ" b="1" dirty="0" smtClean="0"/>
              <a:t>Kdo to byl </a:t>
            </a:r>
            <a:r>
              <a:rPr lang="cs-CZ" altLang="cs-CZ" b="1" dirty="0" err="1" smtClean="0"/>
              <a:t>Isaac</a:t>
            </a:r>
            <a:r>
              <a:rPr lang="cs-CZ" altLang="cs-CZ" b="1" dirty="0" smtClean="0"/>
              <a:t> Newton?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dirty="0" smtClean="0"/>
          </a:p>
          <a:p>
            <a:pPr marL="0" indent="0" eaLnBrk="1" hangingPunct="1">
              <a:buFont typeface="Arial" charset="0"/>
              <a:buNone/>
            </a:pPr>
            <a:r>
              <a:rPr lang="cs-CZ" altLang="cs-CZ" dirty="0" smtClean="0"/>
              <a:t>anglický fyzik, matematik, astrolog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dirty="0" smtClean="0"/>
              <a:t>žil v 17. století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dirty="0" smtClean="0"/>
              <a:t>zabýval se gravitací – známé </a:t>
            </a:r>
            <a:r>
              <a:rPr lang="cs-CZ" altLang="cs-CZ" dirty="0" err="1" smtClean="0"/>
              <a:t>spadnuté</a:t>
            </a:r>
            <a:r>
              <a:rPr lang="cs-CZ" altLang="cs-CZ" dirty="0" smtClean="0"/>
              <a:t> </a:t>
            </a:r>
            <a:r>
              <a:rPr lang="cs-CZ" altLang="cs-CZ" dirty="0" smtClean="0"/>
              <a:t>jablko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dirty="0" smtClean="0"/>
              <a:t>položil základy mechaniky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dirty="0" smtClean="0"/>
              <a:t>sestrojil první zrcadlový dalekohled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dirty="0" smtClean="0"/>
              <a:t>vedl Královskou společnost – vědecká instituce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dirty="0" smtClean="0"/>
          </a:p>
          <a:p>
            <a:pPr marL="0" indent="0" eaLnBrk="1" hangingPunct="1">
              <a:buFont typeface="Arial" charset="0"/>
              <a:buNone/>
            </a:pPr>
            <a:endParaRPr lang="cs-CZ" alt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179388" y="188913"/>
            <a:ext cx="8785225" cy="6408737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altLang="cs-CZ" b="1" smtClean="0"/>
              <a:t>Co je příčinou pohybu těles?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b="1" smtClean="0"/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Newton objevil, že na těleso působí síly, které jsou příčinou jeho pohybu.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př. míč se dá do pohybu, když do něj kopneme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              tzn. působíme na míč silou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Míč se bude pohybovat takovou rychlostí a tak dlouho, jak velkou silou jsme na něj působili.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260350"/>
            <a:ext cx="8856662" cy="6408738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Co jsme tím dokázali?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b="1" dirty="0" smtClean="0"/>
              <a:t>Zákon setrvačnosti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Těleso, v našem případě míč, bude setrvávat v klidu, dokud na něj nebude působit vnější síla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Úkol: napiš do sešitu další příklady na důkaz platnosti tohoto zákona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250825" y="260350"/>
            <a:ext cx="8642350" cy="626427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Př. Dětská hračka – autíčko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      dítě bude po zemi posílat autíčko kamarádovi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Př. Hod kriketovým míčkem – čím větší silou hodím,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                                                     tím doletí dál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Př. Lopatky větrného mlýna – pohybují se, když 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                                                     fouká vítr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Př. Elektrická lokomotiva – pohyb umožní 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                                                el. energie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260350"/>
            <a:ext cx="8713788" cy="6408738"/>
          </a:xfrm>
        </p:spPr>
        <p:txBody>
          <a:bodyPr rtlCol="0"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2. Zákon  síly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Těleso se pohybuje tak rychle, jak velkou silou na něj působíme.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Nezáleží však na hmotnosti tělesa.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Př.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Strčíme rukou do papírové krabice, ta si začne pohybovat po zemi podle toho, v kterém místě do ní strčíme a jakou </a:t>
            </a:r>
            <a:r>
              <a:rPr lang="cs-CZ" dirty="0" smtClean="0"/>
              <a:t>silou </a:t>
            </a:r>
            <a:r>
              <a:rPr lang="cs-CZ" dirty="0" smtClean="0"/>
              <a:t>(uprostřed, v rohu krabice)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Důležitá je velikost  výslednice sil působících na krabici.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179388" y="333375"/>
            <a:ext cx="8785225" cy="626427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altLang="cs-CZ" b="1" smtClean="0"/>
              <a:t>Úvaha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Odhadni, co se stane, když hodíme železnou  koulí do fotbalového míče?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Proč je nebezpečný střet člověka s betonovou zdí?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Jak dopadne člověk, který spadne ze stromu na zem?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179388" y="260350"/>
            <a:ext cx="8713787" cy="6337300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altLang="cs-CZ" dirty="0" smtClean="0"/>
              <a:t>Ve všech případech platí další 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dirty="0" smtClean="0"/>
          </a:p>
          <a:p>
            <a:pPr marL="0" indent="0" eaLnBrk="1" hangingPunct="1">
              <a:buFont typeface="Arial" charset="0"/>
              <a:buNone/>
            </a:pPr>
            <a:r>
              <a:rPr lang="cs-CZ" altLang="cs-CZ" b="1" dirty="0" smtClean="0"/>
              <a:t>3. Zákon akce a reakce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b="1" dirty="0" smtClean="0"/>
          </a:p>
          <a:p>
            <a:pPr marL="0" indent="0" eaLnBrk="1" hangingPunct="1">
              <a:buFont typeface="Arial" charset="0"/>
              <a:buNone/>
            </a:pPr>
            <a:r>
              <a:rPr lang="cs-CZ" altLang="cs-CZ" b="1" dirty="0" smtClean="0"/>
              <a:t> Na těleso působí síla stejně velká, ale opačně orientovaná.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b="1" dirty="0" smtClean="0"/>
          </a:p>
          <a:p>
            <a:pPr marL="0" indent="0" eaLnBrk="1" hangingPunct="1">
              <a:buFont typeface="Arial" charset="0"/>
              <a:buNone/>
            </a:pPr>
            <a:r>
              <a:rPr lang="cs-CZ" altLang="cs-CZ" dirty="0" smtClean="0"/>
              <a:t>Síly, které současně </a:t>
            </a:r>
            <a:r>
              <a:rPr lang="cs-CZ" altLang="cs-CZ" dirty="0" smtClean="0"/>
              <a:t>vznikají, </a:t>
            </a:r>
            <a:r>
              <a:rPr lang="cs-CZ" altLang="cs-CZ" dirty="0" smtClean="0"/>
              <a:t>také současně zanikají.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b="1" dirty="0" smtClean="0"/>
          </a:p>
          <a:p>
            <a:pPr marL="0" indent="0" eaLnBrk="1" hangingPunct="1">
              <a:buFont typeface="Arial" charset="0"/>
              <a:buNone/>
            </a:pPr>
            <a:endParaRPr lang="cs-CZ" alt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260350"/>
            <a:ext cx="8713788" cy="6337300"/>
          </a:xfrm>
        </p:spPr>
        <p:txBody>
          <a:bodyPr rtlCol="0"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Praktický úkol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 lavici si ve dvojicích zahákněte dva siloměry.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Žák vlevo zatáhne, žák vpravo pouze drží siloměr.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Co se stane? Zapište do sešitu.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Oba siloměry budou ukazovat stejný počet dílků.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Je to důkaz platnosti  3. pohybového zákona.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Pozor! Na siloměr působíme jen malou silou.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2"/>
          <p:cNvSpPr>
            <a:spLocks noGrp="1"/>
          </p:cNvSpPr>
          <p:nvPr>
            <p:ph idx="1"/>
          </p:nvPr>
        </p:nvSpPr>
        <p:spPr>
          <a:xfrm>
            <a:off x="250825" y="260350"/>
            <a:ext cx="8642350" cy="6337300"/>
          </a:xfrm>
        </p:spPr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altLang="cs-CZ" sz="2000" smtClean="0"/>
              <a:t>ODKAZY</a:t>
            </a:r>
          </a:p>
          <a:p>
            <a:pPr marL="0" indent="0">
              <a:buFont typeface="Wingdings 2" pitchFamily="18" charset="2"/>
              <a:buNone/>
            </a:pPr>
            <a:endParaRPr lang="cs-CZ" altLang="cs-CZ" sz="2000" smtClean="0"/>
          </a:p>
          <a:p>
            <a:pPr marL="0" indent="0">
              <a:buFont typeface="Wingdings 2" pitchFamily="18" charset="2"/>
              <a:buNone/>
            </a:pPr>
            <a:r>
              <a:rPr lang="cs-CZ" altLang="cs-CZ" sz="2000" smtClean="0"/>
              <a:t>RAUNER Karel, HAVEL Václav, PROKŠOVÁ Jitka, RANDA Miroslav. </a:t>
            </a:r>
          </a:p>
          <a:p>
            <a:pPr marL="0" indent="0">
              <a:buFont typeface="Wingdings 2" pitchFamily="18" charset="2"/>
              <a:buNone/>
            </a:pPr>
            <a:r>
              <a:rPr lang="cs-CZ" altLang="cs-CZ" sz="2000" i="1" smtClean="0"/>
              <a:t>FYZIKA 7</a:t>
            </a:r>
            <a:r>
              <a:rPr lang="cs-CZ" altLang="cs-CZ" sz="2000" smtClean="0"/>
              <a:t>. 1. Plzeň: FRAUS, 2005. ISBN 80-7238-431-7.</a:t>
            </a:r>
          </a:p>
          <a:p>
            <a:pPr marL="0" indent="0">
              <a:buFont typeface="Wingdings 2" pitchFamily="18" charset="2"/>
              <a:buNone/>
            </a:pPr>
            <a:endParaRPr lang="cs-CZ" altLang="cs-CZ" sz="2000" smtClean="0"/>
          </a:p>
          <a:p>
            <a:pPr marL="0" indent="0">
              <a:buFont typeface="Wingdings 2" pitchFamily="18" charset="2"/>
              <a:buNone/>
            </a:pPr>
            <a:endParaRPr lang="cs-CZ" altLang="cs-CZ" sz="2000" smtClean="0"/>
          </a:p>
          <a:p>
            <a:pPr marL="0" indent="0">
              <a:buFont typeface="Wingdings 2" pitchFamily="18" charset="2"/>
              <a:buNone/>
            </a:pPr>
            <a:r>
              <a:rPr lang="cs-CZ" altLang="cs-CZ" sz="2000" smtClean="0"/>
              <a:t>Texty jsou vlastní originální tvorbou autora.</a:t>
            </a:r>
          </a:p>
          <a:p>
            <a:pPr marL="0" indent="0">
              <a:buFont typeface="Arial" charset="0"/>
              <a:buNone/>
            </a:pPr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sah 2"/>
          <p:cNvSpPr>
            <a:spLocks noGrp="1"/>
          </p:cNvSpPr>
          <p:nvPr>
            <p:ph idx="1"/>
          </p:nvPr>
        </p:nvSpPr>
        <p:spPr>
          <a:xfrm>
            <a:off x="250825" y="260350"/>
            <a:ext cx="8713788" cy="63373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altLang="cs-CZ" sz="2000" smtClean="0"/>
              <a:t>Škola: Základní škola Trávníky Otrokovice, příspěvková organizace</a:t>
            </a:r>
          </a:p>
          <a:p>
            <a:pPr marL="0" indent="0">
              <a:buFont typeface="Arial" charset="0"/>
              <a:buNone/>
            </a:pPr>
            <a:r>
              <a:rPr lang="cs-CZ" altLang="cs-CZ" sz="2000" smtClean="0"/>
              <a:t>Číslo projektu: CZ.1.07/1.4.00/21.2637</a:t>
            </a:r>
          </a:p>
          <a:p>
            <a:pPr marL="0" indent="0">
              <a:buFont typeface="Wingdings 2" pitchFamily="18" charset="2"/>
              <a:buNone/>
            </a:pPr>
            <a:r>
              <a:rPr lang="cs-CZ" altLang="cs-CZ" sz="2000" smtClean="0"/>
              <a:t>Název výukového materiálu: NEWTONOVY ZÁKONY</a:t>
            </a:r>
          </a:p>
          <a:p>
            <a:pPr marL="0" indent="0">
              <a:buFont typeface="Wingdings 2" pitchFamily="18" charset="2"/>
              <a:buNone/>
            </a:pPr>
            <a:r>
              <a:rPr lang="cs-CZ" altLang="cs-CZ" sz="2000" smtClean="0"/>
              <a:t>Autor: Ing. Pavlína Ptáčková</a:t>
            </a:r>
          </a:p>
          <a:p>
            <a:pPr marL="0" indent="0">
              <a:buFont typeface="Wingdings 2" pitchFamily="18" charset="2"/>
              <a:buNone/>
            </a:pPr>
            <a:r>
              <a:rPr lang="cs-CZ" altLang="cs-CZ" sz="2000" smtClean="0"/>
              <a:t>Vytvořeno: 20. 4. 2012</a:t>
            </a:r>
          </a:p>
          <a:p>
            <a:pPr marL="0" indent="0">
              <a:buFont typeface="Wingdings 2" pitchFamily="18" charset="2"/>
              <a:buNone/>
            </a:pPr>
            <a:r>
              <a:rPr lang="cs-CZ" altLang="cs-CZ" sz="2000" smtClean="0"/>
              <a:t>Ročník: 7.</a:t>
            </a:r>
          </a:p>
          <a:p>
            <a:pPr marL="0" indent="0">
              <a:buFont typeface="Wingdings 2" pitchFamily="18" charset="2"/>
              <a:buNone/>
            </a:pPr>
            <a:r>
              <a:rPr lang="cs-CZ" altLang="cs-CZ" sz="2000" smtClean="0"/>
              <a:t>Vzdělávací oblast: Člověk a příroda</a:t>
            </a:r>
          </a:p>
          <a:p>
            <a:pPr marL="0" indent="0">
              <a:buFont typeface="Wingdings 2" pitchFamily="18" charset="2"/>
              <a:buNone/>
            </a:pPr>
            <a:r>
              <a:rPr lang="cs-CZ" altLang="cs-CZ" sz="2000" smtClean="0"/>
              <a:t>Vzdělávací obor: Fyzika</a:t>
            </a:r>
          </a:p>
          <a:p>
            <a:pPr marL="0" indent="0">
              <a:buFont typeface="Wingdings 2" pitchFamily="18" charset="2"/>
              <a:buNone/>
            </a:pPr>
            <a:r>
              <a:rPr lang="cs-CZ" altLang="cs-CZ" sz="2000" smtClean="0"/>
              <a:t>Tematický okruh: SÍLY A JEJICH VLASTNOSTI</a:t>
            </a:r>
          </a:p>
          <a:p>
            <a:pPr marL="0" indent="0">
              <a:buFont typeface="Wingdings 2" pitchFamily="18" charset="2"/>
              <a:buNone/>
            </a:pPr>
            <a:r>
              <a:rPr lang="cs-CZ" altLang="cs-CZ" sz="2000" smtClean="0"/>
              <a:t>Téma: NEWTONOVY ZÁKONY</a:t>
            </a:r>
          </a:p>
          <a:p>
            <a:pPr marL="0" indent="0">
              <a:buFont typeface="Wingdings 2" pitchFamily="18" charset="2"/>
              <a:buNone/>
            </a:pPr>
            <a:r>
              <a:rPr lang="cs-CZ" altLang="cs-CZ" sz="2000" smtClean="0"/>
              <a:t>Pomůcky: Interaktivní tabule, počítač, nosič flash</a:t>
            </a:r>
          </a:p>
          <a:p>
            <a:pPr marL="0" indent="0">
              <a:buFont typeface="Wingdings 2" pitchFamily="18" charset="2"/>
              <a:buNone/>
            </a:pPr>
            <a:r>
              <a:rPr lang="cs-CZ" altLang="cs-CZ" sz="2000" smtClean="0"/>
              <a:t>Anotace:  Vzdělávací materiál je určen k výkladu učiva o Newtonových zákonech.   V závěru je zařazen praktický úkol.</a:t>
            </a:r>
          </a:p>
          <a:p>
            <a:pPr marL="0" indent="0">
              <a:buFont typeface="Arial" charset="0"/>
              <a:buNone/>
            </a:pPr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515</Words>
  <Application>Microsoft Office PowerPoint</Application>
  <PresentationFormat>Předvádění na obrazovce (4:3)</PresentationFormat>
  <Paragraphs>96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Calibri</vt:lpstr>
      <vt:lpstr>Arial</vt:lpstr>
      <vt:lpstr>Wingdings 2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ptackova</dc:creator>
  <cp:lastModifiedBy>Dum</cp:lastModifiedBy>
  <cp:revision>27</cp:revision>
  <cp:lastPrinted>2013-12-27T08:59:46Z</cp:lastPrinted>
  <dcterms:created xsi:type="dcterms:W3CDTF">2012-05-20T18:15:01Z</dcterms:created>
  <dcterms:modified xsi:type="dcterms:W3CDTF">2013-12-30T12:51:09Z</dcterms:modified>
</cp:coreProperties>
</file>