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56E31-4EAC-4C54-8A85-E641A6F4D3D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12587EC-6090-482D-AEB4-4C8AE0D1B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56E31-4EAC-4C54-8A85-E641A6F4D3D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12587EC-6090-482D-AEB4-4C8AE0D1B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56E31-4EAC-4C54-8A85-E641A6F4D3D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87EC-6090-482D-AEB4-4C8AE0D1B2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56E31-4EAC-4C54-8A85-E641A6F4D3D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87EC-6090-482D-AEB4-4C8AE0D1B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56E31-4EAC-4C54-8A85-E641A6F4D3D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12587EC-6090-482D-AEB4-4C8AE0D1B2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56E31-4EAC-4C54-8A85-E641A6F4D3D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87EC-6090-482D-AEB4-4C8AE0D1B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56E31-4EAC-4C54-8A85-E641A6F4D3D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87EC-6090-482D-AEB4-4C8AE0D1B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56E31-4EAC-4C54-8A85-E641A6F4D3D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87EC-6090-482D-AEB4-4C8AE0D1B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56E31-4EAC-4C54-8A85-E641A6F4D3D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87EC-6090-482D-AEB4-4C8AE0D1B2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56E31-4EAC-4C54-8A85-E641A6F4D3D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87EC-6090-482D-AEB4-4C8AE0D1B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56E31-4EAC-4C54-8A85-E641A6F4D3D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87EC-6090-482D-AEB4-4C8AE0D1B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B456E31-4EAC-4C54-8A85-E641A6F4D3D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12587EC-6090-482D-AEB4-4C8AE0D1B2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ruit3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1340768"/>
            <a:ext cx="8763000" cy="4824536"/>
          </a:xfrm>
        </p:spPr>
        <p:txBody>
          <a:bodyPr>
            <a:normAutofit fontScale="25000" lnSpcReduction="20000"/>
          </a:bodyPr>
          <a:lstStyle/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endParaRPr lang="cs-CZ" sz="7200" dirty="0" smtClean="0">
              <a:solidFill>
                <a:schemeClr val="tx1"/>
              </a:solidFill>
            </a:endParaRPr>
          </a:p>
          <a:p>
            <a:pPr algn="l"/>
            <a:r>
              <a:rPr lang="cs-CZ" sz="6400" dirty="0" smtClean="0">
                <a:solidFill>
                  <a:schemeClr val="tx1"/>
                </a:solidFill>
                <a:latin typeface="+mj-lt"/>
              </a:rPr>
              <a:t>Tato </a:t>
            </a:r>
            <a:r>
              <a:rPr lang="cs-CZ" sz="6400" dirty="0">
                <a:solidFill>
                  <a:schemeClr val="tx1"/>
                </a:solidFill>
                <a:latin typeface="+mj-lt"/>
              </a:rPr>
              <a:t>práce je šířena pod licencí CC BY-SA 3.0. Odkazy a citace jsou platné k datu vytvoření této práce.</a:t>
            </a:r>
            <a:r>
              <a:rPr lang="cs-CZ" sz="6400" dirty="0">
                <a:latin typeface="+mj-lt"/>
              </a:rPr>
              <a:t/>
            </a:r>
            <a:br>
              <a:rPr lang="cs-CZ" sz="6400" dirty="0">
                <a:latin typeface="+mj-lt"/>
              </a:rPr>
            </a:br>
            <a:r>
              <a:rPr lang="cs-CZ" sz="6400" dirty="0">
                <a:solidFill>
                  <a:schemeClr val="tx1"/>
                </a:solidFill>
                <a:latin typeface="+mj-lt"/>
              </a:rPr>
              <a:t>Škola: Základní škola Trávníky Otrokovice, příspěvková organizace</a:t>
            </a:r>
            <a:br>
              <a:rPr lang="cs-CZ" sz="6400" dirty="0">
                <a:solidFill>
                  <a:schemeClr val="tx1"/>
                </a:solidFill>
                <a:latin typeface="+mj-lt"/>
              </a:rPr>
            </a:br>
            <a:r>
              <a:rPr lang="cs-CZ" sz="6400" dirty="0">
                <a:solidFill>
                  <a:schemeClr val="tx1"/>
                </a:solidFill>
                <a:latin typeface="+mj-lt"/>
              </a:rPr>
              <a:t>Číslo projektu: CZ.1.07/1.4.00/21.2637</a:t>
            </a:r>
            <a:br>
              <a:rPr lang="cs-CZ" sz="6400" dirty="0">
                <a:solidFill>
                  <a:schemeClr val="tx1"/>
                </a:solidFill>
                <a:latin typeface="+mj-lt"/>
              </a:rPr>
            </a:br>
            <a:r>
              <a:rPr lang="cs-CZ" sz="6400" dirty="0">
                <a:solidFill>
                  <a:schemeClr val="tx1"/>
                </a:solidFill>
                <a:latin typeface="+mj-lt"/>
              </a:rPr>
              <a:t>Název výukového </a:t>
            </a:r>
            <a:r>
              <a:rPr lang="cs-CZ" sz="6400" dirty="0" smtClean="0">
                <a:solidFill>
                  <a:schemeClr val="tx1"/>
                </a:solidFill>
                <a:latin typeface="+mj-lt"/>
              </a:rPr>
              <a:t>materiálu:	Příroda </a:t>
            </a:r>
            <a:r>
              <a:rPr lang="cs-CZ" sz="6400" dirty="0">
                <a:solidFill>
                  <a:schemeClr val="tx1"/>
                </a:solidFill>
                <a:latin typeface="+mj-lt"/>
              </a:rPr>
              <a:t>+ Obilniny + Rajče</a:t>
            </a:r>
            <a:br>
              <a:rPr lang="cs-CZ" sz="6400" dirty="0">
                <a:solidFill>
                  <a:schemeClr val="tx1"/>
                </a:solidFill>
                <a:latin typeface="+mj-lt"/>
              </a:rPr>
            </a:br>
            <a:r>
              <a:rPr lang="cs-CZ" sz="6400" dirty="0">
                <a:solidFill>
                  <a:schemeClr val="tx1"/>
                </a:solidFill>
                <a:latin typeface="+mj-lt"/>
              </a:rPr>
              <a:t>Autor</a:t>
            </a:r>
            <a:r>
              <a:rPr lang="cs-CZ" sz="6400" dirty="0" smtClean="0">
                <a:solidFill>
                  <a:schemeClr val="tx1"/>
                </a:solidFill>
                <a:latin typeface="+mj-lt"/>
              </a:rPr>
              <a:t>:   			Mgr</a:t>
            </a:r>
            <a:r>
              <a:rPr lang="cs-CZ" sz="6400" dirty="0">
                <a:solidFill>
                  <a:schemeClr val="tx1"/>
                </a:solidFill>
                <a:latin typeface="+mj-lt"/>
              </a:rPr>
              <a:t>. Aleš </a:t>
            </a:r>
            <a:r>
              <a:rPr lang="cs-CZ" sz="6400" dirty="0" err="1">
                <a:solidFill>
                  <a:schemeClr val="tx1"/>
                </a:solidFill>
                <a:latin typeface="+mj-lt"/>
              </a:rPr>
              <a:t>Kočenda</a:t>
            </a:r>
            <a:r>
              <a:rPr lang="cs-CZ" sz="6400" dirty="0">
                <a:solidFill>
                  <a:schemeClr val="tx1"/>
                </a:solidFill>
                <a:latin typeface="+mj-lt"/>
              </a:rPr>
              <a:t/>
            </a:r>
            <a:br>
              <a:rPr lang="cs-CZ" sz="6400" dirty="0">
                <a:solidFill>
                  <a:schemeClr val="tx1"/>
                </a:solidFill>
                <a:latin typeface="+mj-lt"/>
              </a:rPr>
            </a:br>
            <a:r>
              <a:rPr lang="cs-CZ" sz="6400" dirty="0">
                <a:solidFill>
                  <a:schemeClr val="tx1"/>
                </a:solidFill>
                <a:latin typeface="+mj-lt"/>
              </a:rPr>
              <a:t>Vytvořeno: </a:t>
            </a:r>
            <a:r>
              <a:rPr lang="cs-CZ" sz="6400" dirty="0" smtClean="0">
                <a:solidFill>
                  <a:schemeClr val="tx1"/>
                </a:solidFill>
                <a:latin typeface="+mj-lt"/>
              </a:rPr>
              <a:t> 		11. května </a:t>
            </a:r>
            <a:r>
              <a:rPr lang="cs-CZ" sz="6400" dirty="0">
                <a:solidFill>
                  <a:schemeClr val="tx1"/>
                </a:solidFill>
                <a:latin typeface="+mj-lt"/>
              </a:rPr>
              <a:t>2012</a:t>
            </a:r>
            <a:br>
              <a:rPr lang="cs-CZ" sz="6400" dirty="0">
                <a:solidFill>
                  <a:schemeClr val="tx1"/>
                </a:solidFill>
                <a:latin typeface="+mj-lt"/>
              </a:rPr>
            </a:br>
            <a:r>
              <a:rPr lang="cs-CZ" sz="6400" dirty="0">
                <a:solidFill>
                  <a:schemeClr val="tx1"/>
                </a:solidFill>
                <a:latin typeface="+mj-lt"/>
              </a:rPr>
              <a:t>Ročník: </a:t>
            </a:r>
            <a:r>
              <a:rPr lang="cs-CZ" sz="6400" dirty="0" smtClean="0">
                <a:solidFill>
                  <a:schemeClr val="tx1"/>
                </a:solidFill>
                <a:latin typeface="+mj-lt"/>
              </a:rPr>
              <a:t> 			Čtvrtý</a:t>
            </a:r>
            <a:r>
              <a:rPr lang="cs-CZ" sz="6400" dirty="0">
                <a:solidFill>
                  <a:schemeClr val="tx1"/>
                </a:solidFill>
                <a:latin typeface="+mj-lt"/>
              </a:rPr>
              <a:t/>
            </a:r>
            <a:br>
              <a:rPr lang="cs-CZ" sz="6400" dirty="0">
                <a:solidFill>
                  <a:schemeClr val="tx1"/>
                </a:solidFill>
                <a:latin typeface="+mj-lt"/>
              </a:rPr>
            </a:br>
            <a:r>
              <a:rPr lang="cs-CZ" sz="6400" dirty="0">
                <a:solidFill>
                  <a:schemeClr val="tx1"/>
                </a:solidFill>
                <a:latin typeface="+mj-lt"/>
              </a:rPr>
              <a:t>Vzdělávací oblast</a:t>
            </a:r>
            <a:r>
              <a:rPr lang="cs-CZ" sz="6400" dirty="0" smtClean="0">
                <a:solidFill>
                  <a:schemeClr val="tx1"/>
                </a:solidFill>
                <a:latin typeface="+mj-lt"/>
              </a:rPr>
              <a:t>:  		Člověk a jeho svět </a:t>
            </a:r>
            <a:r>
              <a:rPr lang="cs-CZ" sz="6400" dirty="0">
                <a:solidFill>
                  <a:schemeClr val="tx1"/>
                </a:solidFill>
                <a:latin typeface="+mj-lt"/>
              </a:rPr>
              <a:t/>
            </a:r>
            <a:br>
              <a:rPr lang="cs-CZ" sz="6400" dirty="0">
                <a:solidFill>
                  <a:schemeClr val="tx1"/>
                </a:solidFill>
                <a:latin typeface="+mj-lt"/>
              </a:rPr>
            </a:br>
            <a:r>
              <a:rPr lang="cs-CZ" sz="6400" dirty="0">
                <a:solidFill>
                  <a:schemeClr val="tx1"/>
                </a:solidFill>
                <a:latin typeface="+mj-lt"/>
              </a:rPr>
              <a:t>Vzdělávací obor: </a:t>
            </a:r>
            <a:r>
              <a:rPr lang="cs-CZ" sz="6400" dirty="0" smtClean="0">
                <a:solidFill>
                  <a:schemeClr val="tx1"/>
                </a:solidFill>
                <a:latin typeface="+mj-lt"/>
              </a:rPr>
              <a:t> 		Přírodověda</a:t>
            </a:r>
            <a:r>
              <a:rPr lang="cs-CZ" sz="6400" dirty="0">
                <a:solidFill>
                  <a:schemeClr val="tx1"/>
                </a:solidFill>
                <a:latin typeface="+mj-lt"/>
              </a:rPr>
              <a:t/>
            </a:r>
            <a:br>
              <a:rPr lang="cs-CZ" sz="6400" dirty="0">
                <a:solidFill>
                  <a:schemeClr val="tx1"/>
                </a:solidFill>
                <a:latin typeface="+mj-lt"/>
              </a:rPr>
            </a:br>
            <a:r>
              <a:rPr lang="cs-CZ" sz="6400" dirty="0">
                <a:solidFill>
                  <a:schemeClr val="tx1"/>
                </a:solidFill>
                <a:latin typeface="+mj-lt"/>
              </a:rPr>
              <a:t>Tematický okruh</a:t>
            </a:r>
            <a:r>
              <a:rPr lang="cs-CZ" sz="6400" dirty="0" smtClean="0">
                <a:solidFill>
                  <a:schemeClr val="tx1"/>
                </a:solidFill>
                <a:latin typeface="+mj-lt"/>
              </a:rPr>
              <a:t>: 		Rozmanitost přírody</a:t>
            </a:r>
            <a:r>
              <a:rPr lang="cs-CZ" sz="6400" dirty="0">
                <a:solidFill>
                  <a:schemeClr val="tx1"/>
                </a:solidFill>
                <a:latin typeface="+mj-lt"/>
              </a:rPr>
              <a:t/>
            </a:r>
            <a:br>
              <a:rPr lang="cs-CZ" sz="6400" dirty="0">
                <a:solidFill>
                  <a:schemeClr val="tx1"/>
                </a:solidFill>
                <a:latin typeface="+mj-lt"/>
              </a:rPr>
            </a:br>
            <a:r>
              <a:rPr lang="cs-CZ" sz="6400" dirty="0">
                <a:solidFill>
                  <a:schemeClr val="tx1"/>
                </a:solidFill>
                <a:latin typeface="+mj-lt"/>
              </a:rPr>
              <a:t>Téma: </a:t>
            </a:r>
            <a:r>
              <a:rPr lang="cs-CZ" sz="6400" dirty="0" smtClean="0">
                <a:solidFill>
                  <a:schemeClr val="tx1"/>
                </a:solidFill>
                <a:latin typeface="+mj-lt"/>
              </a:rPr>
              <a:t> 		</a:t>
            </a:r>
            <a:r>
              <a:rPr lang="cs-CZ" sz="6400" smtClean="0">
                <a:solidFill>
                  <a:schemeClr val="tx1"/>
                </a:solidFill>
                <a:latin typeface="+mj-lt"/>
              </a:rPr>
              <a:t>	Rostliny</a:t>
            </a:r>
            <a:r>
              <a:rPr lang="cs-CZ" sz="6400" dirty="0">
                <a:solidFill>
                  <a:schemeClr val="tx1"/>
                </a:solidFill>
                <a:latin typeface="+mj-lt"/>
              </a:rPr>
              <a:t/>
            </a:r>
            <a:br>
              <a:rPr lang="cs-CZ" sz="6400" dirty="0">
                <a:solidFill>
                  <a:schemeClr val="tx1"/>
                </a:solidFill>
                <a:latin typeface="+mj-lt"/>
              </a:rPr>
            </a:br>
            <a:r>
              <a:rPr lang="cs-CZ" sz="6400" dirty="0" smtClean="0">
                <a:solidFill>
                  <a:schemeClr val="tx1"/>
                </a:solidFill>
                <a:latin typeface="+mj-lt"/>
              </a:rPr>
              <a:t>Pomůcky:  </a:t>
            </a:r>
            <a:r>
              <a:rPr lang="cs-CZ" sz="6400" smtClean="0">
                <a:solidFill>
                  <a:schemeClr val="tx1"/>
                </a:solidFill>
                <a:latin typeface="+mj-lt"/>
              </a:rPr>
              <a:t>	</a:t>
            </a:r>
            <a:r>
              <a:rPr lang="cs-CZ" sz="6400" dirty="0" smtClean="0">
                <a:solidFill>
                  <a:schemeClr val="tx1"/>
                </a:solidFill>
                <a:latin typeface="+mj-lt"/>
              </a:rPr>
              <a:t>	Dataprojektor, </a:t>
            </a:r>
            <a:r>
              <a:rPr lang="cs-CZ" sz="6400" dirty="0">
                <a:solidFill>
                  <a:schemeClr val="tx1"/>
                </a:solidFill>
                <a:latin typeface="+mj-lt"/>
              </a:rPr>
              <a:t>s</a:t>
            </a:r>
            <a:r>
              <a:rPr lang="cs-CZ" sz="6400" dirty="0" smtClean="0">
                <a:solidFill>
                  <a:schemeClr val="tx1"/>
                </a:solidFill>
                <a:latin typeface="+mj-lt"/>
              </a:rPr>
              <a:t>ešit, </a:t>
            </a:r>
            <a:r>
              <a:rPr lang="cs-CZ" sz="6400" dirty="0">
                <a:solidFill>
                  <a:schemeClr val="tx1"/>
                </a:solidFill>
                <a:latin typeface="+mj-lt"/>
              </a:rPr>
              <a:t>p</a:t>
            </a:r>
            <a:r>
              <a:rPr lang="cs-CZ" sz="6400" dirty="0" smtClean="0">
                <a:solidFill>
                  <a:schemeClr val="tx1"/>
                </a:solidFill>
                <a:latin typeface="+mj-lt"/>
              </a:rPr>
              <a:t>ropiska, notebook</a:t>
            </a:r>
            <a:r>
              <a:rPr lang="cs-CZ" sz="6400" dirty="0">
                <a:solidFill>
                  <a:schemeClr val="tx1"/>
                </a:solidFill>
                <a:latin typeface="+mj-lt"/>
              </a:rPr>
              <a:t/>
            </a:r>
            <a:br>
              <a:rPr lang="cs-CZ" sz="6400" dirty="0">
                <a:solidFill>
                  <a:schemeClr val="tx1"/>
                </a:solidFill>
                <a:latin typeface="+mj-lt"/>
              </a:rPr>
            </a:br>
            <a:r>
              <a:rPr lang="cs-CZ" sz="6400" dirty="0">
                <a:solidFill>
                  <a:schemeClr val="tx1"/>
                </a:solidFill>
                <a:latin typeface="+mj-lt"/>
              </a:rPr>
              <a:t>Anotace: </a:t>
            </a:r>
            <a:r>
              <a:rPr lang="cs-CZ" sz="6400" smtClean="0">
                <a:solidFill>
                  <a:schemeClr val="tx1"/>
                </a:solidFill>
                <a:latin typeface="+mj-lt"/>
              </a:rPr>
              <a:t>	</a:t>
            </a:r>
            <a:r>
              <a:rPr lang="cs-CZ" sz="6400" dirty="0" smtClean="0">
                <a:solidFill>
                  <a:schemeClr val="tx1"/>
                </a:solidFill>
                <a:latin typeface="+mj-lt"/>
              </a:rPr>
              <a:t>		Materiál </a:t>
            </a:r>
            <a:r>
              <a:rPr lang="cs-CZ" sz="6400" dirty="0">
                <a:solidFill>
                  <a:schemeClr val="tx1"/>
                </a:solidFill>
                <a:latin typeface="+mj-lt"/>
              </a:rPr>
              <a:t>se použije jako test pro ověření znalostí</a:t>
            </a:r>
            <a:br>
              <a:rPr lang="cs-CZ" sz="6400" dirty="0">
                <a:solidFill>
                  <a:schemeClr val="tx1"/>
                </a:solidFill>
                <a:latin typeface="+mj-lt"/>
              </a:rPr>
            </a:br>
            <a:r>
              <a:rPr lang="cs-CZ" sz="6400" dirty="0" smtClean="0">
                <a:solidFill>
                  <a:schemeClr val="tx1"/>
                </a:solidFill>
                <a:latin typeface="+mj-lt"/>
              </a:rPr>
              <a:t>Vlastní </a:t>
            </a:r>
            <a:r>
              <a:rPr lang="cs-CZ" sz="6400" dirty="0">
                <a:solidFill>
                  <a:schemeClr val="tx1"/>
                </a:solidFill>
                <a:latin typeface="+mj-lt"/>
              </a:rPr>
              <a:t>texty: </a:t>
            </a:r>
            <a:r>
              <a:rPr lang="cs-CZ" sz="6400" smtClean="0">
                <a:solidFill>
                  <a:schemeClr val="tx1"/>
                </a:solidFill>
                <a:latin typeface="+mj-lt"/>
              </a:rPr>
              <a:t>	                  </a:t>
            </a:r>
            <a:r>
              <a:rPr lang="cs-CZ" sz="6400" dirty="0" smtClean="0">
                <a:solidFill>
                  <a:schemeClr val="tx1"/>
                </a:solidFill>
                <a:latin typeface="+mj-lt"/>
              </a:rPr>
              <a:t>Texty </a:t>
            </a:r>
            <a:r>
              <a:rPr lang="cs-CZ" sz="6400" dirty="0">
                <a:solidFill>
                  <a:schemeClr val="tx1"/>
                </a:solidFill>
                <a:latin typeface="+mj-lt"/>
              </a:rPr>
              <a:t>jsou vlastní originální tvorbou </a:t>
            </a:r>
            <a:r>
              <a:rPr lang="cs-CZ" sz="6400" dirty="0" smtClean="0">
                <a:solidFill>
                  <a:schemeClr val="tx1"/>
                </a:solidFill>
                <a:latin typeface="+mj-lt"/>
              </a:rPr>
              <a:t>autora</a:t>
            </a:r>
          </a:p>
          <a:p>
            <a:pPr algn="l"/>
            <a:endParaRPr lang="cs-CZ" sz="6400" dirty="0" smtClean="0">
              <a:solidFill>
                <a:schemeClr val="tx1"/>
              </a:solidFill>
              <a:latin typeface="+mj-lt"/>
            </a:endParaRPr>
          </a:p>
          <a:p>
            <a:pPr algn="l"/>
            <a:endParaRPr lang="cs-CZ" sz="6400" dirty="0">
              <a:solidFill>
                <a:schemeClr val="tx1"/>
              </a:solidFill>
              <a:latin typeface="+mj-lt"/>
            </a:endParaRPr>
          </a:p>
          <a:p>
            <a:pPr algn="l"/>
            <a:endParaRPr lang="cs-CZ" sz="6400" dirty="0" smtClean="0">
              <a:solidFill>
                <a:schemeClr val="tx1"/>
              </a:solidFill>
              <a:latin typeface="+mj-lt"/>
            </a:endParaRPr>
          </a:p>
          <a:p>
            <a:pPr>
              <a:buClrTx/>
              <a:buSzTx/>
            </a:pPr>
            <a:r>
              <a:rPr lang="cs-CZ" sz="6400" dirty="0">
                <a:solidFill>
                  <a:schemeClr val="tx1"/>
                </a:solidFill>
                <a:latin typeface="+mj-lt"/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zákonu.</a:t>
            </a:r>
            <a:endParaRPr lang="cs-CZ" sz="6400" dirty="0">
              <a:solidFill>
                <a:schemeClr val="tx1"/>
              </a:solidFill>
              <a:latin typeface="+mj-lt"/>
              <a:cs typeface="Arial" pitchFamily="34" charset="0"/>
            </a:endParaRPr>
          </a:p>
          <a:p>
            <a:pPr>
              <a:buClrTx/>
              <a:buSzTx/>
            </a:pPr>
            <a:endParaRPr lang="cs-CZ" sz="2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cs-CZ" sz="1800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88640"/>
            <a:ext cx="4313372" cy="10801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05524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77200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PŘÍRODA + OBILNINY + RAJČE</a:t>
            </a:r>
            <a:br>
              <a:rPr lang="cs-CZ" sz="4800" dirty="0" smtClean="0"/>
            </a:b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36096" y="5661249"/>
            <a:ext cx="3312368" cy="360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VY_32_INOVACE_01_11</a:t>
            </a:r>
            <a:endParaRPr lang="cs-CZ" sz="18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140968"/>
            <a:ext cx="3552998" cy="33059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22164" y="6084187"/>
            <a:ext cx="479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3367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1. PŘÍRODU ROZLIŠUJEME NA ŽIVOU A?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267999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2. ŽIVOU PŘÍRODU ROZLIŠUJEME JEŠTĚ NA: ROSTLINY, ŽIVOČICHY A?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909990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3. ROSTLINY DÁLE ROZLIŠUJEME NA: BYLINY, STROMY A?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51284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4. ŽIVOČICHY ROZLIŠUJEME NA BEZOBRATLÉ A?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558771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5. CO CHYBÍ V POPISU PŠENICE OBECNÉ?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r>
              <a:rPr lang="cs-CZ" sz="4400" dirty="0" smtClean="0"/>
              <a:t>KOŘENY   TRS STÉBLA   LIST   KLAS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880592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6. JAKÉ JE VYUŽITÍ PŠENICE?</a:t>
            </a:r>
          </a:p>
          <a:p>
            <a:pPr marL="0" indent="0" algn="ctr">
              <a:buNone/>
            </a:pPr>
            <a:r>
              <a:rPr lang="cs-CZ" sz="4400" dirty="0" smtClean="0"/>
              <a:t>A) SLÁMA: KRMIVO PRO HOSPODÁŘSKÁ ZVÍŘATA</a:t>
            </a:r>
          </a:p>
          <a:p>
            <a:pPr marL="0" indent="0" algn="ctr">
              <a:buNone/>
            </a:pPr>
            <a:r>
              <a:rPr lang="cs-CZ" sz="4400" dirty="0" smtClean="0"/>
              <a:t>B) 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220100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7. NAPIŠ 2 OBILNINY!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444003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8. ODKUD K NÁM BYLO PŘIVEZENO RAJČE?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r>
              <a:rPr lang="cs-CZ" sz="4400" dirty="0" smtClean="0"/>
              <a:t>EVROPA     JIŽNÍ AMERIKA     ASIE SEVERNÍ AMERIKA    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265736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9. JAK SE NAZÝVÁ DUŽNATÝ PLOD RAJČETE?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82369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10. CO CHYBÍ V POPISU RAJČETE?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r>
              <a:rPr lang="cs-CZ" sz="4400" dirty="0" smtClean="0"/>
              <a:t>KVĚT     LIST     STONEK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34806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200229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1. NEŽIVOU</a:t>
            </a:r>
          </a:p>
          <a:p>
            <a:pPr marL="0" indent="0" algn="ctr">
              <a:buNone/>
            </a:pPr>
            <a:r>
              <a:rPr lang="cs-CZ" sz="4800" dirty="0" smtClean="0"/>
              <a:t>2. HOUBY</a:t>
            </a:r>
          </a:p>
          <a:p>
            <a:pPr marL="0" indent="0" algn="ctr">
              <a:buNone/>
            </a:pPr>
            <a:r>
              <a:rPr lang="cs-CZ" sz="4800" dirty="0" smtClean="0"/>
              <a:t>3. KEŘE</a:t>
            </a:r>
          </a:p>
          <a:p>
            <a:pPr marL="0" indent="0" algn="ctr">
              <a:buNone/>
            </a:pPr>
            <a:r>
              <a:rPr lang="cs-CZ" sz="4800" dirty="0" smtClean="0"/>
              <a:t>4. OBRATLOVCI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01068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5.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KOLÉNKO  A  STÉBLO</a:t>
            </a:r>
          </a:p>
          <a:p>
            <a:pPr marL="0" indent="0" algn="ctr">
              <a:buNone/>
            </a:pPr>
            <a:r>
              <a:rPr lang="cs-CZ" sz="4400" dirty="0" smtClean="0"/>
              <a:t>6.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ZRNO</a:t>
            </a:r>
            <a:r>
              <a:rPr lang="cs-CZ" sz="4400" dirty="0" smtClean="0">
                <a:latin typeface="Times New Roman"/>
                <a:cs typeface="Times New Roman"/>
              </a:rPr>
              <a:t>→MOUKA→PŠENICE</a:t>
            </a:r>
          </a:p>
          <a:p>
            <a:pPr marL="0" indent="0" algn="ctr">
              <a:buNone/>
            </a:pPr>
            <a:r>
              <a:rPr lang="cs-CZ" sz="4400" dirty="0" smtClean="0">
                <a:latin typeface="Times New Roman"/>
                <a:cs typeface="Times New Roman"/>
              </a:rPr>
              <a:t>7. JEČMEN DVOUŘADÝ, ŽITO SETÉ, OVES SETÝ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063703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8. Z JIŽNÍ AMERIKY</a:t>
            </a:r>
          </a:p>
          <a:p>
            <a:pPr marL="0" indent="0" algn="ctr">
              <a:buNone/>
            </a:pPr>
            <a:r>
              <a:rPr lang="cs-CZ" sz="4800" dirty="0" smtClean="0"/>
              <a:t>9. BOBULE</a:t>
            </a:r>
          </a:p>
          <a:p>
            <a:pPr marL="0" indent="0" algn="ctr">
              <a:buNone/>
            </a:pPr>
            <a:r>
              <a:rPr lang="cs-CZ" sz="4800" dirty="0" smtClean="0"/>
              <a:t>10. KOŘEN  A  PLODY</a:t>
            </a:r>
          </a:p>
          <a:p>
            <a:pPr marL="0" indent="0" algn="ctr">
              <a:buNone/>
            </a:pPr>
            <a:endParaRPr lang="cs-CZ" sz="4800" dirty="0"/>
          </a:p>
          <a:p>
            <a:pPr marL="0" indent="0">
              <a:buNone/>
            </a:pPr>
            <a:r>
              <a:rPr lang="cs-CZ" sz="1200" dirty="0" smtClean="0"/>
              <a:t>ZDROJ:</a:t>
            </a:r>
          </a:p>
          <a:p>
            <a:pPr marL="0" indent="0">
              <a:buNone/>
            </a:pPr>
            <a:r>
              <a:rPr lang="en-US" sz="1200" smtClean="0"/>
              <a:t>[1] TOOONY</a:t>
            </a:r>
            <a:r>
              <a:rPr lang="en-US" sz="1200" dirty="0"/>
              <a:t>. Soubor:Fruit3.JPG. </a:t>
            </a:r>
            <a:r>
              <a:rPr lang="en-US" sz="1200" i="1" dirty="0"/>
              <a:t>Wikipedia</a:t>
            </a:r>
            <a:r>
              <a:rPr lang="en-US" sz="1200" dirty="0"/>
              <a:t> [online]. 14. 2. 2007 [cit. 2012-05-11]. </a:t>
            </a:r>
            <a:r>
              <a:rPr lang="en-US" sz="1200" dirty="0" err="1"/>
              <a:t>Dostupné</a:t>
            </a:r>
            <a:r>
              <a:rPr lang="en-US" sz="1200" dirty="0"/>
              <a:t> z: </a:t>
            </a:r>
            <a:r>
              <a:rPr lang="en-US" sz="1200" dirty="0" smtClean="0"/>
              <a:t>Wikipedia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3"/>
              </a:rPr>
              <a:t>http://commons.wikimedia.org/wiki/File:Fruit3.JPG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20117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235</TotalTime>
  <Words>197</Words>
  <Application>Microsoft Office PowerPoint</Application>
  <PresentationFormat>Předvádění na obrazovce (4:3)</PresentationFormat>
  <Paragraphs>71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Prezentace aplikace PowerPoint</vt:lpstr>
      <vt:lpstr> PŘÍRODA + OBILNINY + RAJČE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kocenda</dc:creator>
  <cp:lastModifiedBy>hornakova</cp:lastModifiedBy>
  <cp:revision>23</cp:revision>
  <cp:lastPrinted>2013-12-27T14:07:25Z</cp:lastPrinted>
  <dcterms:created xsi:type="dcterms:W3CDTF">2012-06-02T05:14:40Z</dcterms:created>
  <dcterms:modified xsi:type="dcterms:W3CDTF">2013-12-27T14:07:47Z</dcterms:modified>
</cp:coreProperties>
</file>