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0CC27EB-9BD1-4303-955A-C72333ED072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E1A95D8-638E-437D-A79C-9173BAB23F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edbloodcells.jpg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6453336"/>
            <a:ext cx="6440503" cy="404664"/>
          </a:xfrm>
        </p:spPr>
        <p:txBody>
          <a:bodyPr/>
          <a:lstStyle/>
          <a:p>
            <a:pPr marL="0" indent="0" algn="l">
              <a:buNone/>
            </a:pPr>
            <a:r>
              <a:rPr lang="cs-CZ" sz="2000" smtClean="0">
                <a:latin typeface="+mn-lt"/>
              </a:rPr>
              <a:t>           VY_32_INOVACE_09_14</a:t>
            </a:r>
            <a:endParaRPr lang="cs-CZ" sz="20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1484784"/>
            <a:ext cx="8784976" cy="4896544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Škola: Základní škola Trávníky Otrokovice, příspěvková organizace</a:t>
            </a: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Číslo projektu: CZ.1.07/1.4.00/21.2637</a:t>
            </a: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Název výukového materiálu</a:t>
            </a:r>
            <a:r>
              <a:rPr lang="cs-CZ" sz="2000" dirty="0" smtClean="0">
                <a:solidFill>
                  <a:schemeClr val="tx1"/>
                </a:solidFill>
              </a:rPr>
              <a:t>: Dýchání + Rozvádění látek po těle</a:t>
            </a:r>
            <a:endParaRPr lang="cs-CZ" sz="20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Autor: Mgr. Aleš </a:t>
            </a:r>
            <a:r>
              <a:rPr lang="cs-CZ" sz="2000" dirty="0" err="1">
                <a:solidFill>
                  <a:schemeClr val="tx1"/>
                </a:solidFill>
              </a:rPr>
              <a:t>Kočenda</a:t>
            </a:r>
            <a:endParaRPr lang="cs-CZ" sz="20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Vytvořeno</a:t>
            </a:r>
            <a:r>
              <a:rPr lang="cs-CZ" sz="2000">
                <a:solidFill>
                  <a:schemeClr val="tx1"/>
                </a:solidFill>
              </a:rPr>
              <a:t>: </a:t>
            </a:r>
            <a:r>
              <a:rPr lang="cs-CZ" sz="2000" smtClean="0">
                <a:solidFill>
                  <a:schemeClr val="tx1"/>
                </a:solidFill>
              </a:rPr>
              <a:t>7. </a:t>
            </a:r>
            <a:r>
              <a:rPr lang="cs-CZ" sz="2000" dirty="0" smtClean="0">
                <a:solidFill>
                  <a:schemeClr val="tx1"/>
                </a:solidFill>
              </a:rPr>
              <a:t>března </a:t>
            </a:r>
            <a:r>
              <a:rPr lang="cs-CZ" sz="2000" dirty="0">
                <a:solidFill>
                  <a:schemeClr val="tx1"/>
                </a:solidFill>
              </a:rPr>
              <a:t>2013</a:t>
            </a: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Ročník: Pátý</a:t>
            </a: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Vzdělávací oblast: Člověk a jeho svět</a:t>
            </a: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Vzdělávací obor: Přírodověda</a:t>
            </a: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Tematický okruh: </a:t>
            </a:r>
            <a:r>
              <a:rPr lang="cs-CZ" sz="2000" dirty="0" smtClean="0">
                <a:solidFill>
                  <a:schemeClr val="tx1"/>
                </a:solidFill>
              </a:rPr>
              <a:t>Člověk a jeho zdraví</a:t>
            </a:r>
            <a:endParaRPr lang="cs-CZ" sz="20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Téma: </a:t>
            </a:r>
            <a:r>
              <a:rPr lang="cs-CZ" sz="2000" dirty="0" smtClean="0">
                <a:solidFill>
                  <a:schemeClr val="tx1"/>
                </a:solidFill>
              </a:rPr>
              <a:t>Procvičování dýchání a rozvádění látek po těle</a:t>
            </a:r>
            <a:endParaRPr lang="cs-CZ" sz="20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Pomůcky: Dataprojektor, pero, sešit</a:t>
            </a:r>
          </a:p>
          <a:p>
            <a:pPr marL="45720" indent="0">
              <a:buNone/>
            </a:pPr>
            <a:r>
              <a:rPr lang="cs-CZ" sz="2000" dirty="0">
                <a:solidFill>
                  <a:schemeClr val="tx1"/>
                </a:solidFill>
              </a:rPr>
              <a:t>Anotace: Děti písemně odpoví na otázky</a:t>
            </a:r>
          </a:p>
          <a:p>
            <a:pPr marL="4572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8640"/>
            <a:ext cx="4784169" cy="11980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9741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8784976" cy="5544616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6000" dirty="0" smtClean="0"/>
              <a:t>DÝCHÁNÍ</a:t>
            </a:r>
            <a:br>
              <a:rPr lang="cs-CZ" sz="6000" dirty="0" smtClean="0"/>
            </a:br>
            <a:r>
              <a:rPr lang="cs-CZ" sz="6000" dirty="0" smtClean="0"/>
              <a:t> + </a:t>
            </a:r>
            <a:br>
              <a:rPr lang="cs-CZ" sz="6000" dirty="0" smtClean="0"/>
            </a:br>
            <a:r>
              <a:rPr lang="cs-CZ" sz="6000" dirty="0" smtClean="0"/>
              <a:t>ROZVÁDĚNÍ LÁTEK PO TĚLE</a:t>
            </a:r>
            <a:br>
              <a:rPr lang="cs-CZ" sz="6000" dirty="0" smtClean="0"/>
            </a:br>
            <a:endParaRPr lang="cs-CZ" sz="6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1811478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172400" y="59492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2047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784976" cy="55778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1. JE DÝCHÁNÍ JEDNOU ZE ZÁKLADNÍCH PODMÍNEK ŽIVOTA?</a:t>
            </a:r>
          </a:p>
          <a:p>
            <a:pPr marL="45720" indent="0" algn="ctr">
              <a:buNone/>
            </a:pPr>
            <a:r>
              <a:rPr lang="cs-CZ" sz="6000" dirty="0" smtClean="0"/>
              <a:t>ANO      NE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756187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640960" cy="543378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2. NAPIŠ, JAK ASI DLOUHO VYDRŽÍ ČLOVĚK BEZ VZDUCHU!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894037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640960" cy="5289768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cs-CZ" sz="6000" dirty="0" smtClean="0"/>
              <a:t>3. NAPIŠ 2 ČÁSTI, KTERÉ CHYBÍ V DÝCHACÍM ÚSTROJÍ?</a:t>
            </a:r>
          </a:p>
          <a:p>
            <a:pPr marL="45720" indent="0" algn="ctr">
              <a:buNone/>
            </a:pPr>
            <a:r>
              <a:rPr lang="cs-CZ" sz="6000" dirty="0" smtClean="0"/>
              <a:t>NOSNÍ  A  ÚSTNÍ DUTINA  HRTAN  PRŮDUŠNICE  PLÍCE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4081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712968" cy="536177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4. NAPIŠ, DO KTERÉHO ORGÁNU SE DOSTÁVÁ VZDUCH PŘI DÝCHÁNÍ!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28165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712968" cy="52177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5. NAPIŠ, CO VYLUČUJÍ PLÍCE!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12961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712968" cy="564980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6. DOPLŇ: KREV JE TEKUTINA, KTERÁ OBSAHUJE…….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74730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496944" cy="55778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7. NAPIŠ, NA KTERÉ 2 SKUPINY ROZLIŠUJEME KRVINKY!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17417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640960" cy="55778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8. NAPIŠ, CO ROZVÁDĚJÍ ČERVENÉ KRVINKY PO TĚLE!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855950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640960" cy="543378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9. NAPIŠ, KOHO CHRÁNÍ BÍLÉ KRVINKY!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83900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568952" cy="564980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10. NAPIŠ, NA KTERÉ 2 SKUPINY ROZDĚLUJEME CÉVY!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759303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568952" cy="5649808"/>
          </a:xfrm>
        </p:spPr>
        <p:txBody>
          <a:bodyPr>
            <a:normAutofit/>
          </a:bodyPr>
          <a:lstStyle/>
          <a:p>
            <a:pPr algn="ctr"/>
            <a:endParaRPr lang="cs-CZ" sz="6000" dirty="0" smtClean="0"/>
          </a:p>
          <a:p>
            <a:pPr marL="45720" indent="0" algn="ctr">
              <a:buNone/>
            </a:pPr>
            <a:r>
              <a:rPr lang="cs-CZ" sz="6000" dirty="0" smtClean="0"/>
              <a:t>SPRÁVNÉ</a:t>
            </a:r>
          </a:p>
          <a:p>
            <a:pPr marL="45720" indent="0" algn="ctr">
              <a:buNone/>
            </a:pPr>
            <a:r>
              <a:rPr lang="cs-CZ" sz="6000" dirty="0" smtClean="0"/>
              <a:t>ODPOVĚDI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89846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568952" cy="55778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6000" dirty="0" smtClean="0"/>
              <a:t>1. ANO</a:t>
            </a:r>
          </a:p>
          <a:p>
            <a:pPr marL="45720" indent="0" algn="ctr">
              <a:buNone/>
            </a:pPr>
            <a:r>
              <a:rPr lang="cs-CZ" sz="6000" dirty="0" smtClean="0"/>
              <a:t>2. ASI 5 MINUT</a:t>
            </a:r>
          </a:p>
          <a:p>
            <a:pPr marL="45720" indent="0" algn="ctr">
              <a:buNone/>
            </a:pPr>
            <a:r>
              <a:rPr lang="cs-CZ" sz="6000" dirty="0" smtClean="0"/>
              <a:t>3. NOSOHLTAN</a:t>
            </a:r>
          </a:p>
          <a:p>
            <a:pPr marL="45720" indent="0" algn="ctr">
              <a:buNone/>
            </a:pPr>
            <a:r>
              <a:rPr lang="cs-CZ" sz="6000" dirty="0" smtClean="0"/>
              <a:t>  PRŮDUŠKY 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12872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424936" cy="543378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6000" dirty="0" smtClean="0"/>
              <a:t>4. PLÍCE</a:t>
            </a:r>
          </a:p>
          <a:p>
            <a:pPr marL="45720" indent="0" algn="ctr">
              <a:buNone/>
            </a:pPr>
            <a:r>
              <a:rPr lang="cs-CZ" sz="6000" dirty="0" smtClean="0"/>
              <a:t>5. OXID UHLIČITÝ</a:t>
            </a:r>
          </a:p>
          <a:p>
            <a:pPr marL="45720" indent="0" algn="ctr">
              <a:buNone/>
            </a:pPr>
            <a:r>
              <a:rPr lang="cs-CZ" sz="6000" dirty="0" smtClean="0"/>
              <a:t>6. VODU S ROZPUŠTĚNÝMI LÁTKAMI + KRVINKY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31282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640960" cy="5865832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cs-CZ" sz="6000" dirty="0" smtClean="0"/>
              <a:t>7. BÍLÉ  A  ČERVENÉ</a:t>
            </a:r>
          </a:p>
          <a:p>
            <a:pPr marL="45720" indent="0" algn="ctr">
              <a:buNone/>
            </a:pPr>
            <a:r>
              <a:rPr lang="cs-CZ" sz="6000" dirty="0" smtClean="0"/>
              <a:t>8. KYSLÍK</a:t>
            </a:r>
          </a:p>
          <a:p>
            <a:pPr marL="45720" indent="0" algn="ctr">
              <a:buNone/>
            </a:pPr>
            <a:r>
              <a:rPr lang="cs-CZ" sz="6000" dirty="0" smtClean="0"/>
              <a:t>9. TĚLO</a:t>
            </a:r>
          </a:p>
          <a:p>
            <a:pPr marL="45720" indent="0" algn="ctr">
              <a:buNone/>
            </a:pPr>
            <a:r>
              <a:rPr lang="cs-CZ" sz="6000" dirty="0" smtClean="0"/>
              <a:t>10. ŽÍLY  A  TEPNY</a:t>
            </a:r>
          </a:p>
          <a:p>
            <a:pPr marL="45720" indent="0">
              <a:buNone/>
            </a:pPr>
            <a:endParaRPr lang="cs-CZ" sz="1200" dirty="0" smtClean="0"/>
          </a:p>
          <a:p>
            <a:pPr marL="45720" indent="0">
              <a:buNone/>
            </a:pPr>
            <a:endParaRPr lang="en-US" sz="1200" dirty="0" smtClean="0"/>
          </a:p>
          <a:p>
            <a:pPr marL="45720" indent="0">
              <a:buNone/>
            </a:pPr>
            <a:endParaRPr lang="cs-CZ" sz="1200" dirty="0" smtClean="0"/>
          </a:p>
          <a:p>
            <a:pPr marL="45720" indent="0">
              <a:buNone/>
            </a:pPr>
            <a:endParaRPr lang="en-US" sz="1200" dirty="0" smtClean="0"/>
          </a:p>
          <a:p>
            <a:pPr marL="45720" indent="0">
              <a:buNone/>
            </a:pPr>
            <a:r>
              <a:rPr lang="en-US" sz="1200" dirty="0" err="1" smtClean="0"/>
              <a:t>Zdroj</a:t>
            </a:r>
            <a:r>
              <a:rPr lang="en-US" sz="1200" dirty="0" smtClean="0"/>
              <a:t>:</a:t>
            </a:r>
            <a:endParaRPr lang="en-US" sz="1200" dirty="0"/>
          </a:p>
          <a:p>
            <a:pPr marL="45720" indent="0">
              <a:buNone/>
            </a:pPr>
            <a:r>
              <a:rPr lang="en-US" sz="1200" dirty="0" smtClean="0"/>
              <a:t>[1] </a:t>
            </a:r>
            <a:r>
              <a:rPr lang="cs-CZ" sz="1200" dirty="0" smtClean="0"/>
              <a:t>SUNDAR</a:t>
            </a:r>
            <a:r>
              <a:rPr lang="cs-CZ" sz="1200" dirty="0" smtClean="0"/>
              <a:t>. Soubor:</a:t>
            </a:r>
            <a:r>
              <a:rPr lang="cs-CZ" sz="1200" dirty="0" err="1" smtClean="0"/>
              <a:t>Redbloodcells.jpg</a:t>
            </a:r>
            <a:r>
              <a:rPr lang="cs-CZ" sz="1200" dirty="0" smtClean="0"/>
              <a:t>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27. 4. 2005 [cit. 2013-03-07]. Dostupné z</a:t>
            </a:r>
            <a:r>
              <a:rPr lang="cs-CZ" sz="1200" smtClean="0"/>
              <a:t>: </a:t>
            </a:r>
            <a:r>
              <a:rPr lang="cs-CZ" sz="1200" smtClean="0">
                <a:hlinkClick r:id="rId3"/>
              </a:rPr>
              <a:t>http</a:t>
            </a:r>
            <a:r>
              <a:rPr lang="cs-CZ" sz="1200" dirty="0" smtClean="0">
                <a:hlinkClick r:id="rId3"/>
              </a:rPr>
              <a:t>://commons.wikimedia.org/wiki/File:Redbloodcells.jpg</a:t>
            </a:r>
            <a:endParaRPr lang="cs-CZ" sz="1200" dirty="0" smtClean="0"/>
          </a:p>
          <a:p>
            <a:pPr marL="4572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66043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109</TotalTime>
  <Words>257</Words>
  <Application>Microsoft Office PowerPoint</Application>
  <PresentationFormat>Předvádění na obrazovce (4:3)</PresentationFormat>
  <Paragraphs>57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           VY_32_INOVACE_09_14</vt:lpstr>
      <vt:lpstr> DÝCHÁNÍ  +  ROZVÁDĚNÍ LÁTEK PO TĚLE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DÝCHÁNÍ  +  ROZVÁDĚNÍ LÁTEK PO TĚLE</dc:title>
  <dc:creator>kocenda</dc:creator>
  <cp:lastModifiedBy>hornakova</cp:lastModifiedBy>
  <cp:revision>15</cp:revision>
  <cp:lastPrinted>2013-12-27T19:10:14Z</cp:lastPrinted>
  <dcterms:created xsi:type="dcterms:W3CDTF">2013-03-18T14:53:27Z</dcterms:created>
  <dcterms:modified xsi:type="dcterms:W3CDTF">2013-12-27T19:10:32Z</dcterms:modified>
</cp:coreProperties>
</file>