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7A15A-0361-4B1D-923B-B3A0DD1CC9B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3BFAA-42C0-416A-8001-04ACD9919D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7A15A-0361-4B1D-923B-B3A0DD1CC9B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3BFAA-42C0-416A-8001-04ACD9919D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7A15A-0361-4B1D-923B-B3A0DD1CC9B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3BFAA-42C0-416A-8001-04ACD9919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7A15A-0361-4B1D-923B-B3A0DD1CC9B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3BFAA-42C0-416A-8001-04ACD9919D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7A15A-0361-4B1D-923B-B3A0DD1CC9B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3BFAA-42C0-416A-8001-04ACD9919D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7A15A-0361-4B1D-923B-B3A0DD1CC9B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3BFAA-42C0-416A-8001-04ACD9919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7A15A-0361-4B1D-923B-B3A0DD1CC9B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3BFAA-42C0-416A-8001-04ACD9919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7A15A-0361-4B1D-923B-B3A0DD1CC9B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3BFAA-42C0-416A-8001-04ACD9919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7A15A-0361-4B1D-923B-B3A0DD1CC9B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3BFAA-42C0-416A-8001-04ACD9919D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7A15A-0361-4B1D-923B-B3A0DD1CC9B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3BFAA-42C0-416A-8001-04ACD9919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7A15A-0361-4B1D-923B-B3A0DD1CC9B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3BFAA-42C0-416A-8001-04ACD9919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C37A15A-0361-4B1D-923B-B3A0DD1CC9B2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F03BFAA-42C0-416A-8001-04ACD9919D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cs.m.wikipedia.org/wiki/Soubor:Aquila_chrysaetos_Flickr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6525344"/>
            <a:ext cx="6440503" cy="332656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smtClean="0">
                <a:latin typeface="+mn-lt"/>
              </a:rPr>
              <a:t>                VY_32_INOVACE_15_14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412776"/>
            <a:ext cx="8928992" cy="4968552"/>
          </a:xfrm>
        </p:spPr>
        <p:txBody>
          <a:bodyPr/>
          <a:lstStyle/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 výukového materiálu</a:t>
            </a:r>
            <a:r>
              <a:rPr lang="cs-CZ" sz="2000" dirty="0" smtClean="0">
                <a:solidFill>
                  <a:schemeClr val="tx1"/>
                </a:solidFill>
              </a:rPr>
              <a:t>: Živočichové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Aleš </a:t>
            </a:r>
            <a:r>
              <a:rPr lang="cs-CZ" sz="2000" dirty="0" err="1">
                <a:solidFill>
                  <a:schemeClr val="tx1"/>
                </a:solidFill>
              </a:rPr>
              <a:t>Kočenda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Vytvořeno</a:t>
            </a:r>
            <a:r>
              <a:rPr lang="cs-CZ" sz="2000">
                <a:solidFill>
                  <a:schemeClr val="tx1"/>
                </a:solidFill>
              </a:rPr>
              <a:t>: </a:t>
            </a:r>
            <a:r>
              <a:rPr lang="cs-CZ" sz="2000" smtClean="0">
                <a:solidFill>
                  <a:schemeClr val="tx1"/>
                </a:solidFill>
              </a:rPr>
              <a:t>1. </a:t>
            </a:r>
            <a:r>
              <a:rPr lang="cs-CZ" sz="2000" dirty="0" smtClean="0">
                <a:solidFill>
                  <a:schemeClr val="tx1"/>
                </a:solidFill>
              </a:rPr>
              <a:t>dubna </a:t>
            </a:r>
            <a:r>
              <a:rPr lang="cs-CZ" sz="2000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Tematický okruh: Rozmanitost přírody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Procvičování </a:t>
            </a:r>
            <a:r>
              <a:rPr lang="cs-CZ" sz="2000" dirty="0" smtClean="0">
                <a:solidFill>
                  <a:schemeClr val="tx1"/>
                </a:solidFill>
              </a:rPr>
              <a:t>živočichů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Anotace: Děti písemně odpoví na otázky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16632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24268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76672"/>
            <a:ext cx="8568951" cy="5832648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ŽIVOČICHOVÉ</a:t>
            </a:r>
            <a:br>
              <a:rPr lang="cs-CZ" sz="6000" dirty="0" smtClean="0"/>
            </a:br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391885"/>
            <a:ext cx="3285106" cy="2190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16216" y="515719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633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NAPIŠ, NA KTERÉ 2 ZÁKLADNÍ SKUPINY ROZDĚLUJEME ŽIVOČIHY!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735863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568952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NAPIŠ VŠECHNY DRUHY OBRATOVCŮ!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403712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NAPIŠ, ČÍM DÝCHAJÍ + CO DÝCHAJÍ RYBY!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92580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NAPIŠ, KDE ŽIJÍ + CO KLADOU OBOJŽIVELNÍCI!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3202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332656"/>
            <a:ext cx="8712968" cy="60486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NAPIŠ, ČÍM MAJÍ TĚLO POKRYTO PLAZI + Z ČEHO SE LÍHNOU JEJICH MLÁĎATA!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39057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260648"/>
            <a:ext cx="8784976" cy="619268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6. NAPIŠ, ČÍM MAJÍ TĚLO POKRYTO PTÁCI + Z ČEHO SE LÍHNOU JEJICH MLÁĎATA!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55149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NAPIŠ, CO RODÍ SAVCI + CO SAJÍ PO NAROZENÍ!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423073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8. NAPIŠ, DO KTERÉ Z TĚCHTO SKUPIN PATŘÍ DELFÍN?</a:t>
            </a:r>
          </a:p>
          <a:p>
            <a:pPr marL="45720" indent="0" algn="ctr">
              <a:buNone/>
            </a:pPr>
            <a:r>
              <a:rPr lang="cs-CZ" sz="6000" dirty="0" smtClean="0"/>
              <a:t>RYBY  PLAZI  PTÁCI  SAVCI  OBOJŽIVELNÍCI 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98232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9. NAPIŠ:</a:t>
            </a:r>
          </a:p>
          <a:p>
            <a:pPr marL="45720" indent="0" algn="ctr">
              <a:buNone/>
            </a:pPr>
            <a:r>
              <a:rPr lang="cs-CZ" sz="6000" dirty="0" smtClean="0"/>
              <a:t>A) 3 RYBY</a:t>
            </a:r>
          </a:p>
          <a:p>
            <a:pPr marL="45720" indent="0" algn="ctr">
              <a:buNone/>
            </a:pPr>
            <a:r>
              <a:rPr lang="cs-CZ" sz="6000" dirty="0" smtClean="0"/>
              <a:t>B) 3 PLAZY</a:t>
            </a:r>
          </a:p>
          <a:p>
            <a:pPr marL="45720" indent="0" algn="ctr">
              <a:buNone/>
            </a:pPr>
            <a:r>
              <a:rPr lang="cs-CZ" sz="6000" dirty="0" smtClean="0"/>
              <a:t>C) 3 PTÁKY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316558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10. NAPIŠ:</a:t>
            </a:r>
          </a:p>
          <a:p>
            <a:pPr marL="45720" indent="0" algn="ctr">
              <a:buNone/>
            </a:pPr>
            <a:r>
              <a:rPr lang="cs-CZ" sz="6000" dirty="0" smtClean="0"/>
              <a:t>A) 3 SAVCE</a:t>
            </a:r>
          </a:p>
          <a:p>
            <a:pPr marL="45720" indent="0" algn="ctr">
              <a:buNone/>
            </a:pPr>
            <a:r>
              <a:rPr lang="cs-CZ" sz="6000" dirty="0" smtClean="0"/>
              <a:t>B) 3 OBOJŽIVELNÍKY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692153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</a:t>
            </a:r>
          </a:p>
          <a:p>
            <a:pPr marL="45720" indent="0" algn="ctr">
              <a:buNone/>
            </a:pPr>
            <a:r>
              <a:rPr lang="cs-CZ" sz="6000" dirty="0" smtClean="0"/>
              <a:t>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7674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OBRATLOVCI  A  BEZOBRATLÍ</a:t>
            </a:r>
          </a:p>
          <a:p>
            <a:pPr marL="45720" indent="0" algn="ctr">
              <a:buNone/>
            </a:pPr>
            <a:r>
              <a:rPr lang="cs-CZ" sz="6000" dirty="0" smtClean="0"/>
              <a:t>2. RYBY  PLAZI  PTÁCI  SAVCI  OBOJŽIVELNÍCI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88003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784976" cy="5577800"/>
          </a:xfrm>
        </p:spPr>
        <p:txBody>
          <a:bodyPr>
            <a:normAutofit fontScale="92500" lnSpcReduction="10000"/>
          </a:bodyPr>
          <a:lstStyle/>
          <a:p>
            <a:pPr marL="45720" indent="0" algn="ctr">
              <a:buNone/>
            </a:pPr>
            <a:r>
              <a:rPr lang="cs-CZ" sz="6000" dirty="0" smtClean="0"/>
              <a:t>3. ŽÁBRAMI  </a:t>
            </a:r>
          </a:p>
          <a:p>
            <a:pPr marL="45720" indent="0" algn="ctr">
              <a:buNone/>
            </a:pPr>
            <a:r>
              <a:rPr lang="cs-CZ" sz="6000" dirty="0" smtClean="0"/>
              <a:t>KYSLÍK ROZPUŠTĚNÝ VE VODĚ</a:t>
            </a:r>
          </a:p>
          <a:p>
            <a:pPr marL="45720" indent="0" algn="ctr">
              <a:buNone/>
            </a:pPr>
            <a:r>
              <a:rPr lang="cs-CZ" sz="6000" dirty="0" smtClean="0"/>
              <a:t>4. VE VODĚ I NA SOUŠI</a:t>
            </a:r>
          </a:p>
          <a:p>
            <a:pPr marL="45720" indent="0" algn="ctr">
              <a:buNone/>
            </a:pPr>
            <a:r>
              <a:rPr lang="cs-CZ" sz="6000" dirty="0" smtClean="0"/>
              <a:t>DROBNÁ MALÁ VAJÍČKA OBALENÁ SLIZEM</a:t>
            </a:r>
          </a:p>
        </p:txBody>
      </p:sp>
    </p:spTree>
    <p:extLst>
      <p:ext uri="{BB962C8B-B14F-4D97-AF65-F5344CB8AC3E}">
        <p14:creationId xmlns:p14="http://schemas.microsoft.com/office/powerpoint/2010/main" val="3916150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332656"/>
            <a:ext cx="8568952" cy="60486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5. DRSNOU KŮŽÍ</a:t>
            </a:r>
          </a:p>
          <a:p>
            <a:pPr marL="45720" indent="0" algn="ctr">
              <a:buNone/>
            </a:pPr>
            <a:r>
              <a:rPr lang="cs-CZ" sz="6000" dirty="0" smtClean="0"/>
              <a:t>Z VAJÍČEK</a:t>
            </a:r>
          </a:p>
          <a:p>
            <a:pPr marL="45720" indent="0" algn="ctr">
              <a:buNone/>
            </a:pPr>
            <a:r>
              <a:rPr lang="cs-CZ" sz="6000" dirty="0" smtClean="0"/>
              <a:t>6. PEŘÍM</a:t>
            </a:r>
          </a:p>
          <a:p>
            <a:pPr marL="45720" indent="0" algn="ctr">
              <a:buNone/>
            </a:pPr>
            <a:r>
              <a:rPr lang="cs-CZ" sz="6000" dirty="0" smtClean="0"/>
              <a:t>Z VAJEC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335333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ŽIVÁ MLÁĎATA MATEŘSKÉ MLÉKO</a:t>
            </a:r>
          </a:p>
          <a:p>
            <a:pPr marL="45720" indent="0" algn="ctr">
              <a:buNone/>
            </a:pPr>
            <a:r>
              <a:rPr lang="cs-CZ" sz="6000" dirty="0" smtClean="0"/>
              <a:t>8. SAVCI 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55878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88640"/>
            <a:ext cx="8712968" cy="5904656"/>
          </a:xfrm>
        </p:spPr>
        <p:txBody>
          <a:bodyPr>
            <a:normAutofit fontScale="85000"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</a:t>
            </a:r>
            <a:r>
              <a:rPr lang="cs-CZ" sz="6000" dirty="0" smtClean="0">
                <a:solidFill>
                  <a:srgbClr val="FF0000"/>
                </a:solidFill>
              </a:rPr>
              <a:t>A) </a:t>
            </a:r>
            <a:r>
              <a:rPr lang="cs-CZ" sz="6000" dirty="0" smtClean="0"/>
              <a:t>KAPR  ŠTIKA  SUMEC  LÍN  CEJN</a:t>
            </a:r>
          </a:p>
          <a:p>
            <a:pPr marL="45720" indent="0" algn="ctr"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B) </a:t>
            </a:r>
            <a:r>
              <a:rPr lang="cs-CZ" sz="6000" dirty="0" smtClean="0"/>
              <a:t>ZMIJE  UŽOVKA  JEŠTĚRKA  SLEPÝŠ</a:t>
            </a:r>
          </a:p>
          <a:p>
            <a:pPr marL="45720" indent="0" algn="ctr"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C) </a:t>
            </a:r>
            <a:r>
              <a:rPr lang="cs-CZ" sz="6000" dirty="0" smtClean="0"/>
              <a:t>KOS  VRABEC  SOJKA  ČÁP</a:t>
            </a:r>
          </a:p>
          <a:p>
            <a:pPr marL="45720" indent="0" algn="ctr">
              <a:buNone/>
            </a:pPr>
            <a:r>
              <a:rPr lang="cs-CZ" sz="6000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04966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577800"/>
          </a:xfrm>
        </p:spPr>
        <p:txBody>
          <a:bodyPr>
            <a:normAutofit fontScale="92500"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10. </a:t>
            </a:r>
            <a:r>
              <a:rPr lang="cs-CZ" sz="6000" dirty="0" smtClean="0">
                <a:solidFill>
                  <a:srgbClr val="FF0000"/>
                </a:solidFill>
              </a:rPr>
              <a:t>A) </a:t>
            </a:r>
            <a:r>
              <a:rPr lang="cs-CZ" sz="6000" dirty="0" smtClean="0"/>
              <a:t>PES  KOČKA  DELFÍN KOZA</a:t>
            </a:r>
          </a:p>
          <a:p>
            <a:pPr marL="45720" indent="0" algn="ctr">
              <a:buNone/>
            </a:pPr>
            <a:r>
              <a:rPr lang="cs-CZ" sz="6000" dirty="0" smtClean="0">
                <a:solidFill>
                  <a:srgbClr val="FF0000"/>
                </a:solidFill>
              </a:rPr>
              <a:t>B) </a:t>
            </a:r>
            <a:r>
              <a:rPr lang="cs-CZ" sz="6000" dirty="0" smtClean="0"/>
              <a:t>MLOK  ŽÁBA  ČOLEK</a:t>
            </a:r>
          </a:p>
          <a:p>
            <a:pPr marL="45720" indent="0">
              <a:buNone/>
            </a:pPr>
            <a:endParaRPr lang="cs-CZ" sz="6000" dirty="0"/>
          </a:p>
          <a:p>
            <a:pPr marL="45720" indent="0">
              <a:buNone/>
            </a:pPr>
            <a:r>
              <a:rPr lang="cs-CZ" sz="1400" dirty="0" smtClean="0"/>
              <a:t>Zdroje:</a:t>
            </a:r>
          </a:p>
          <a:p>
            <a:pPr marL="45720" indent="0">
              <a:buNone/>
            </a:pPr>
            <a:r>
              <a:rPr lang="en-US" sz="1400" dirty="0" smtClean="0"/>
              <a:t>[1] </a:t>
            </a:r>
            <a:r>
              <a:rPr lang="cs-CZ" sz="1400" dirty="0" smtClean="0"/>
              <a:t>ROCKY</a:t>
            </a:r>
            <a:r>
              <a:rPr lang="cs-CZ" sz="1400" dirty="0"/>
              <a:t>. </a:t>
            </a:r>
            <a:r>
              <a:rPr lang="cs-CZ" sz="1400" dirty="0" err="1"/>
              <a:t>Soubor:Aquila</a:t>
            </a:r>
            <a:r>
              <a:rPr lang="cs-CZ" sz="1400" dirty="0"/>
              <a:t> </a:t>
            </a:r>
            <a:r>
              <a:rPr lang="cs-CZ" sz="1400" dirty="0" err="1"/>
              <a:t>chrysaetos</a:t>
            </a:r>
            <a:r>
              <a:rPr lang="cs-CZ" sz="1400" dirty="0"/>
              <a:t> Flickr.jpg. </a:t>
            </a:r>
            <a:r>
              <a:rPr lang="cs-CZ" sz="1400" i="1" dirty="0" err="1"/>
              <a:t>Wikipedia</a:t>
            </a:r>
            <a:r>
              <a:rPr lang="cs-CZ" sz="1400" dirty="0"/>
              <a:t> [online]. 20. 10. 2007 [cit. </a:t>
            </a:r>
            <a:r>
              <a:rPr lang="cs-CZ" sz="1400" dirty="0" smtClean="0"/>
              <a:t>2013-04-01]. </a:t>
            </a:r>
            <a:r>
              <a:rPr lang="cs-CZ" sz="1400" dirty="0"/>
              <a:t>Dostupné z</a:t>
            </a:r>
            <a:r>
              <a:rPr lang="cs-CZ" sz="1400"/>
              <a:t>: </a:t>
            </a:r>
            <a:endParaRPr lang="cs-CZ" sz="1400" dirty="0" smtClean="0"/>
          </a:p>
          <a:p>
            <a:pPr marL="45720" indent="0">
              <a:buNone/>
            </a:pPr>
            <a:r>
              <a:rPr lang="cs-CZ" sz="1200" dirty="0" smtClean="0">
                <a:hlinkClick r:id="rId3"/>
              </a:rPr>
              <a:t>https://cs.m.wikipedia.org/wiki/Soubor:Aquila_chrysaetos_Flickr.jpg</a:t>
            </a:r>
            <a:endParaRPr lang="cs-CZ" sz="1400" dirty="0" smtClean="0"/>
          </a:p>
          <a:p>
            <a:pPr marL="4572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95706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120</TotalTime>
  <Words>304</Words>
  <Application>Microsoft Office PowerPoint</Application>
  <PresentationFormat>Předvádění na obrazovce (4:3)</PresentationFormat>
  <Paragraphs>69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Aerodynamika</vt:lpstr>
      <vt:lpstr>                VY_32_INOVACE_15_14</vt:lpstr>
      <vt:lpstr>  ŽIVOČICHOVÉ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 + ŠELMY</dc:title>
  <dc:creator>kocenda</dc:creator>
  <cp:lastModifiedBy>hornakova</cp:lastModifiedBy>
  <cp:revision>20</cp:revision>
  <cp:lastPrinted>2013-12-27T19:19:57Z</cp:lastPrinted>
  <dcterms:created xsi:type="dcterms:W3CDTF">2013-03-28T16:21:05Z</dcterms:created>
  <dcterms:modified xsi:type="dcterms:W3CDTF">2013-12-27T19:20:08Z</dcterms:modified>
</cp:coreProperties>
</file>