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1"/>
  </p:notesMasterIdLst>
  <p:sldIdLst>
    <p:sldId id="256" r:id="rId2"/>
    <p:sldId id="269" r:id="rId3"/>
    <p:sldId id="270" r:id="rId4"/>
    <p:sldId id="264" r:id="rId5"/>
    <p:sldId id="265" r:id="rId6"/>
    <p:sldId id="266" r:id="rId7"/>
    <p:sldId id="267" r:id="rId8"/>
    <p:sldId id="268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1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Raný středověk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VY_32_INOVACE_10_KŘÍŽOVÉ VÝPRAVY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22. října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22. října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Raný středověk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VY_32_INOVACE_10_KŘÍŽOVÉ VÝPRAVY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leccos.com/pics/pic/krizove_vypravy-_mapa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sedmý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20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výklad, upevnění a zápis nové látky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0"/>
            <a:ext cx="8640960" cy="518457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první až druhé straně žáci odpoví pomocí učebnice na otázky.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Ve třetí až </a:t>
            </a:r>
            <a:r>
              <a:rPr lang="cs-CZ" sz="2800" dirty="0" smtClean="0">
                <a:solidFill>
                  <a:schemeClr val="tx1"/>
                </a:solidFill>
              </a:rPr>
              <a:t>čtvrté </a:t>
            </a:r>
            <a:r>
              <a:rPr lang="cs-CZ" sz="2800" dirty="0" smtClean="0">
                <a:solidFill>
                  <a:schemeClr val="tx1"/>
                </a:solidFill>
              </a:rPr>
              <a:t>straně pak žáci tvoří zápis, jehož součástí jsou právě odpovědi z prvních dvou stran. V závorce jsou vždy čísla otázek z prvních dvou stran. Vše se tvoří pomocí PC, interaktivní tabule či papíru, pro kontrolu pak zápis bude po postupném klikání doplněn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 smtClean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 jednotlivým stranám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12776"/>
            <a:ext cx="8496944" cy="49685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1. Jak se jmenovala země na východním pobřeží Středozemního moře?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2. Jaká křesťanská událost se váže na Betlém?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3. Jaká křesťanská událost se váže na Jeruzalém?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4. Kým byl Jeruzalém dobyt?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5. Kdy se konala první křížová výprava?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6. Jak se obecně nazývaly čtyři vzniklé státy? 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Odpovězte na otázky – uč. s. 43 - 44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404664"/>
            <a:ext cx="7408333" cy="5721499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7. Jak se jmenoval český kníže a král, účastník 2. </a:t>
            </a:r>
            <a:r>
              <a:rPr lang="cs-CZ" sz="3200" smtClean="0">
                <a:solidFill>
                  <a:schemeClr val="tx1"/>
                </a:solidFill>
              </a:rPr>
              <a:t>KV?</a:t>
            </a: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8. Jak dopadly další křížové výpravy?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9. Jak se přepravili křižáci do Palestiny – po čem?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10. Které přístavy v Itálii zbohatly?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11. Co dalšího se do Evropy dováželo z východu? 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124744"/>
            <a:ext cx="8424936" cy="518457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400" dirty="0" smtClean="0">
                <a:solidFill>
                  <a:schemeClr val="tx1"/>
                </a:solidFill>
              </a:rPr>
              <a:t>- na východním pobřeží Středozemního moře – země: </a:t>
            </a:r>
            <a:r>
              <a:rPr lang="cs-CZ" sz="3400" b="1" dirty="0" smtClean="0">
                <a:solidFill>
                  <a:srgbClr val="7030A0"/>
                </a:solidFill>
              </a:rPr>
              <a:t>(1.)</a:t>
            </a:r>
            <a:r>
              <a:rPr lang="cs-CZ" sz="3400" dirty="0" smtClean="0">
                <a:solidFill>
                  <a:schemeClr val="tx1"/>
                </a:solidFill>
              </a:rPr>
              <a:t>……………</a:t>
            </a:r>
          </a:p>
          <a:p>
            <a:pPr marL="0" indent="0">
              <a:buNone/>
            </a:pPr>
            <a:r>
              <a:rPr lang="cs-CZ" sz="3400" dirty="0" smtClean="0">
                <a:solidFill>
                  <a:schemeClr val="tx1"/>
                </a:solidFill>
              </a:rPr>
              <a:t>- Betlém: </a:t>
            </a:r>
            <a:r>
              <a:rPr lang="cs-CZ" sz="3400" b="1" dirty="0" smtClean="0">
                <a:solidFill>
                  <a:srgbClr val="7030A0"/>
                </a:solidFill>
              </a:rPr>
              <a:t>(2.)</a:t>
            </a:r>
            <a:r>
              <a:rPr lang="cs-CZ" sz="3400" dirty="0" smtClean="0">
                <a:solidFill>
                  <a:schemeClr val="tx1"/>
                </a:solidFill>
              </a:rPr>
              <a:t>…………………, Jeruzalém: </a:t>
            </a:r>
            <a:r>
              <a:rPr lang="cs-CZ" sz="3400" b="1" dirty="0" smtClean="0">
                <a:solidFill>
                  <a:srgbClr val="7030A0"/>
                </a:solidFill>
              </a:rPr>
              <a:t>(3.)</a:t>
            </a:r>
            <a:r>
              <a:rPr lang="cs-CZ" sz="3400" dirty="0" smtClean="0">
                <a:solidFill>
                  <a:schemeClr val="tx1"/>
                </a:solidFill>
              </a:rPr>
              <a:t>……………………………</a:t>
            </a:r>
          </a:p>
          <a:p>
            <a:pPr marL="0" indent="0">
              <a:buNone/>
            </a:pPr>
            <a:r>
              <a:rPr lang="cs-CZ" sz="3400" dirty="0" smtClean="0">
                <a:solidFill>
                  <a:schemeClr val="tx1"/>
                </a:solidFill>
              </a:rPr>
              <a:t>- Jeruzalém dobyt v 11. století </a:t>
            </a:r>
            <a:r>
              <a:rPr lang="cs-CZ" sz="3400" b="1" dirty="0" smtClean="0">
                <a:solidFill>
                  <a:srgbClr val="7030A0"/>
                </a:solidFill>
              </a:rPr>
              <a:t>(4.)</a:t>
            </a:r>
            <a:r>
              <a:rPr lang="cs-CZ" sz="3400" dirty="0" smtClean="0">
                <a:solidFill>
                  <a:schemeClr val="tx1"/>
                </a:solidFill>
              </a:rPr>
              <a:t>…………</a:t>
            </a:r>
          </a:p>
          <a:p>
            <a:pPr marL="0" indent="0">
              <a:buNone/>
            </a:pPr>
            <a:r>
              <a:rPr lang="cs-CZ" sz="3400" dirty="0" smtClean="0">
                <a:solidFill>
                  <a:schemeClr val="tx1"/>
                </a:solidFill>
              </a:rPr>
              <a:t>1. křížová výprava (symbol kříže) za osvobození Jeruzaléma roku </a:t>
            </a:r>
            <a:r>
              <a:rPr lang="cs-CZ" sz="3400" b="1" dirty="0" smtClean="0">
                <a:solidFill>
                  <a:srgbClr val="7030A0"/>
                </a:solidFill>
              </a:rPr>
              <a:t>(5.)</a:t>
            </a:r>
            <a:r>
              <a:rPr lang="cs-CZ" sz="3400" dirty="0" smtClean="0">
                <a:solidFill>
                  <a:schemeClr val="tx1"/>
                </a:solidFill>
              </a:rPr>
              <a:t>……úspěšná (osvobozen Jeruzalém), založeny čtyři </a:t>
            </a:r>
            <a:r>
              <a:rPr lang="cs-CZ" sz="3400" b="1" dirty="0" smtClean="0">
                <a:solidFill>
                  <a:srgbClr val="7030A0"/>
                </a:solidFill>
              </a:rPr>
              <a:t>(6.)   </a:t>
            </a:r>
            <a:r>
              <a:rPr lang="cs-CZ" sz="3400" dirty="0" smtClean="0">
                <a:solidFill>
                  <a:schemeClr val="tx1"/>
                </a:solidFill>
              </a:rPr>
              <a:t>……….. státy dobyté později opět Turky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3043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Křížové výpravy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83768" y="1628800"/>
            <a:ext cx="17812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Palestina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9792" y="2204864"/>
            <a:ext cx="29225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narození Krista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5616" y="2780928"/>
            <a:ext cx="43332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ukřižování a smrt Krista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88224" y="3356992"/>
            <a:ext cx="11753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Turky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9592" y="4941168"/>
            <a:ext cx="9525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1095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23928" y="5445224"/>
            <a:ext cx="16385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křižácké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404664"/>
            <a:ext cx="8352927" cy="5721499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2. křížová výprava: účast českého knížete a krále </a:t>
            </a:r>
            <a:r>
              <a:rPr lang="cs-CZ" sz="3200" b="1" dirty="0" smtClean="0">
                <a:solidFill>
                  <a:srgbClr val="7030A0"/>
                </a:solidFill>
              </a:rPr>
              <a:t>(7.)</a:t>
            </a:r>
            <a:r>
              <a:rPr lang="cs-CZ" sz="3200" dirty="0" smtClean="0">
                <a:solidFill>
                  <a:schemeClr val="tx1"/>
                </a:solidFill>
              </a:rPr>
              <a:t>…………………… 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2. a další křížové výpravy už </a:t>
            </a:r>
            <a:r>
              <a:rPr lang="cs-CZ" sz="3200" b="1" dirty="0" smtClean="0">
                <a:solidFill>
                  <a:srgbClr val="7030A0"/>
                </a:solidFill>
              </a:rPr>
              <a:t>(8.)</a:t>
            </a:r>
            <a:r>
              <a:rPr lang="cs-CZ" sz="3200" dirty="0" smtClean="0">
                <a:solidFill>
                  <a:schemeClr val="tx1"/>
                </a:solidFill>
              </a:rPr>
              <a:t>…………………..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křižáci cestují po </a:t>
            </a:r>
            <a:r>
              <a:rPr lang="cs-CZ" sz="3200" b="1" dirty="0" smtClean="0">
                <a:solidFill>
                  <a:srgbClr val="7030A0"/>
                </a:solidFill>
              </a:rPr>
              <a:t>(9.)</a:t>
            </a:r>
            <a:r>
              <a:rPr lang="cs-CZ" sz="3200" dirty="0" smtClean="0">
                <a:solidFill>
                  <a:schemeClr val="tx1"/>
                </a:solidFill>
              </a:rPr>
              <a:t>………….= ↑bohatství přístavů v Itálii = </a:t>
            </a:r>
            <a:r>
              <a:rPr lang="cs-CZ" sz="3200" b="1" dirty="0" smtClean="0">
                <a:solidFill>
                  <a:srgbClr val="7030A0"/>
                </a:solidFill>
              </a:rPr>
              <a:t>(10.)</a:t>
            </a:r>
            <a:r>
              <a:rPr lang="cs-CZ" sz="3200" dirty="0" smtClean="0">
                <a:solidFill>
                  <a:schemeClr val="tx1"/>
                </a:solidFill>
              </a:rPr>
              <a:t>………….. a ………….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↑ obchod: dovoz do Evropy z východu: koření, </a:t>
            </a:r>
            <a:r>
              <a:rPr lang="cs-CZ" sz="3200" b="1" dirty="0" smtClean="0">
                <a:solidFill>
                  <a:srgbClr val="7030A0"/>
                </a:solidFill>
              </a:rPr>
              <a:t>(11.)</a:t>
            </a:r>
            <a:r>
              <a:rPr lang="cs-CZ" sz="3200" dirty="0" smtClean="0">
                <a:solidFill>
                  <a:schemeClr val="tx1"/>
                </a:solidFill>
              </a:rPr>
              <a:t> ……………………… a ……. ……………. 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123728" y="764704"/>
            <a:ext cx="23599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Vladislava II.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1844824"/>
            <a:ext cx="20601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neúspěšné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39952" y="2420888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moři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67944" y="2996952"/>
            <a:ext cx="16273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Benátky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44208" y="2996952"/>
            <a:ext cx="12057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Janov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59632" y="4077072"/>
            <a:ext cx="38164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umělecké předměty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92080" y="4005064"/>
            <a:ext cx="21643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drahé látky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Mapa křížových výprav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http://leccos.com/pics/pic/krizove_vypravy-_map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340768"/>
            <a:ext cx="7591725" cy="4789661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052737"/>
            <a:ext cx="8964488" cy="5805264"/>
          </a:xfrm>
        </p:spPr>
        <p:txBody>
          <a:bodyPr>
            <a:normAutofit/>
          </a:bodyPr>
          <a:lstStyle/>
          <a:p>
            <a:pPr marL="0" indent="0" algn="ctr" eaLnBrk="1" hangingPunct="1">
              <a:buFont typeface="Symbol" pitchFamily="18" charset="2"/>
              <a:buNone/>
            </a:pPr>
            <a:r>
              <a:rPr lang="cs-CZ" sz="32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A, Použitá literatura: </a:t>
            </a:r>
          </a:p>
          <a:p>
            <a:pPr marL="0" indent="0" algn="just" eaLnBrk="1" hangingPunct="1">
              <a:buFont typeface="Symbol" pitchFamily="18" charset="2"/>
              <a:buNone/>
            </a:pP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VÁLKOVÁ, Veronika. </a:t>
            </a:r>
            <a:r>
              <a:rPr lang="cs-CZ" sz="32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Dějepis 7 pro základní školy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SPN - pedagogické nakladatelství, akciová společnost, 2007, ISBN 978-80-7235-373-6. </a:t>
            </a:r>
            <a:endParaRPr lang="cs-CZ" sz="3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32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B, Internetové zdroje:</a:t>
            </a:r>
          </a:p>
          <a:p>
            <a:pPr marL="0" indent="0" algn="just">
              <a:buNone/>
            </a:pP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Mapa křížových výprav: </a:t>
            </a:r>
            <a:r>
              <a:rPr lang="cs-CZ" sz="3200" dirty="0" smtClean="0">
                <a:solidFill>
                  <a:schemeClr val="tx1"/>
                </a:solidFill>
              </a:rPr>
              <a:t>AUTOR NEUVEDEN. </a:t>
            </a:r>
            <a:r>
              <a:rPr lang="cs-CZ" sz="3200" i="1" dirty="0" smtClean="0">
                <a:solidFill>
                  <a:schemeClr val="tx1"/>
                </a:solidFill>
              </a:rPr>
              <a:t>leccos.</a:t>
            </a:r>
            <a:r>
              <a:rPr lang="cs-CZ" sz="3200" i="1" dirty="0" err="1" smtClean="0">
                <a:solidFill>
                  <a:schemeClr val="tx1"/>
                </a:solidFill>
              </a:rPr>
              <a:t>com</a:t>
            </a:r>
            <a:r>
              <a:rPr lang="cs-CZ" sz="3200" dirty="0" smtClean="0">
                <a:solidFill>
                  <a:schemeClr val="tx1"/>
                </a:solidFill>
              </a:rPr>
              <a:t> [online]. [cit. 30.12.2013]. Dostupný na WWW: http://leccos.</a:t>
            </a:r>
            <a:r>
              <a:rPr lang="cs-CZ" sz="3200" dirty="0" err="1" smtClean="0">
                <a:solidFill>
                  <a:schemeClr val="tx1"/>
                </a:solidFill>
              </a:rPr>
              <a:t>com</a:t>
            </a:r>
            <a:r>
              <a:rPr lang="cs-CZ" sz="3200" dirty="0" smtClean="0">
                <a:solidFill>
                  <a:schemeClr val="tx1"/>
                </a:solidFill>
              </a:rPr>
              <a:t>/</a:t>
            </a:r>
            <a:r>
              <a:rPr lang="cs-CZ" sz="3200" dirty="0" err="1" smtClean="0">
                <a:solidFill>
                  <a:schemeClr val="tx1"/>
                </a:solidFill>
              </a:rPr>
              <a:t>pics</a:t>
            </a:r>
            <a:r>
              <a:rPr lang="cs-CZ" sz="3200" dirty="0" smtClean="0">
                <a:solidFill>
                  <a:schemeClr val="tx1"/>
                </a:solidFill>
              </a:rPr>
              <a:t>/pic/</a:t>
            </a:r>
            <a:r>
              <a:rPr lang="cs-CZ" sz="3200" dirty="0" err="1" smtClean="0">
                <a:solidFill>
                  <a:schemeClr val="tx1"/>
                </a:solidFill>
              </a:rPr>
              <a:t>krizove</a:t>
            </a:r>
            <a:r>
              <a:rPr lang="cs-CZ" sz="3200" dirty="0" smtClean="0">
                <a:solidFill>
                  <a:schemeClr val="tx1"/>
                </a:solidFill>
              </a:rPr>
              <a:t>_</a:t>
            </a:r>
            <a:r>
              <a:rPr lang="cs-CZ" sz="3200" dirty="0" err="1" smtClean="0">
                <a:solidFill>
                  <a:schemeClr val="tx1"/>
                </a:solidFill>
              </a:rPr>
              <a:t>vypravy</a:t>
            </a:r>
            <a:r>
              <a:rPr lang="cs-CZ" sz="3200" dirty="0" smtClean="0">
                <a:solidFill>
                  <a:schemeClr val="tx1"/>
                </a:solidFill>
              </a:rPr>
              <a:t>-_</a:t>
            </a:r>
            <a:r>
              <a:rPr lang="cs-CZ" sz="3200" dirty="0" smtClean="0">
                <a:solidFill>
                  <a:schemeClr val="tx1"/>
                </a:solidFill>
              </a:rPr>
              <a:t>mapa.</a:t>
            </a:r>
            <a:r>
              <a:rPr lang="cs-CZ" sz="3200" dirty="0" err="1" smtClean="0">
                <a:solidFill>
                  <a:schemeClr val="tx1"/>
                </a:solidFill>
              </a:rPr>
              <a:t>jpg</a:t>
            </a:r>
            <a:r>
              <a:rPr lang="cs-CZ" sz="3200" dirty="0" smtClean="0">
                <a:solidFill>
                  <a:schemeClr val="tx1"/>
                </a:solidFill>
              </a:rPr>
              <a:t>. </a:t>
            </a:r>
            <a:r>
              <a:rPr lang="cs-CZ" sz="32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b="1" u="sng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 eaLnBrk="1" hangingPunct="1">
              <a:buFont typeface="Symbol" pitchFamily="18" charset="2"/>
              <a:buNone/>
            </a:pPr>
            <a:endParaRPr lang="cs-CZ" sz="3200" i="1" u="sng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 eaLnBrk="1" hangingPunct="1">
              <a:buFont typeface="Symbol" pitchFamily="18" charset="2"/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32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</a:endParaRPr>
          </a:p>
        </p:txBody>
      </p:sp>
      <p:sp>
        <p:nvSpPr>
          <p:cNvPr id="14340" name="Nadpis 3"/>
          <p:cNvSpPr>
            <a:spLocks noGrp="1"/>
          </p:cNvSpPr>
          <p:nvPr>
            <p:ph type="title"/>
          </p:nvPr>
        </p:nvSpPr>
        <p:spPr>
          <a:xfrm>
            <a:off x="395288" y="333375"/>
            <a:ext cx="8229600" cy="863600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</a:p>
        </p:txBody>
      </p:sp>
      <p:sp>
        <p:nvSpPr>
          <p:cNvPr id="1433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8DD56B-95CA-47A1-B16C-6435E4C9DAE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dirty="0" smtClean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546</TotalTime>
  <Words>425</Words>
  <Application>Microsoft Office PowerPoint</Application>
  <PresentationFormat>Předvádění na obrazovce (4:3)</PresentationFormat>
  <Paragraphs>67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Základní škola a Mateřská škola Bílá Třemešná, okres Trutnov</vt:lpstr>
      <vt:lpstr>Anotace</vt:lpstr>
      <vt:lpstr>Anotace k jednotlivým stranám</vt:lpstr>
      <vt:lpstr>Odpovězte na otázky – uč. s. 43 - 44</vt:lpstr>
      <vt:lpstr>Snímek 5</vt:lpstr>
      <vt:lpstr>Křížové výpravy</vt:lpstr>
      <vt:lpstr>Snímek 7</vt:lpstr>
      <vt:lpstr>Mapa křížových výprav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Křížové výpravy</dc:title>
  <dc:creator>Mgr. Jiří Lux</dc:creator>
  <cp:lastModifiedBy>Jiri</cp:lastModifiedBy>
  <cp:revision>53</cp:revision>
  <dcterms:created xsi:type="dcterms:W3CDTF">2013-05-10T12:01:16Z</dcterms:created>
  <dcterms:modified xsi:type="dcterms:W3CDTF">2013-12-30T18:46:28Z</dcterms:modified>
</cp:coreProperties>
</file>