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9" r:id="rId3"/>
    <p:sldId id="270" r:id="rId4"/>
    <p:sldId id="258" r:id="rId5"/>
    <p:sldId id="259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VY_32_INOVACE_12_VIKINGOVÉ A NORMANÉ - OPAKOVÁNÍ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256D788E-8D20-46E0-8CBE-9C4C74F708D7}" type="presOf" srcId="{F3C4A836-23AC-4E41-B6D6-51221E7E6743}" destId="{EF104B90-7E69-4918-A202-E6F91FC6E413}" srcOrd="0" destOrd="0" presId="urn:microsoft.com/office/officeart/2008/layout/VerticalCurvedList"/>
    <dgm:cxn modelId="{30E8301F-EEBE-493B-86A4-7F704C7C0288}" type="presOf" srcId="{3061F91D-8548-4FCB-A021-DD835A272F0F}" destId="{88F378EC-C3F8-47CD-AEFF-49BA634320FB}" srcOrd="0" destOrd="0" presId="urn:microsoft.com/office/officeart/2008/layout/VerticalCurvedList"/>
    <dgm:cxn modelId="{4C7E1085-06D7-4D6E-99FC-2AF25F5AD22E}" type="presOf" srcId="{BA9EE107-A5FB-41C4-9EF1-1CC153B68B3F}" destId="{9C0CD981-713F-47B3-AE2F-2963F2684A6F}" srcOrd="0" destOrd="0" presId="urn:microsoft.com/office/officeart/2008/layout/VerticalCurvedList"/>
    <dgm:cxn modelId="{A52F0648-C75D-408F-B573-44E5C1A7D8C2}" type="presOf" srcId="{A6F0E638-0CDE-4E1F-BB57-10C18463C623}" destId="{7DCEBD2C-792F-484E-9C96-926E03F540ED}" srcOrd="0" destOrd="1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CCE114E-E42D-4D31-8125-4A9AEB336283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9C5D2CF-31EF-4C50-951A-DFBD2F66FF05}" type="presOf" srcId="{60B5D622-D348-4384-9EFA-863CA4F7B7A3}" destId="{CAE44C5F-81A1-4D30-8D3F-2E663ECAC700}" srcOrd="0" destOrd="0" presId="urn:microsoft.com/office/officeart/2008/layout/VerticalCurvedList"/>
    <dgm:cxn modelId="{ABF825FE-A78D-4706-9CFE-9EE1108EA049}" type="presOf" srcId="{8D78E2D7-18A7-41DD-9962-57B3FE2BEBDD}" destId="{A1781B13-DE10-4169-ABDE-0384026A6B34}" srcOrd="0" destOrd="0" presId="urn:microsoft.com/office/officeart/2008/layout/VerticalCurvedList"/>
    <dgm:cxn modelId="{A6418B95-D997-4111-A8D2-79CA51B3E10C}" type="presOf" srcId="{E392F34A-E55D-43D5-AEDD-49027298B816}" destId="{7DCEBD2C-792F-484E-9C96-926E03F540ED}" srcOrd="0" destOrd="0" presId="urn:microsoft.com/office/officeart/2008/layout/VerticalCurvedList"/>
    <dgm:cxn modelId="{12037546-745F-4F82-9C7B-C816F9D0325A}" type="presParOf" srcId="{9C0CD981-713F-47B3-AE2F-2963F2684A6F}" destId="{96773A7D-3367-4F53-A2D2-EA5770AFFDB3}" srcOrd="0" destOrd="0" presId="urn:microsoft.com/office/officeart/2008/layout/VerticalCurvedList"/>
    <dgm:cxn modelId="{D8C1BB4E-53D2-4752-AB41-3EDB42CE00A9}" type="presParOf" srcId="{96773A7D-3367-4F53-A2D2-EA5770AFFDB3}" destId="{F31B7103-6E88-4DB9-9888-CB9E0B3FEEF8}" srcOrd="0" destOrd="0" presId="urn:microsoft.com/office/officeart/2008/layout/VerticalCurvedList"/>
    <dgm:cxn modelId="{44491613-80BB-4297-9E33-202B783B5C00}" type="presParOf" srcId="{F31B7103-6E88-4DB9-9888-CB9E0B3FEEF8}" destId="{F7A92DE4-3445-4B9B-AF3D-F2DA6F69C25D}" srcOrd="0" destOrd="0" presId="urn:microsoft.com/office/officeart/2008/layout/VerticalCurvedList"/>
    <dgm:cxn modelId="{01FB94BD-C0E3-487A-8AE6-54A99B3C481E}" type="presParOf" srcId="{F31B7103-6E88-4DB9-9888-CB9E0B3FEEF8}" destId="{EF104B90-7E69-4918-A202-E6F91FC6E413}" srcOrd="1" destOrd="0" presId="urn:microsoft.com/office/officeart/2008/layout/VerticalCurvedList"/>
    <dgm:cxn modelId="{DD0C6BFF-35D7-4BE2-8477-1861C1DA6146}" type="presParOf" srcId="{F31B7103-6E88-4DB9-9888-CB9E0B3FEEF8}" destId="{F5A5022A-2B1C-4F3B-B289-BC099E9CE92F}" srcOrd="2" destOrd="0" presId="urn:microsoft.com/office/officeart/2008/layout/VerticalCurvedList"/>
    <dgm:cxn modelId="{76780E33-81B5-42E9-A3D4-DA5F849076E8}" type="presParOf" srcId="{F31B7103-6E88-4DB9-9888-CB9E0B3FEEF8}" destId="{F16BA6F4-95DE-4E28-BF94-6459A70C4A6D}" srcOrd="3" destOrd="0" presId="urn:microsoft.com/office/officeart/2008/layout/VerticalCurvedList"/>
    <dgm:cxn modelId="{1F9DA4C6-2D1D-468A-A74B-CCCF45398558}" type="presParOf" srcId="{96773A7D-3367-4F53-A2D2-EA5770AFFDB3}" destId="{F036299F-AF4D-4DAF-ABF5-87E8CC3FEF1B}" srcOrd="1" destOrd="0" presId="urn:microsoft.com/office/officeart/2008/layout/VerticalCurvedList"/>
    <dgm:cxn modelId="{D0524B1D-A37A-4E02-A8E8-D24AFCE215D1}" type="presParOf" srcId="{96773A7D-3367-4F53-A2D2-EA5770AFFDB3}" destId="{40B95986-31F6-48A6-A8D8-D04AC3BEDA92}" srcOrd="2" destOrd="0" presId="urn:microsoft.com/office/officeart/2008/layout/VerticalCurvedList"/>
    <dgm:cxn modelId="{28D4B4E9-F8F5-4DBC-A70B-0C72B52F9D42}" type="presParOf" srcId="{40B95986-31F6-48A6-A8D8-D04AC3BEDA92}" destId="{112F553D-60C2-4CC4-948D-0369F51C4DB0}" srcOrd="0" destOrd="0" presId="urn:microsoft.com/office/officeart/2008/layout/VerticalCurvedList"/>
    <dgm:cxn modelId="{9E28806C-172E-4BAB-BFD9-C908BD449097}" type="presParOf" srcId="{96773A7D-3367-4F53-A2D2-EA5770AFFDB3}" destId="{A1781B13-DE10-4169-ABDE-0384026A6B34}" srcOrd="3" destOrd="0" presId="urn:microsoft.com/office/officeart/2008/layout/VerticalCurvedList"/>
    <dgm:cxn modelId="{945EA57C-07CC-40E5-A0CF-8EB4F38D0178}" type="presParOf" srcId="{96773A7D-3367-4F53-A2D2-EA5770AFFDB3}" destId="{65CD74A9-3E7B-49D7-95DD-EB8B72D6CA84}" srcOrd="4" destOrd="0" presId="urn:microsoft.com/office/officeart/2008/layout/VerticalCurvedList"/>
    <dgm:cxn modelId="{86BEE144-DC98-4D8B-BD94-73EE3723ACDD}" type="presParOf" srcId="{65CD74A9-3E7B-49D7-95DD-EB8B72D6CA84}" destId="{2741B69B-255D-4143-BECE-5BD9035A4FC6}" srcOrd="0" destOrd="0" presId="urn:microsoft.com/office/officeart/2008/layout/VerticalCurvedList"/>
    <dgm:cxn modelId="{596618BF-C63A-4CA8-A633-903F4A8005E4}" type="presParOf" srcId="{96773A7D-3367-4F53-A2D2-EA5770AFFDB3}" destId="{7DCEBD2C-792F-484E-9C96-926E03F540ED}" srcOrd="5" destOrd="0" presId="urn:microsoft.com/office/officeart/2008/layout/VerticalCurvedList"/>
    <dgm:cxn modelId="{866D8AC7-774D-4EDB-8A2E-E787B6A6F2EA}" type="presParOf" srcId="{96773A7D-3367-4F53-A2D2-EA5770AFFDB3}" destId="{8E391AE5-35EA-4A7F-ACFF-6E662A0BD046}" srcOrd="6" destOrd="0" presId="urn:microsoft.com/office/officeart/2008/layout/VerticalCurvedList"/>
    <dgm:cxn modelId="{A6A8E745-15D2-4C4F-8389-FD1519214265}" type="presParOf" srcId="{8E391AE5-35EA-4A7F-ACFF-6E662A0BD046}" destId="{EB133F34-59A3-4639-B813-3EF5396EC28B}" srcOrd="0" destOrd="0" presId="urn:microsoft.com/office/officeart/2008/layout/VerticalCurvedList"/>
    <dgm:cxn modelId="{ED9592F0-A26E-41C9-B6A9-4217CF7101D9}" type="presParOf" srcId="{96773A7D-3367-4F53-A2D2-EA5770AFFDB3}" destId="{88F378EC-C3F8-47CD-AEFF-49BA634320FB}" srcOrd="7" destOrd="0" presId="urn:microsoft.com/office/officeart/2008/layout/VerticalCurvedList"/>
    <dgm:cxn modelId="{20BC006B-3009-4A71-ACA0-542BC5DFF3CA}" type="presParOf" srcId="{96773A7D-3367-4F53-A2D2-EA5770AFFDB3}" destId="{0C1D6B2A-9239-4220-B9D4-EF24FF044C0E}" srcOrd="8" destOrd="0" presId="urn:microsoft.com/office/officeart/2008/layout/VerticalCurvedList"/>
    <dgm:cxn modelId="{925040F7-D6BA-49F6-8F4D-57965F505186}" type="presParOf" srcId="{0C1D6B2A-9239-4220-B9D4-EF24FF044C0E}" destId="{A6FEC19F-0F90-4EC7-BB21-E0ADFEFFA617}" srcOrd="0" destOrd="0" presId="urn:microsoft.com/office/officeart/2008/layout/VerticalCurvedList"/>
    <dgm:cxn modelId="{0A6E2D25-C28D-4300-A734-D65CAA6E2193}" type="presParOf" srcId="{96773A7D-3367-4F53-A2D2-EA5770AFFDB3}" destId="{CAE44C5F-81A1-4D30-8D3F-2E663ECAC700}" srcOrd="9" destOrd="0" presId="urn:microsoft.com/office/officeart/2008/layout/VerticalCurvedList"/>
    <dgm:cxn modelId="{3A7F44B8-EA3C-4B30-978D-F0EB77CC0352}" type="presParOf" srcId="{96773A7D-3367-4F53-A2D2-EA5770AFFDB3}" destId="{053E2699-E7D5-4B6C-A824-2ED732C32228}" srcOrd="10" destOrd="0" presId="urn:microsoft.com/office/officeart/2008/layout/VerticalCurvedList"/>
    <dgm:cxn modelId="{53B0F855-F948-4E73-B3CE-26BABB08082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1. listopadu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VY_32_INOVACE_12_VIKINGOVÉ A NORMANÉ - OPAKOVÁNÍ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B3A76E90-3BD3-48A6-9751-167C457AC527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0D953E91-63B9-47A5-980C-FC6F97EFE3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a/a7/Vikings-Voyages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tématu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</a:t>
            </a:r>
            <a:r>
              <a:rPr lang="cs-CZ" sz="2800" dirty="0" smtClean="0">
                <a:solidFill>
                  <a:schemeClr val="tx1"/>
                </a:solidFill>
              </a:rPr>
              <a:t>a druhé straně žáci odpoví přes papír, PC či interaktivní tabuli v rámci opakování na otázky. Ty se pak pro kontrolu postupně zobrazí.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třetí až šesté straně žáci </a:t>
            </a:r>
            <a:r>
              <a:rPr lang="cs-CZ" sz="2800" dirty="0" smtClean="0">
                <a:solidFill>
                  <a:schemeClr val="tx1"/>
                </a:solidFill>
              </a:rPr>
              <a:t>vždy vyberou pomocí PC či interaktivní tabule ze tří možností tu správnou. Správná možnost  se zvětší, špatná zmizí. Některé otázky obsahují popisné dodatečné otázky určené především k ústnímu zodpovězení a po kliknutí na otázku či možnost se většinou zobrazí i správná odpověď.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980728"/>
            <a:ext cx="8642350" cy="5145435"/>
          </a:xfrm>
        </p:spPr>
        <p:txBody>
          <a:bodyPr/>
          <a:lstStyle/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1. označení Seveřanů účastnících se válečných výprav: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2.</a:t>
            </a:r>
            <a:r>
              <a:rPr lang="cs-CZ" sz="3200" i="1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Kteří Vikingové útočili na Francii a Anglii?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3. Označení vikinské lodě s malým ponorem: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   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4. označení náboženství, které seveřané přijali: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5. Kteří </a:t>
            </a:r>
            <a:r>
              <a:rPr lang="cs-CZ" sz="3200" dirty="0" err="1" smtClean="0">
                <a:solidFill>
                  <a:schemeClr val="tx1"/>
                </a:solidFill>
              </a:rPr>
              <a:t>vikingové</a:t>
            </a:r>
            <a:r>
              <a:rPr lang="cs-CZ" sz="3200" dirty="0" smtClean="0">
                <a:solidFill>
                  <a:schemeClr val="tx1"/>
                </a:solidFill>
              </a:rPr>
              <a:t> útočili na Skotsko a Irsko?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Odpovězte: </a:t>
            </a:r>
          </a:p>
        </p:txBody>
      </p:sp>
      <p:sp>
        <p:nvSpPr>
          <p:cNvPr id="7" name="TextovéPole 6"/>
          <p:cNvSpPr txBox="1"/>
          <p:nvPr/>
        </p:nvSpPr>
        <p:spPr>
          <a:xfrm flipH="1">
            <a:off x="1691680" y="1484784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Vikingové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564904"/>
            <a:ext cx="12618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dánští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789040"/>
            <a:ext cx="13420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drakar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013176"/>
            <a:ext cx="21771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křesťanství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09329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norští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7" grpId="0"/>
      <p:bldP spid="8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332656"/>
            <a:ext cx="7885112" cy="579350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6. Kteří </a:t>
            </a:r>
            <a:r>
              <a:rPr lang="cs-CZ" sz="3200" smtClean="0">
                <a:solidFill>
                  <a:schemeClr val="tx1"/>
                </a:solidFill>
              </a:rPr>
              <a:t>Vikingové objevili </a:t>
            </a:r>
            <a:r>
              <a:rPr lang="cs-CZ" sz="3200" dirty="0" smtClean="0">
                <a:solidFill>
                  <a:schemeClr val="tx1"/>
                </a:solidFill>
              </a:rPr>
              <a:t>Grónsko a pobřeží Severní Ameriky? 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7. jméno normanského vévody a anglického krále: 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8. Jméno zakladatele Francie a zakladatele nové dynastie:  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9. Jméno sjednotitele Anglie v boji proti Vikingům: 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10. Název krajiny v severní Francii: </a:t>
            </a:r>
          </a:p>
          <a:p>
            <a:pPr>
              <a:defRPr/>
            </a:pP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908720"/>
            <a:ext cx="3106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Norští a islandští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1988840"/>
            <a:ext cx="31486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Vilém Dobyvatel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3140968"/>
            <a:ext cx="2242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Hugo </a:t>
            </a:r>
            <a:r>
              <a:rPr lang="cs-CZ" sz="3200" b="1" dirty="0" err="1" smtClean="0">
                <a:solidFill>
                  <a:srgbClr val="FF0000"/>
                </a:solidFill>
              </a:rPr>
              <a:t>Kapet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4005064"/>
            <a:ext cx="2434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Alfréd Veliký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653136"/>
            <a:ext cx="2153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Normandie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 Ameriku oficiálně objevil(i) a trvale zpřístupnil(i):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276872"/>
            <a:ext cx="1991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Hunové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2348880"/>
            <a:ext cx="2366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Vikingové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2348880"/>
            <a:ext cx="3754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Kryštof Kolumbus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9" y="2924944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 Krajina severní Francie a její pobřeží vstoupila do dějin ještě jednou, a to za:  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149080"/>
            <a:ext cx="3374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třicetileté války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4149080"/>
            <a:ext cx="3393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2. světové války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3" y="4149080"/>
            <a:ext cx="2483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studené války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229200"/>
            <a:ext cx="7840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Švédské kmeny se v Rusku nazývaly jako: 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5805264"/>
            <a:ext cx="2397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</a:t>
            </a:r>
            <a:r>
              <a:rPr lang="cs-CZ" sz="3200" b="1" dirty="0" err="1" smtClean="0">
                <a:solidFill>
                  <a:srgbClr val="FF0000"/>
                </a:solidFill>
              </a:rPr>
              <a:t>Varjagové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5805264"/>
            <a:ext cx="22637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Normané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5805264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Seveřané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  <p:bldP spid="6" grpId="0"/>
      <p:bldP spid="6" grpId="1"/>
      <p:bldP spid="7" grpId="0"/>
      <p:bldP spid="7" grpId="1"/>
      <p:bldP spid="8" grpId="0"/>
      <p:bldP spid="9" grpId="0" build="allAtOnce"/>
      <p:bldP spid="10" grpId="0"/>
      <p:bldP spid="10" grpId="1"/>
      <p:bldP spid="11" grpId="0"/>
      <p:bldP spid="11" grpId="1"/>
      <p:bldP spid="12" grpId="0"/>
      <p:bldP spid="13" grpId="0"/>
      <p:bldP spid="13" grpId="1"/>
      <p:bldP spid="14" grpId="0"/>
      <p:bldP spid="14" grpId="1"/>
      <p:bldP spid="15" grpId="0"/>
      <p:bldP spid="1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54809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 Díky Vilému Dobyvateli byl: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988840"/>
            <a:ext cx="81419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anglický král lenním pánem francouzského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8201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francouzský král lenním pánem anglického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6280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oba králové byli leníky Normanů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294" y="3933056"/>
            <a:ext cx="88537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5. Vilém Dobyvatel se stal anglickým králem roku: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4509120"/>
            <a:ext cx="1426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1066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4509120"/>
            <a:ext cx="1172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871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4509120"/>
            <a:ext cx="1249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987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157192"/>
            <a:ext cx="60299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6. V čem neproslul Alfréd Veliký?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5733256"/>
            <a:ext cx="3331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podpora umění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5733256"/>
            <a:ext cx="37289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sjednocení Anglie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11752" y="5589240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titulem císaře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5868144" y="4725144"/>
            <a:ext cx="2448272" cy="936104"/>
          </a:xfrm>
          <a:prstGeom prst="wedgeRectCallout">
            <a:avLst>
              <a:gd name="adj1" fmla="val -131182"/>
              <a:gd name="adj2" fmla="val -3814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se stalo v tento rok?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1691680" y="5301208"/>
            <a:ext cx="2376264" cy="1556792"/>
          </a:xfrm>
          <a:prstGeom prst="wedgeRectCallout">
            <a:avLst>
              <a:gd name="adj1" fmla="val 1889"/>
              <a:gd name="adj2" fmla="val -7081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Sjednocení Anglie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bdélníkový popisek 19"/>
          <p:cNvSpPr/>
          <p:nvPr/>
        </p:nvSpPr>
        <p:spPr>
          <a:xfrm rot="10800000" flipH="1" flipV="1">
            <a:off x="5364088" y="2276872"/>
            <a:ext cx="2592288" cy="1729031"/>
          </a:xfrm>
          <a:prstGeom prst="wedgeRectCallout">
            <a:avLst>
              <a:gd name="adj1" fmla="val -89777"/>
              <a:gd name="adj2" fmla="val 8653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Nástup kapetovců ve Francii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9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xit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/>
      <p:bldP spid="6" grpId="1"/>
      <p:bldP spid="7" grpId="0" build="allAtOnce"/>
      <p:bldP spid="8" grpId="0"/>
      <p:bldP spid="9" grpId="0"/>
      <p:bldP spid="9" grpId="1"/>
      <p:bldP spid="10" grpId="0"/>
      <p:bldP spid="10" grpId="1"/>
      <p:bldP spid="12" grpId="0"/>
      <p:bldP spid="12" grpId="1"/>
      <p:bldP spid="14" grpId="0" build="allAtOnce"/>
      <p:bldP spid="15" grpId="0"/>
      <p:bldP spid="15" grpId="1"/>
      <p:bldP spid="16" grpId="0"/>
      <p:bldP spid="16" grpId="1"/>
      <p:bldP spid="17" grpId="0" animBg="1"/>
      <p:bldP spid="17" grpId="1" animBg="1"/>
      <p:bldP spid="17" grpId="2" animBg="1"/>
      <p:bldP spid="17" grpId="3" animBg="1"/>
      <p:bldP spid="17" grpId="4" animBg="1"/>
      <p:bldP spid="19" grpId="0" animBg="1"/>
      <p:bldP spid="19" grpId="1" animBg="1"/>
      <p:bldP spid="20" grpId="0" animBg="1"/>
      <p:bldP spid="20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340768"/>
            <a:ext cx="6771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 Kdy dopluli Vikingové k S Americe? 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12955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800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1988840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900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1916832"/>
            <a:ext cx="1401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1000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564904"/>
            <a:ext cx="7675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8. S kým neobchodovali švédští Vikingové?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284984"/>
            <a:ext cx="1903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s Čínou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3212976"/>
            <a:ext cx="2470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s Pobaltím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140968"/>
            <a:ext cx="22028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s Byzancí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933056"/>
            <a:ext cx="80538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9. Kudy se Vikingové dostávali k nepřátelům?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4581128"/>
            <a:ext cx="2081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po souši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4581128"/>
            <a:ext cx="23615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po řekách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4581128"/>
            <a:ext cx="2630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po jezerech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5085184"/>
            <a:ext cx="3086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10. Drakary měli: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5661248"/>
            <a:ext cx="4947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dračí hlavu a malý ponor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6093296"/>
            <a:ext cx="4870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sobí hlavu a velký ponor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5589240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lví hlavu a široký ponor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7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7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6" grpId="1"/>
      <p:bldP spid="7" grpId="0"/>
      <p:bldP spid="7" grpId="1"/>
      <p:bldP spid="8" grpId="0"/>
      <p:bldP spid="8" grpId="1"/>
      <p:bldP spid="9" grpId="0"/>
      <p:bldP spid="10" grpId="0" build="allAtOnce"/>
      <p:bldP spid="11" grpId="0"/>
      <p:bldP spid="11" grpId="1"/>
      <p:bldP spid="13" grpId="0"/>
      <p:bldP spid="13" grpId="1"/>
      <p:bldP spid="15" grpId="0" build="allAtOnce"/>
      <p:bldP spid="16" grpId="0"/>
      <p:bldP spid="16" grpId="1"/>
      <p:bldP spid="17" grpId="0"/>
      <p:bldP spid="17" grpId="1"/>
      <p:bldP spid="18" grpId="0"/>
      <p:bldP spid="19" grpId="0" build="allAtOnce"/>
      <p:bldP spid="20" grpId="0"/>
      <p:bldP spid="20" grpId="1"/>
      <p:bldP spid="21" grpId="0"/>
      <p:bldP spid="2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40768"/>
            <a:ext cx="7071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11. Vikingové nepodnikali výpravy kvůli: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88840"/>
            <a:ext cx="21788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obchodu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1988840"/>
            <a:ext cx="1747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kořisti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2060848"/>
            <a:ext cx="36231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touze po poznání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636912"/>
            <a:ext cx="4777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D, obsazení nových území 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6021288"/>
            <a:ext cx="2356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 Viking</a:t>
            </a:r>
            <a:endParaRPr lang="cs-CZ" sz="3200" b="1" dirty="0"/>
          </a:p>
        </p:txBody>
      </p:sp>
      <p:pic>
        <p:nvPicPr>
          <p:cNvPr id="28674" name="Picture 2" descr="http://4.bp.blogspot.com/-OWAbU21_9nc/T5WLxC2Y37I/AAAAAAAACVg/Y4pkn7vjx6U/s1600/viking_warrior_by_peterhurman-d4uazh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140968"/>
            <a:ext cx="2057074" cy="289798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64088" y="6093296"/>
            <a:ext cx="2470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 drakar</a:t>
            </a:r>
            <a:endParaRPr lang="cs-CZ" sz="3200" b="1" dirty="0"/>
          </a:p>
        </p:txBody>
      </p:sp>
      <p:pic>
        <p:nvPicPr>
          <p:cNvPr id="28676" name="Picture 4" descr="http://www.soldatinionline.it/1_gallerie/phersu/drakkar/drakkar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230978"/>
            <a:ext cx="3720413" cy="279031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allAtOnce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Expanze Vikingů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7650" name="Picture 2" descr="http://upload.wikimedia.org/wikipedia/commons/a/a7/Vikings-Voyage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340768"/>
            <a:ext cx="6631364" cy="4536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43808" y="6021288"/>
            <a:ext cx="4196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3 Expanze Vikingů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96975"/>
            <a:ext cx="8964488" cy="5661025"/>
          </a:xfrm>
        </p:spPr>
        <p:txBody>
          <a:bodyPr>
            <a:normAutofit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20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– 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Viking: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AUTOR NEZNÁMÝ. </a:t>
            </a:r>
            <a:r>
              <a:rPr lang="cs-CZ" sz="2000" i="1" dirty="0" err="1" smtClean="0">
                <a:solidFill>
                  <a:schemeClr val="tx1"/>
                </a:solidFill>
              </a:rPr>
              <a:t>warriorsinart.blogspot.com</a:t>
            </a:r>
            <a:r>
              <a:rPr lang="cs-CZ" sz="2000" dirty="0" smtClean="0">
                <a:solidFill>
                  <a:schemeClr val="tx1"/>
                </a:solidFill>
              </a:rPr>
              <a:t> [online]. [cit. 30.12.2013]. Dostupný na WWW: http://4.bp.blogspot.com/-</a:t>
            </a:r>
            <a:r>
              <a:rPr lang="cs-CZ" sz="2000" dirty="0" smtClean="0">
                <a:solidFill>
                  <a:schemeClr val="tx1"/>
                </a:solidFill>
              </a:rPr>
              <a:t>OWAbU21_9nc/T5WLxC2Y37I/</a:t>
            </a:r>
            <a:r>
              <a:rPr lang="cs-CZ" sz="2000" dirty="0" err="1" smtClean="0">
                <a:solidFill>
                  <a:schemeClr val="tx1"/>
                </a:solidFill>
              </a:rPr>
              <a:t>AAAAAAAACVg</a:t>
            </a:r>
            <a:r>
              <a:rPr lang="cs-CZ" sz="2000" dirty="0" smtClean="0">
                <a:solidFill>
                  <a:schemeClr val="tx1"/>
                </a:solidFill>
              </a:rPr>
              <a:t>/Y4pkn7vjx6U/s1600/</a:t>
            </a:r>
            <a:r>
              <a:rPr lang="cs-CZ" sz="2000" dirty="0" err="1" smtClean="0">
                <a:solidFill>
                  <a:schemeClr val="tx1"/>
                </a:solidFill>
              </a:rPr>
              <a:t>viking</a:t>
            </a:r>
            <a:r>
              <a:rPr lang="cs-CZ" sz="2000" dirty="0" smtClean="0">
                <a:solidFill>
                  <a:schemeClr val="tx1"/>
                </a:solidFill>
              </a:rPr>
              <a:t>_</a:t>
            </a:r>
            <a:r>
              <a:rPr lang="cs-CZ" sz="2000" dirty="0" err="1" smtClean="0">
                <a:solidFill>
                  <a:schemeClr val="tx1"/>
                </a:solidFill>
              </a:rPr>
              <a:t>warrior</a:t>
            </a:r>
            <a:r>
              <a:rPr lang="cs-CZ" sz="2000" dirty="0" smtClean="0">
                <a:solidFill>
                  <a:schemeClr val="tx1"/>
                </a:solidFill>
              </a:rPr>
              <a:t>_by_</a:t>
            </a:r>
            <a:r>
              <a:rPr lang="cs-CZ" sz="2000" dirty="0" err="1" smtClean="0">
                <a:solidFill>
                  <a:schemeClr val="tx1"/>
                </a:solidFill>
              </a:rPr>
              <a:t>peterhurman</a:t>
            </a:r>
            <a:r>
              <a:rPr lang="cs-CZ" sz="2000" dirty="0" smtClean="0">
                <a:solidFill>
                  <a:schemeClr val="tx1"/>
                </a:solidFill>
              </a:rPr>
              <a:t>-d4uazhk.jpg.</a:t>
            </a: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 – drakar: </a:t>
            </a:r>
            <a:r>
              <a:rPr lang="pt-BR" sz="2000" dirty="0" smtClean="0">
                <a:solidFill>
                  <a:schemeClr val="tx1"/>
                </a:solidFill>
              </a:rPr>
              <a:t>AUTOR NEZNÁMÝ. </a:t>
            </a:r>
            <a:r>
              <a:rPr lang="pt-BR" sz="2000" i="1" dirty="0" smtClean="0">
                <a:solidFill>
                  <a:schemeClr val="tx1"/>
                </a:solidFill>
              </a:rPr>
              <a:t>www.soldatinionline.it</a:t>
            </a:r>
            <a:r>
              <a:rPr lang="pt-BR" sz="20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pt-BR" sz="2000" dirty="0" smtClean="0">
                <a:solidFill>
                  <a:schemeClr val="tx1"/>
                </a:solidFill>
              </a:rPr>
              <a:t>www.soldatinionline.it/1_gallerie/phersu/drakkar/drakkar_2.jpg</a:t>
            </a:r>
            <a:r>
              <a:rPr lang="cs-CZ" sz="2000" dirty="0" smtClean="0"/>
              <a:t>.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 – expanze Vikingů: </a:t>
            </a:r>
            <a:r>
              <a:rPr lang="pt-BR" sz="2000" dirty="0" smtClean="0">
                <a:solidFill>
                  <a:schemeClr val="tx1"/>
                </a:solidFill>
              </a:rPr>
              <a:t>AUTOR NEZNÁMÝ. </a:t>
            </a:r>
            <a:r>
              <a:rPr lang="pt-BR" sz="2000" i="1" dirty="0" smtClean="0">
                <a:solidFill>
                  <a:schemeClr val="tx1"/>
                </a:solidFill>
              </a:rPr>
              <a:t>http://upload.wikimedia.org/wikipedia/commons/a/a7/Vikings-Voyages.png</a:t>
            </a:r>
            <a:r>
              <a:rPr lang="pt-BR" sz="20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pt-BR" sz="2000" dirty="0" smtClean="0">
                <a:solidFill>
                  <a:schemeClr val="tx1"/>
                </a:solidFill>
              </a:rPr>
              <a:t>upload.wikimedia.org/wikipedia/commons/a/a7/Vikings-Voyages.png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125</TotalTime>
  <Words>658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Základní škola a Mateřská škola Bílá Třemešná, okres Trutnov</vt:lpstr>
      <vt:lpstr>Anotace</vt:lpstr>
      <vt:lpstr>Anotace k jednotlivým stranám</vt:lpstr>
      <vt:lpstr>Odpovězte: </vt:lpstr>
      <vt:lpstr>Snímek 5</vt:lpstr>
      <vt:lpstr>Vyberte: </vt:lpstr>
      <vt:lpstr>Vyberte: </vt:lpstr>
      <vt:lpstr>Vyberte</vt:lpstr>
      <vt:lpstr>Vyberte</vt:lpstr>
      <vt:lpstr>Expanze Vikingů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Vikingové a Normané - opakování</dc:title>
  <dc:creator>Mgr. Jiří Lux</dc:creator>
  <cp:lastModifiedBy>Jiri</cp:lastModifiedBy>
  <cp:revision>15</cp:revision>
  <dcterms:created xsi:type="dcterms:W3CDTF">2013-10-31T20:20:05Z</dcterms:created>
  <dcterms:modified xsi:type="dcterms:W3CDTF">2013-12-30T19:33:17Z</dcterms:modified>
</cp:coreProperties>
</file>