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57" r:id="rId2"/>
    <p:sldId id="278" r:id="rId3"/>
    <p:sldId id="256" r:id="rId4"/>
    <p:sldId id="259" r:id="rId5"/>
    <p:sldId id="279" r:id="rId6"/>
    <p:sldId id="260" r:id="rId7"/>
    <p:sldId id="261" r:id="rId8"/>
    <p:sldId id="262" r:id="rId9"/>
    <p:sldId id="263" r:id="rId10"/>
    <p:sldId id="270" r:id="rId11"/>
    <p:sldId id="264" r:id="rId12"/>
    <p:sldId id="271" r:id="rId13"/>
    <p:sldId id="265" r:id="rId14"/>
    <p:sldId id="272" r:id="rId15"/>
    <p:sldId id="266" r:id="rId16"/>
    <p:sldId id="273" r:id="rId17"/>
    <p:sldId id="267" r:id="rId18"/>
    <p:sldId id="274" r:id="rId19"/>
    <p:sldId id="268" r:id="rId20"/>
    <p:sldId id="275" r:id="rId21"/>
    <p:sldId id="269" r:id="rId22"/>
    <p:sldId id="276" r:id="rId23"/>
    <p:sldId id="258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54" y="-6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B91552-0A8E-4C9F-AD67-F603B7AF8DF4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072A74-CEFA-4652-9744-2619B1D8AA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2505754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31906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77A37-9C3E-48E9-B0D9-7B7F320D8744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7176B-4C10-44BB-AEB7-9FAFDFCB1D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5557460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77A37-9C3E-48E9-B0D9-7B7F320D8744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7176B-4C10-44BB-AEB7-9FAFDFCB1D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0939200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77A37-9C3E-48E9-B0D9-7B7F320D8744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7176B-4C10-44BB-AEB7-9FAFDFCB1D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6429511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77A37-9C3E-48E9-B0D9-7B7F320D8744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7176B-4C10-44BB-AEB7-9FAFDFCB1D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15660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77A37-9C3E-48E9-B0D9-7B7F320D8744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7176B-4C10-44BB-AEB7-9FAFDFCB1D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9422167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77A37-9C3E-48E9-B0D9-7B7F320D8744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7176B-4C10-44BB-AEB7-9FAFDFCB1D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2417273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77A37-9C3E-48E9-B0D9-7B7F320D8744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7176B-4C10-44BB-AEB7-9FAFDFCB1D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5937449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77A37-9C3E-48E9-B0D9-7B7F320D8744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7176B-4C10-44BB-AEB7-9FAFDFCB1D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5352262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77A37-9C3E-48E9-B0D9-7B7F320D8744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7176B-4C10-44BB-AEB7-9FAFDFCB1D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686371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77A37-9C3E-48E9-B0D9-7B7F320D8744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7176B-4C10-44BB-AEB7-9FAFDFCB1D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387740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77A37-9C3E-48E9-B0D9-7B7F320D8744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7176B-4C10-44BB-AEB7-9FAFDFCB1D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5549396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477A37-9C3E-48E9-B0D9-7B7F320D8744}" type="datetimeFigureOut">
              <a:rPr lang="en-US" smtClean="0"/>
              <a:pPr/>
              <a:t>1/4/2014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97176B-4C10-44BB-AEB7-9FAFDFCB1D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5496007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lastimil_Tusar" TargetMode="External"/><Relationship Id="rId2" Type="http://schemas.openxmlformats.org/officeDocument/2006/relationships/hyperlink" Target="http://cs.wikipedia.org/wiki/Anton%C3%ADn_%C5%A0vehl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Karel_Kram%C3%A1%C5%99" TargetMode="External"/><Relationship Id="rId5" Type="http://schemas.openxmlformats.org/officeDocument/2006/relationships/hyperlink" Target="http://cs.wikipedia.org/wiki/Jan_%C4%8Cern%C3%BD_(politik)" TargetMode="External"/><Relationship Id="rId4" Type="http://schemas.openxmlformats.org/officeDocument/2006/relationships/hyperlink" Target="http://sk.wikipedia.org/wiki/Tom%C3%A1%C5%A1_Garrigue_Masary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850249065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Jana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Neradová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VY_12_INOVACE_02A_09_Československá politika ve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20. letech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Dějiny 20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. 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5.1.2013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21595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60648"/>
            <a:ext cx="7787208" cy="936104"/>
          </a:xfr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dirty="0" smtClean="0"/>
              <a:t>ANOTACE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340768"/>
            <a:ext cx="7859216" cy="5184576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  Materiál je určen studentům vyššího gymnázia  a  k zařazení podle časového </a:t>
            </a:r>
            <a:r>
              <a:rPr lang="cs-CZ" sz="2400" dirty="0" smtClean="0"/>
              <a:t>plánu (obvykle </a:t>
            </a:r>
            <a:r>
              <a:rPr lang="cs-CZ" sz="2400" dirty="0" smtClean="0"/>
              <a:t>začátek maturitního ročníku)</a:t>
            </a:r>
          </a:p>
          <a:p>
            <a:pPr marL="0" indent="0">
              <a:buNone/>
            </a:pPr>
            <a:r>
              <a:rPr lang="cs-CZ" sz="2400" dirty="0" smtClean="0"/>
              <a:t>  Časově je koncipován na část vyučovací hodiny</a:t>
            </a:r>
            <a:r>
              <a:rPr lang="cs-CZ" sz="2400" dirty="0" smtClean="0"/>
              <a:t>, cca </a:t>
            </a:r>
            <a:r>
              <a:rPr lang="cs-CZ" sz="2400" dirty="0" smtClean="0"/>
              <a:t>30 minut, při   použití skupinové práce. Skutečný čas může být delší, v závislosti na situaci v hodině.</a:t>
            </a:r>
          </a:p>
          <a:p>
            <a:pPr marL="0" indent="0">
              <a:buNone/>
            </a:pPr>
            <a:r>
              <a:rPr lang="cs-CZ" sz="2400" dirty="0" smtClean="0"/>
              <a:t>  Tento materiál je určen k samostatné práci s textem.</a:t>
            </a:r>
          </a:p>
          <a:p>
            <a:pPr marL="0" indent="0">
              <a:buNone/>
            </a:pPr>
            <a:r>
              <a:rPr lang="cs-CZ" sz="2400" dirty="0" smtClean="0"/>
              <a:t> Jeho zadání jsou vázána na text konkrétní učebnice, která se ve škole používá.</a:t>
            </a:r>
          </a:p>
          <a:p>
            <a:pPr marL="0" indent="0">
              <a:buNone/>
            </a:pPr>
            <a:r>
              <a:rPr lang="cs-CZ" sz="2400" dirty="0" smtClean="0"/>
              <a:t>  Cílem je, aby se žáci procvičili v orientaci v delším textu a naučili se vybrat důležité, respektive požadované informace.</a:t>
            </a:r>
          </a:p>
          <a:p>
            <a:pPr marL="0" indent="0">
              <a:buNone/>
            </a:pPr>
            <a:r>
              <a:rPr lang="cs-CZ" sz="2400" dirty="0" smtClean="0"/>
              <a:t>  Úkoly studenti provádějí v zadání, promítaném na interaktivní tabuli, za pomoci  digitálního pera.</a:t>
            </a:r>
          </a:p>
          <a:p>
            <a:pPr marL="0" indent="0">
              <a:buNone/>
            </a:pPr>
            <a:r>
              <a:rPr lang="cs-CZ" sz="2400" dirty="0" smtClean="0"/>
              <a:t>  V titulku každého </a:t>
            </a:r>
            <a:r>
              <a:rPr lang="cs-CZ" sz="2400" dirty="0" err="1" smtClean="0"/>
              <a:t>slidu</a:t>
            </a:r>
            <a:r>
              <a:rPr lang="cs-CZ" sz="2400" dirty="0" smtClean="0"/>
              <a:t> je uvedeno zadání i pokyn, z něhož je zřejmé, jak postupovat.</a:t>
            </a:r>
          </a:p>
          <a:p>
            <a:pPr marL="0" indent="0">
              <a:buNone/>
            </a:pPr>
            <a:r>
              <a:rPr lang="cs-CZ" sz="2400" dirty="0" smtClean="0"/>
              <a:t>  Materiál je určen k interaktivní výuce.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="" xmlns:p14="http://schemas.microsoft.com/office/powerpoint/2010/main" val="132220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Československá politika </a:t>
            </a:r>
            <a:r>
              <a:rPr lang="cs-CZ" dirty="0" smtClean="0"/>
              <a:t>                         ve </a:t>
            </a:r>
            <a:r>
              <a:rPr lang="cs-CZ" dirty="0" smtClean="0"/>
              <a:t>20</a:t>
            </a:r>
            <a:r>
              <a:rPr lang="cs-CZ" dirty="0" smtClean="0"/>
              <a:t>. letech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746582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sz="3600" dirty="0" smtClean="0"/>
              <a:t>Pracovní list I. </a:t>
            </a:r>
            <a:r>
              <a:rPr lang="cs-CZ" sz="3600" dirty="0"/>
              <a:t>z</a:t>
            </a:r>
            <a:r>
              <a:rPr lang="cs-CZ" sz="3600" dirty="0" smtClean="0"/>
              <a:t> učebnice</a:t>
            </a:r>
            <a:br>
              <a:rPr lang="cs-CZ" sz="3600" dirty="0" smtClean="0"/>
            </a:br>
            <a:r>
              <a:rPr lang="cs-CZ" sz="3600" b="1" dirty="0" smtClean="0"/>
              <a:t> Československé dějiny II., str. 113 / 114</a:t>
            </a:r>
            <a:endParaRPr lang="en-US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   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Na uvedených stránkách si prostudujte text v    kapitolách</a:t>
            </a:r>
            <a:r>
              <a:rPr lang="cs-CZ" sz="2800" dirty="0" smtClean="0">
                <a:solidFill>
                  <a:srgbClr val="FF0000"/>
                </a:solidFill>
              </a:rPr>
              <a:t>: </a:t>
            </a:r>
            <a:r>
              <a:rPr lang="cs-CZ" sz="2800" b="1" dirty="0" smtClean="0">
                <a:solidFill>
                  <a:srgbClr val="FF0000"/>
                </a:solidFill>
              </a:rPr>
              <a:t>První volby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                    Stranická „Pětka“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                    Souboj s revoluční levicí  </a:t>
            </a:r>
            <a:endParaRPr lang="en-US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57959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Alois Švehla                               Vlastimil </a:t>
            </a:r>
            <a:r>
              <a:rPr lang="cs-CZ" sz="2000" dirty="0" err="1" smtClean="0"/>
              <a:t>Tusar</a:t>
            </a:r>
            <a:r>
              <a:rPr lang="cs-CZ" sz="2000" dirty="0" smtClean="0"/>
              <a:t>                                  </a:t>
            </a:r>
            <a:r>
              <a:rPr lang="cs-CZ" sz="2000" dirty="0" err="1" smtClean="0"/>
              <a:t>T.G.Masaryk</a:t>
            </a:r>
            <a:r>
              <a:rPr lang="cs-CZ" sz="2000" dirty="0" smtClean="0"/>
              <a:t>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           Jan Černý                                      Karel Kramář</a:t>
            </a:r>
            <a:endParaRPr lang="en-US" sz="2000" dirty="0"/>
          </a:p>
        </p:txBody>
      </p:sp>
      <p:pic>
        <p:nvPicPr>
          <p:cNvPr id="1026" name="Picture 2" descr="F:\švehla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616" y="1645988"/>
            <a:ext cx="1695450" cy="2286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F:\Vlastimil_Tusar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0743" y="1637058"/>
            <a:ext cx="1704975" cy="2286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:\masaryk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637058"/>
            <a:ext cx="1620627" cy="229493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F:\Kramář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5718" y="4165875"/>
            <a:ext cx="1679417" cy="230220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:\Jan Černý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149080"/>
            <a:ext cx="1638300" cy="2286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18012" y="163705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2</a:t>
            </a:r>
            <a:endParaRPr lang="en-US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163705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</a:t>
            </a:r>
            <a:endParaRPr lang="en-US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20272" y="163705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3</a:t>
            </a:r>
            <a:endParaRPr lang="en-US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51720" y="416587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4</a:t>
            </a:r>
            <a:endParaRPr lang="en-US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95718" y="416587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5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498674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Spojte pojmy se jmény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137160650"/>
              </p:ext>
            </p:extLst>
          </p:nvPr>
        </p:nvGraphicFramePr>
        <p:xfrm>
          <a:off x="457200" y="1600200"/>
          <a:ext cx="8229600" cy="470912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466728"/>
                <a:gridCol w="4762872"/>
              </a:tblGrid>
              <a:tr h="5886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Karel Kramář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předseda úřednické vlády 1920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5886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</a:t>
                      </a:r>
                      <a:r>
                        <a:rPr lang="cs-CZ" sz="2400" dirty="0" smtClean="0"/>
                        <a:t>. G. Masaryk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předseda Agrární strany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5886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Jan Černý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prezident republiky 1918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5886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Edward Beneš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předseda vlády 1918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5886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Antonín Švehla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předseda vlády „rudo-</a:t>
                      </a:r>
                      <a:r>
                        <a:rPr lang="cs-CZ" sz="2400" dirty="0" err="1" smtClean="0"/>
                        <a:t>zelené“koalice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5886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Vlastimil </a:t>
                      </a:r>
                      <a:r>
                        <a:rPr lang="cs-CZ" sz="2400" dirty="0" err="1" smtClean="0"/>
                        <a:t>Tusar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první premiér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dirty="0" smtClean="0"/>
                        <a:t>samostatného státu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588640"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člen Národně demokratické</a:t>
                      </a:r>
                      <a:r>
                        <a:rPr lang="cs-CZ" sz="2400" baseline="0" dirty="0" smtClean="0"/>
                        <a:t> strany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588640"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člen Sociálně demokratické strany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521564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Spojte pojmy se jmény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079382437"/>
              </p:ext>
            </p:extLst>
          </p:nvPr>
        </p:nvGraphicFramePr>
        <p:xfrm>
          <a:off x="457200" y="1600200"/>
          <a:ext cx="8229600" cy="470912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466728"/>
                <a:gridCol w="4762872"/>
              </a:tblGrid>
              <a:tr h="5886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Karel Kramář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předseda úřednické vlády 1920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5886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T.G.Masaryk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předseda Agrární strany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5886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Jan Černý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prezident republiky 1918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588640"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předseda vlády 1918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5886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Antonín Švehla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předseda vlády „rudo-</a:t>
                      </a:r>
                      <a:r>
                        <a:rPr lang="cs-CZ" sz="2400" dirty="0" err="1" smtClean="0"/>
                        <a:t>zelené“koalice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5886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Vlastimil </a:t>
                      </a:r>
                      <a:r>
                        <a:rPr lang="cs-CZ" sz="2400" dirty="0" err="1" smtClean="0"/>
                        <a:t>Tusar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první premiér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dirty="0" smtClean="0"/>
                        <a:t>samostatného státu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588640"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člen Národně demokratické</a:t>
                      </a:r>
                      <a:r>
                        <a:rPr lang="cs-CZ" sz="2400" baseline="0" dirty="0" smtClean="0"/>
                        <a:t> strany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588640"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člen Sociálně demokratické strany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nice se šipkou 4"/>
          <p:cNvCxnSpPr/>
          <p:nvPr/>
        </p:nvCxnSpPr>
        <p:spPr>
          <a:xfrm>
            <a:off x="2195736" y="1916832"/>
            <a:ext cx="1872208" cy="360040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195736" y="1916832"/>
            <a:ext cx="1728192" cy="180020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195736" y="2492896"/>
            <a:ext cx="1728192" cy="648072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1835696" y="1916832"/>
            <a:ext cx="2088232" cy="1224136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2411760" y="2492896"/>
            <a:ext cx="1512168" cy="1728192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2411760" y="4149080"/>
            <a:ext cx="1656184" cy="648072"/>
          </a:xfrm>
          <a:prstGeom prst="straightConnector1">
            <a:avLst/>
          </a:prstGeom>
          <a:ln w="28575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2411760" y="4797152"/>
            <a:ext cx="1512168" cy="1224136"/>
          </a:xfrm>
          <a:prstGeom prst="straightConnector1">
            <a:avLst/>
          </a:prstGeom>
          <a:ln w="28575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2195736" y="1916832"/>
            <a:ext cx="1872208" cy="288032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027844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algn="l"/>
            <a:r>
              <a:rPr lang="cs-CZ" dirty="0" smtClean="0"/>
              <a:t>Pracovní list II.</a:t>
            </a:r>
            <a:r>
              <a:rPr lang="cs-CZ" sz="3600" dirty="0" smtClean="0"/>
              <a:t> 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   V učebnici Československé dějiny II, str. 113/114,</a:t>
            </a:r>
          </a:p>
          <a:p>
            <a:pPr marL="0" indent="0">
              <a:buNone/>
            </a:pPr>
            <a:r>
              <a:rPr lang="cs-CZ" sz="2800" dirty="0" smtClean="0"/>
              <a:t>   kapitoly: </a:t>
            </a:r>
            <a:r>
              <a:rPr lang="cs-CZ" sz="2800" b="1" dirty="0" smtClean="0">
                <a:solidFill>
                  <a:srgbClr val="FF0000"/>
                </a:solidFill>
              </a:rPr>
              <a:t>První volby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Stranická „Pětka“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Souboj s revoluční levicí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                    si prostudujte text </a:t>
            </a:r>
          </a:p>
          <a:p>
            <a:pPr marL="0" indent="0">
              <a:buNone/>
            </a:pPr>
            <a:r>
              <a:rPr lang="cs-CZ" sz="2800" dirty="0" smtClean="0"/>
              <a:t>   a buď </a:t>
            </a:r>
            <a:r>
              <a:rPr lang="cs-CZ" sz="2800" b="1" dirty="0" smtClean="0"/>
              <a:t>zakroužkujte</a:t>
            </a:r>
            <a:r>
              <a:rPr lang="cs-CZ" sz="2800" dirty="0" smtClean="0"/>
              <a:t> správnou možnost, nebo    </a:t>
            </a:r>
            <a:r>
              <a:rPr lang="cs-CZ" sz="2800" b="1" dirty="0" smtClean="0"/>
              <a:t>vyškrtejte</a:t>
            </a:r>
            <a:r>
              <a:rPr lang="cs-CZ" sz="2800" dirty="0" smtClean="0"/>
              <a:t> ty špatné.</a:t>
            </a:r>
            <a:endParaRPr lang="en-US" sz="2800" dirty="0"/>
          </a:p>
        </p:txBody>
      </p:sp>
    </p:spTree>
    <p:extLst>
      <p:ext uri="{BB962C8B-B14F-4D97-AF65-F5344CB8AC3E}">
        <p14:creationId xmlns="" xmlns:p14="http://schemas.microsoft.com/office/powerpoint/2010/main" val="2555802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1)</a:t>
            </a:r>
            <a:r>
              <a:rPr lang="cs-CZ" sz="3200" dirty="0" smtClean="0"/>
              <a:t>Kdo byl prvním předsedou vlády samostatného státu a kdy a jak se dostal do funkce?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1818121117"/>
              </p:ext>
            </p:extLst>
          </p:nvPr>
        </p:nvGraphicFramePr>
        <p:xfrm>
          <a:off x="457200" y="1600200"/>
          <a:ext cx="8229600" cy="4781127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234480"/>
                <a:gridCol w="6995120"/>
              </a:tblGrid>
              <a:tr h="1593709"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a)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Vlastimil </a:t>
                      </a:r>
                      <a:r>
                        <a:rPr lang="cs-CZ" sz="2400" dirty="0" err="1" smtClean="0"/>
                        <a:t>Tusar</a:t>
                      </a:r>
                      <a:r>
                        <a:rPr lang="cs-CZ" sz="2400" dirty="0" smtClean="0"/>
                        <a:t>, zvolen Národním shromážděním 1920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593709"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b)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Karel Kramář, zvolen Národním shromážděním 1918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593709"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c)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Antonín Švehla, jmenován prezidentem, 1920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753612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1)</a:t>
            </a:r>
            <a:r>
              <a:rPr lang="cs-CZ" sz="3200" dirty="0" smtClean="0"/>
              <a:t>Kdo byl prvním předsedou vlády samostatného státu a kdy a jak se dostal do funkce?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194093162"/>
              </p:ext>
            </p:extLst>
          </p:nvPr>
        </p:nvGraphicFramePr>
        <p:xfrm>
          <a:off x="457200" y="1600200"/>
          <a:ext cx="8229600" cy="4781127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234480"/>
                <a:gridCol w="6995120"/>
              </a:tblGrid>
              <a:tr h="1593709">
                <a:tc>
                  <a:txBody>
                    <a:bodyPr/>
                    <a:lstStyle/>
                    <a:p>
                      <a:endParaRPr lang="cs-CZ" sz="4000" u="sng" dirty="0" smtClean="0"/>
                    </a:p>
                    <a:p>
                      <a:r>
                        <a:rPr lang="cs-CZ" sz="4000" b="1" u="sng" dirty="0" smtClean="0">
                          <a:solidFill>
                            <a:srgbClr val="FF0000"/>
                          </a:solidFill>
                        </a:rPr>
                        <a:t>a)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Vlastimil </a:t>
                      </a:r>
                      <a:r>
                        <a:rPr lang="cs-CZ" sz="2400" dirty="0" err="1" smtClean="0"/>
                        <a:t>Tusar</a:t>
                      </a:r>
                      <a:r>
                        <a:rPr lang="cs-CZ" sz="2400" dirty="0" smtClean="0"/>
                        <a:t>, zvolen Národním shromážděním 1920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593709"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dirty="0" smtClean="0">
                          <a:solidFill>
                            <a:srgbClr val="FFFF00"/>
                          </a:solidFill>
                        </a:rPr>
                        <a:t>b)</a:t>
                      </a:r>
                      <a:endParaRPr lang="en-US" sz="4000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Karel Kramář, zvolen Národním shromážděním 1918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593709"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c)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Antonín Švehla, jmenován prezidentem, 1920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917010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2) Kdy vládla „rudo-zelená koalice“ a kdo byl premiérem?? 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914216842"/>
              </p:ext>
            </p:extLst>
          </p:nvPr>
        </p:nvGraphicFramePr>
        <p:xfrm>
          <a:off x="467544" y="1700808"/>
          <a:ext cx="8229600" cy="417646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440160"/>
                <a:gridCol w="6789440"/>
              </a:tblGrid>
              <a:tr h="1392155"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a)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1919, 1920,   Vlastimil </a:t>
                      </a:r>
                      <a:r>
                        <a:rPr lang="cs-CZ" sz="2400" dirty="0" err="1" smtClean="0"/>
                        <a:t>Tusar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392155"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b)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1918-1919, Antonín Švehla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392155"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c)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1920-1921,  Jan Černý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895635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2) Kdy vládla „rudo-zelená koalice“ a kdo byl premiérem?? 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630275667"/>
              </p:ext>
            </p:extLst>
          </p:nvPr>
        </p:nvGraphicFramePr>
        <p:xfrm>
          <a:off x="467544" y="1700808"/>
          <a:ext cx="8229600" cy="417646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440160"/>
                <a:gridCol w="6789440"/>
              </a:tblGrid>
              <a:tr h="1392155"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b="1" u="sng" dirty="0" smtClean="0">
                          <a:solidFill>
                            <a:srgbClr val="FFFF00"/>
                          </a:solidFill>
                        </a:rPr>
                        <a:t>a)</a:t>
                      </a:r>
                      <a:endParaRPr lang="en-US" sz="4000" b="1" u="sng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1919, 1920,   Vlastimil </a:t>
                      </a:r>
                      <a:r>
                        <a:rPr lang="cs-CZ" sz="2400" dirty="0" err="1" smtClean="0"/>
                        <a:t>Tusar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392155"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b)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1918-1919, Antonín Švehla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392155"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c)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1920-1921,  Jan Černý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731841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dirty="0" smtClean="0"/>
              <a:t>3) </a:t>
            </a:r>
            <a:r>
              <a:rPr lang="cs-CZ" sz="3600" dirty="0" smtClean="0"/>
              <a:t>Kdy vyšla první československá ústava?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887609799"/>
              </p:ext>
            </p:extLst>
          </p:nvPr>
        </p:nvGraphicFramePr>
        <p:xfrm>
          <a:off x="457200" y="1600200"/>
          <a:ext cx="8229600" cy="427707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306488"/>
                <a:gridCol w="6923112"/>
              </a:tblGrid>
              <a:tr h="1425691"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a)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1921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425691"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b)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1918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425691"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c)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1920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221587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dirty="0" smtClean="0"/>
              <a:t>3) </a:t>
            </a:r>
            <a:r>
              <a:rPr lang="cs-CZ" sz="3600" dirty="0" smtClean="0"/>
              <a:t>Kdy vyšla první československá ústava?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646091707"/>
              </p:ext>
            </p:extLst>
          </p:nvPr>
        </p:nvGraphicFramePr>
        <p:xfrm>
          <a:off x="457200" y="1600200"/>
          <a:ext cx="8229600" cy="427707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306488"/>
                <a:gridCol w="6923112"/>
              </a:tblGrid>
              <a:tr h="1425691"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a)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1921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425691"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b)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1918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425691"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b="1" u="sng" dirty="0" smtClean="0">
                          <a:solidFill>
                            <a:srgbClr val="FFFF00"/>
                          </a:solidFill>
                        </a:rPr>
                        <a:t>c)</a:t>
                      </a:r>
                      <a:endParaRPr lang="en-US" sz="4000" b="1" u="sng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1920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69568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4)</a:t>
            </a:r>
            <a:r>
              <a:rPr lang="cs-CZ" sz="3600" dirty="0" smtClean="0"/>
              <a:t>Vláda se nazývala „rudo-zelená koalice“</a:t>
            </a:r>
            <a:br>
              <a:rPr lang="cs-CZ" sz="3600" dirty="0" smtClean="0"/>
            </a:br>
            <a:r>
              <a:rPr lang="cs-CZ" sz="3600" dirty="0" smtClean="0"/>
              <a:t>protože: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1366212581"/>
              </p:ext>
            </p:extLst>
          </p:nvPr>
        </p:nvGraphicFramePr>
        <p:xfrm>
          <a:off x="457200" y="1600200"/>
          <a:ext cx="8291264" cy="463711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162472"/>
                <a:gridCol w="7128792"/>
              </a:tblGrid>
              <a:tr h="1545704">
                <a:tc>
                  <a:txBody>
                    <a:bodyPr/>
                    <a:lstStyle/>
                    <a:p>
                      <a:endParaRPr lang="cs-CZ" sz="40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a)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Československá národní demokracie měla v logu tyto barvy.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545704">
                <a:tc>
                  <a:txBody>
                    <a:bodyPr/>
                    <a:lstStyle/>
                    <a:p>
                      <a:endParaRPr lang="cs-CZ" sz="40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b)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barvy symbolizovaly dvě nejsilnější</a:t>
                      </a:r>
                      <a:r>
                        <a:rPr lang="cs-CZ" sz="2400" baseline="0" dirty="0" smtClean="0"/>
                        <a:t> (vládnoucí) polit</a:t>
                      </a:r>
                      <a:r>
                        <a:rPr lang="cs-CZ" sz="2400" baseline="0" dirty="0" smtClean="0"/>
                        <a:t>. strany</a:t>
                      </a:r>
                      <a:r>
                        <a:rPr lang="cs-CZ" sz="2400" baseline="0" dirty="0" smtClean="0"/>
                        <a:t>, Sociálně </a:t>
                      </a:r>
                      <a:r>
                        <a:rPr lang="cs-CZ" sz="2400" baseline="0" dirty="0" smtClean="0"/>
                        <a:t>demokratickou a </a:t>
                      </a:r>
                      <a:r>
                        <a:rPr lang="cs-CZ" sz="2400" baseline="0" dirty="0" smtClean="0"/>
                        <a:t>Agrární stranu.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545704">
                <a:tc>
                  <a:txBody>
                    <a:bodyPr/>
                    <a:lstStyle/>
                    <a:p>
                      <a:endParaRPr lang="cs-CZ" sz="40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c)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barvy odkazovaly na dědictví po Rakousku-Uhersku.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50233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4)</a:t>
            </a:r>
            <a:r>
              <a:rPr lang="cs-CZ" sz="3600" dirty="0" smtClean="0"/>
              <a:t>Vláda se nazývala „rudo-zelená koalice“</a:t>
            </a:r>
            <a:br>
              <a:rPr lang="cs-CZ" sz="3600" dirty="0" smtClean="0"/>
            </a:br>
            <a:r>
              <a:rPr lang="cs-CZ" sz="3600" dirty="0" smtClean="0"/>
              <a:t>protože: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400032056"/>
              </p:ext>
            </p:extLst>
          </p:nvPr>
        </p:nvGraphicFramePr>
        <p:xfrm>
          <a:off x="457200" y="1600200"/>
          <a:ext cx="8229600" cy="463711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162472"/>
                <a:gridCol w="7067128"/>
              </a:tblGrid>
              <a:tr h="1545704">
                <a:tc>
                  <a:txBody>
                    <a:bodyPr/>
                    <a:lstStyle/>
                    <a:p>
                      <a:endParaRPr lang="cs-CZ" sz="40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a)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Československá národní demokracie měla v logu tyto barvy.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545704">
                <a:tc>
                  <a:txBody>
                    <a:bodyPr/>
                    <a:lstStyle/>
                    <a:p>
                      <a:endParaRPr lang="cs-CZ" sz="40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4000" b="1" u="sng" dirty="0" smtClean="0">
                          <a:solidFill>
                            <a:srgbClr val="FFFF00"/>
                          </a:solidFill>
                        </a:rPr>
                        <a:t>b)</a:t>
                      </a:r>
                      <a:endParaRPr lang="en-US" sz="4000" b="1" u="sng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barvy symbolizovaly dvě nejsilnější</a:t>
                      </a:r>
                      <a:r>
                        <a:rPr lang="cs-CZ" sz="2400" baseline="0" dirty="0" smtClean="0"/>
                        <a:t> (vládnoucí) polit</a:t>
                      </a:r>
                      <a:r>
                        <a:rPr lang="cs-CZ" sz="2400" baseline="0" dirty="0" smtClean="0"/>
                        <a:t>. strany</a:t>
                      </a:r>
                      <a:r>
                        <a:rPr lang="cs-CZ" sz="2400" baseline="0" dirty="0" smtClean="0"/>
                        <a:t>, Sociálně </a:t>
                      </a:r>
                      <a:r>
                        <a:rPr lang="cs-CZ" sz="2400" baseline="0" dirty="0" smtClean="0"/>
                        <a:t>demokratickou </a:t>
                      </a:r>
                      <a:r>
                        <a:rPr lang="cs-CZ" sz="2400" baseline="0" dirty="0" smtClean="0"/>
                        <a:t>a Agrární stranu.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545704">
                <a:tc>
                  <a:txBody>
                    <a:bodyPr/>
                    <a:lstStyle/>
                    <a:p>
                      <a:endParaRPr lang="cs-CZ" sz="40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c)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barvy odkazovaly na dědictví po Rakousku-Uhersku.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793718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5)</a:t>
            </a:r>
            <a:r>
              <a:rPr lang="cs-CZ" sz="3600" dirty="0" smtClean="0"/>
              <a:t>Jaký byl politický důsledek porážky generální stávky 1920?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553151436"/>
              </p:ext>
            </p:extLst>
          </p:nvPr>
        </p:nvGraphicFramePr>
        <p:xfrm>
          <a:off x="457200" y="1600200"/>
          <a:ext cx="8229600" cy="4493097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162472"/>
                <a:gridCol w="7067128"/>
              </a:tblGrid>
              <a:tr h="1497699">
                <a:tc>
                  <a:txBody>
                    <a:bodyPr/>
                    <a:lstStyle/>
                    <a:p>
                      <a:endParaRPr lang="cs-CZ" sz="40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a)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Rozkol v Sociálně demokratické straně,</a:t>
                      </a:r>
                      <a:r>
                        <a:rPr lang="cs-CZ" sz="2400" baseline="0" dirty="0" smtClean="0"/>
                        <a:t> odštěpení radikální levice a založení KSČ.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497699">
                <a:tc>
                  <a:txBody>
                    <a:bodyPr/>
                    <a:lstStyle/>
                    <a:p>
                      <a:endParaRPr lang="cs-CZ" sz="40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b)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Atentát na Vlastimila </a:t>
                      </a:r>
                      <a:r>
                        <a:rPr lang="cs-CZ" sz="2400" dirty="0" err="1" smtClean="0"/>
                        <a:t>Tusara</a:t>
                      </a:r>
                      <a:r>
                        <a:rPr lang="cs-CZ" sz="2400" dirty="0" smtClean="0"/>
                        <a:t>, viníka porážky. 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497699">
                <a:tc>
                  <a:txBody>
                    <a:bodyPr/>
                    <a:lstStyle/>
                    <a:p>
                      <a:endParaRPr lang="cs-CZ" sz="40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c)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Nové parlamentní volby,</a:t>
                      </a:r>
                      <a:r>
                        <a:rPr lang="cs-CZ" sz="2400" baseline="0" dirty="0" smtClean="0"/>
                        <a:t> zostření policejního režimu </a:t>
                      </a:r>
                    </a:p>
                    <a:p>
                      <a:r>
                        <a:rPr lang="cs-CZ" sz="2400" baseline="0" dirty="0" smtClean="0"/>
                        <a:t>ve státě.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52887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5)</a:t>
            </a:r>
            <a:r>
              <a:rPr lang="cs-CZ" sz="3600" dirty="0" smtClean="0"/>
              <a:t>Jaký byl politický důsledek porážky generální stávky 1920?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508746559"/>
              </p:ext>
            </p:extLst>
          </p:nvPr>
        </p:nvGraphicFramePr>
        <p:xfrm>
          <a:off x="457200" y="1600200"/>
          <a:ext cx="8229600" cy="4493097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162472"/>
                <a:gridCol w="7067128"/>
              </a:tblGrid>
              <a:tr h="1497699">
                <a:tc>
                  <a:txBody>
                    <a:bodyPr/>
                    <a:lstStyle/>
                    <a:p>
                      <a:endParaRPr lang="cs-CZ" sz="40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4000" b="1" u="sng" dirty="0" smtClean="0">
                          <a:solidFill>
                            <a:srgbClr val="FFFF00"/>
                          </a:solidFill>
                        </a:rPr>
                        <a:t>a)</a:t>
                      </a:r>
                      <a:endParaRPr lang="en-US" sz="4000" b="1" u="sng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Rozkol v Sociálně demokratické straně,</a:t>
                      </a:r>
                      <a:r>
                        <a:rPr lang="cs-CZ" sz="2400" baseline="0" dirty="0" smtClean="0"/>
                        <a:t> odštěpení radikální levice a založení KSČ.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497699">
                <a:tc>
                  <a:txBody>
                    <a:bodyPr/>
                    <a:lstStyle/>
                    <a:p>
                      <a:endParaRPr lang="cs-CZ" sz="40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b)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Atentát na Vlastimila </a:t>
                      </a:r>
                      <a:r>
                        <a:rPr lang="cs-CZ" sz="2400" dirty="0" err="1" smtClean="0"/>
                        <a:t>Tusara</a:t>
                      </a:r>
                      <a:r>
                        <a:rPr lang="cs-CZ" sz="2400" dirty="0" smtClean="0"/>
                        <a:t>, viníka porážky. 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497699">
                <a:tc>
                  <a:txBody>
                    <a:bodyPr/>
                    <a:lstStyle/>
                    <a:p>
                      <a:endParaRPr lang="cs-CZ" sz="40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c)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Nové parlamentní volby,</a:t>
                      </a:r>
                      <a:r>
                        <a:rPr lang="cs-CZ" sz="2400" baseline="0" dirty="0" smtClean="0"/>
                        <a:t> zostření policejního režimu </a:t>
                      </a:r>
                    </a:p>
                    <a:p>
                      <a:r>
                        <a:rPr lang="cs-CZ" sz="2400" baseline="0" dirty="0" smtClean="0"/>
                        <a:t>ve státě.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142176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6)</a:t>
            </a:r>
            <a:r>
              <a:rPr lang="cs-CZ" sz="3600" dirty="0" smtClean="0"/>
              <a:t>Proč se vytvořila tzv. Pětka?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650811538"/>
              </p:ext>
            </p:extLst>
          </p:nvPr>
        </p:nvGraphicFramePr>
        <p:xfrm>
          <a:off x="457200" y="1600200"/>
          <a:ext cx="8229600" cy="456510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306488"/>
                <a:gridCol w="6923112"/>
              </a:tblGrid>
              <a:tr h="1521701">
                <a:tc>
                  <a:txBody>
                    <a:bodyPr/>
                    <a:lstStyle/>
                    <a:p>
                      <a:endParaRPr lang="cs-CZ" sz="40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a)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Měla zmenšit počet politických stran ve státě a umožnit tak jednodušší</a:t>
                      </a:r>
                      <a:r>
                        <a:rPr lang="cs-CZ" sz="2400" baseline="0" dirty="0" smtClean="0"/>
                        <a:t> dohodu v parlamentu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521701">
                <a:tc>
                  <a:txBody>
                    <a:bodyPr/>
                    <a:lstStyle/>
                    <a:p>
                      <a:endParaRPr lang="cs-CZ" sz="40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b)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Představitelé 5 nejvlivnějších stran kontrolovali a řídili činnost vlády</a:t>
                      </a:r>
                      <a:r>
                        <a:rPr lang="cs-CZ" sz="2400" baseline="0" dirty="0" smtClean="0"/>
                        <a:t> a nahrazovali tak parlament.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521701">
                <a:tc>
                  <a:txBody>
                    <a:bodyPr/>
                    <a:lstStyle/>
                    <a:p>
                      <a:endParaRPr lang="cs-CZ" sz="40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c)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Představitelé 5 nejvlivnějších stran se radili o hlavních</a:t>
                      </a:r>
                      <a:r>
                        <a:rPr lang="cs-CZ" sz="2400" baseline="0" dirty="0" smtClean="0"/>
                        <a:t> problémech, radili úřednické vládě a zajišťovali jí tak</a:t>
                      </a:r>
                    </a:p>
                    <a:p>
                      <a:r>
                        <a:rPr lang="cs-CZ" sz="2400" baseline="0" dirty="0" smtClean="0"/>
                        <a:t>podporu parlamentu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762705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6)</a:t>
            </a:r>
            <a:r>
              <a:rPr lang="cs-CZ" sz="3600" dirty="0" smtClean="0"/>
              <a:t>Proč se vytvořila tzv. Pětka?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1791934639"/>
              </p:ext>
            </p:extLst>
          </p:nvPr>
        </p:nvGraphicFramePr>
        <p:xfrm>
          <a:off x="457200" y="1600200"/>
          <a:ext cx="8229600" cy="456510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306488"/>
                <a:gridCol w="6923112"/>
              </a:tblGrid>
              <a:tr h="1521701">
                <a:tc>
                  <a:txBody>
                    <a:bodyPr/>
                    <a:lstStyle/>
                    <a:p>
                      <a:endParaRPr lang="cs-CZ" sz="40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a)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Měla zmenšit počet politických stran ve státě a umožnit tak jednodušší</a:t>
                      </a:r>
                      <a:r>
                        <a:rPr lang="cs-CZ" sz="2400" baseline="0" dirty="0" smtClean="0"/>
                        <a:t> dohodu v parlamentu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521701">
                <a:tc>
                  <a:txBody>
                    <a:bodyPr/>
                    <a:lstStyle/>
                    <a:p>
                      <a:endParaRPr lang="cs-CZ" sz="40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b)</a:t>
                      </a:r>
                      <a:endParaRPr lang="en-US" sz="40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Představitelé 5 nejvlivnějších stran kontrolovali a řídili činnost vlády</a:t>
                      </a:r>
                      <a:r>
                        <a:rPr lang="cs-CZ" sz="2400" baseline="0" dirty="0" smtClean="0"/>
                        <a:t> a nahrazovali tak parlament.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521701">
                <a:tc>
                  <a:txBody>
                    <a:bodyPr/>
                    <a:lstStyle/>
                    <a:p>
                      <a:endParaRPr lang="cs-CZ" sz="40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4000" b="1" u="sng" dirty="0" smtClean="0">
                          <a:solidFill>
                            <a:srgbClr val="FFFF00"/>
                          </a:solidFill>
                        </a:rPr>
                        <a:t>c)</a:t>
                      </a:r>
                      <a:endParaRPr lang="en-US" sz="4000" b="1" u="sng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Představitelé 5 nejvlivnějších stran se radili o hlavních</a:t>
                      </a:r>
                      <a:r>
                        <a:rPr lang="cs-CZ" sz="2400" baseline="0" dirty="0" smtClean="0"/>
                        <a:t> problémech, radili úřednické vládě a zajišťovali jí tak</a:t>
                      </a:r>
                    </a:p>
                    <a:p>
                      <a:r>
                        <a:rPr lang="cs-CZ" sz="2400" baseline="0" dirty="0" smtClean="0"/>
                        <a:t>podporu parlamentu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132523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7)</a:t>
            </a:r>
            <a:r>
              <a:rPr lang="cs-CZ" sz="3600" dirty="0" smtClean="0"/>
              <a:t> Vyškrtněte politické strany, které do tzv. Pětky nepatřily: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403797677"/>
              </p:ext>
            </p:extLst>
          </p:nvPr>
        </p:nvGraphicFramePr>
        <p:xfrm>
          <a:off x="457200" y="1600200"/>
          <a:ext cx="8229600" cy="485313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213284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a) Sociální demokracie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e) Agrární strana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213284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b) Národní demokracie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f) NOF</a:t>
                      </a:r>
                      <a:endParaRPr lang="en-US" sz="2400" dirty="0" smtClean="0"/>
                    </a:p>
                    <a:p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213284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c) KSČ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g)Československá strana lidová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213284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d) Československá národně socialistická strana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h) Hlinkova Slovenská </a:t>
                      </a:r>
                      <a:r>
                        <a:rPr lang="cs-CZ" sz="2400" dirty="0" err="1" smtClean="0"/>
                        <a:t>l’udová</a:t>
                      </a:r>
                      <a:r>
                        <a:rPr lang="cs-CZ" sz="2400" dirty="0" smtClean="0"/>
                        <a:t> strana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155181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7)</a:t>
            </a:r>
            <a:r>
              <a:rPr lang="cs-CZ" sz="3600" dirty="0" smtClean="0"/>
              <a:t> Vyškrtněte politické strany, které do tzv. Pětky nepatřily:</a:t>
            </a:r>
            <a:endParaRPr lang="en-US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4123133841"/>
              </p:ext>
            </p:extLst>
          </p:nvPr>
        </p:nvGraphicFramePr>
        <p:xfrm>
          <a:off x="457200" y="1600200"/>
          <a:ext cx="8229600" cy="485313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213284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a) Sociální demokracie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e) Agrární strana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213284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b) Národní demokracie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f) NOF</a:t>
                      </a:r>
                      <a:endParaRPr lang="en-US" sz="2400" dirty="0" smtClean="0"/>
                    </a:p>
                    <a:p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213284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c) KSČ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g)Československá strana lidová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213284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d) Československá národně socialistická strana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h) Hlinkova Slovenská </a:t>
                      </a:r>
                      <a:r>
                        <a:rPr lang="cs-CZ" sz="2400" dirty="0" err="1" smtClean="0"/>
                        <a:t>l’udová</a:t>
                      </a:r>
                      <a:r>
                        <a:rPr lang="cs-CZ" sz="2400" dirty="0" smtClean="0"/>
                        <a:t> strana</a:t>
                      </a:r>
                      <a:endParaRPr lang="en-US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nice 4"/>
          <p:cNvCxnSpPr/>
          <p:nvPr/>
        </p:nvCxnSpPr>
        <p:spPr>
          <a:xfrm flipV="1">
            <a:off x="683568" y="4221088"/>
            <a:ext cx="792088" cy="86409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4788024" y="2924944"/>
            <a:ext cx="720080" cy="93610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5004048" y="5445224"/>
            <a:ext cx="2232248" cy="93610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620516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994122"/>
          </a:xfr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/>
              <a:t>Citace a zdroje:</a:t>
            </a:r>
            <a:endParaRPr lang="en-US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029076201"/>
              </p:ext>
            </p:extLst>
          </p:nvPr>
        </p:nvGraphicFramePr>
        <p:xfrm>
          <a:off x="395536" y="1412776"/>
          <a:ext cx="8219256" cy="52720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219256"/>
              </a:tblGrid>
              <a:tr h="619719">
                <a:tc>
                  <a:txBody>
                    <a:bodyPr/>
                    <a:lstStyle/>
                    <a:p>
                      <a:r>
                        <a:rPr lang="cs-CZ" dirty="0" smtClean="0"/>
                        <a:t>KVAČEK, Robert. </a:t>
                      </a:r>
                      <a:r>
                        <a:rPr lang="cs-CZ" i="1" dirty="0" smtClean="0"/>
                        <a:t>České dějiny II</a:t>
                      </a:r>
                      <a:r>
                        <a:rPr lang="cs-CZ" dirty="0" smtClean="0"/>
                        <a:t>. Praha: SPL-Práce, 2002, ISBN 80-86287-48-3 SPL-PRÁCE, str. 113-114.</a:t>
                      </a:r>
                      <a:endParaRPr lang="en-US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578630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r>
                        <a:rPr lang="cs-CZ" smtClean="0"/>
                        <a:t>rezentace</a:t>
                      </a:r>
                      <a:r>
                        <a:rPr lang="cs-CZ" baseline="0" smtClean="0"/>
                        <a:t> </a:t>
                      </a:r>
                      <a:r>
                        <a:rPr lang="cs-CZ" baseline="0" dirty="0" smtClean="0"/>
                        <a:t>a úkoly - autor</a:t>
                      </a:r>
                      <a:endParaRPr lang="en-US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619719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/>
                        </a:rPr>
                        <a:t>Obrázek 1: </a:t>
                      </a:r>
                      <a:r>
                        <a:rPr lang="pt-BR" dirty="0" smtClean="0">
                          <a:effectLst/>
                        </a:rPr>
                        <a:t>AUTOR NEUVEDEN. </a:t>
                      </a:r>
                      <a:r>
                        <a:rPr lang="pt-BR" i="1" dirty="0" smtClean="0">
                          <a:effectLst/>
                        </a:rPr>
                        <a:t>www.Wikipedia.cz</a:t>
                      </a:r>
                      <a:r>
                        <a:rPr lang="pt-BR" dirty="0" smtClean="0">
                          <a:effectLst/>
                        </a:rPr>
                        <a:t> [online]. [cit. 5.</a:t>
                      </a:r>
                      <a:r>
                        <a:rPr lang="cs-CZ" dirty="0" smtClean="0">
                          <a:effectLst/>
                        </a:rPr>
                        <a:t>1</a:t>
                      </a:r>
                      <a:r>
                        <a:rPr lang="pt-BR" dirty="0" smtClean="0">
                          <a:effectLst/>
                        </a:rPr>
                        <a:t>.2013]. Dostupný na WWW: </a:t>
                      </a:r>
                      <a:r>
                        <a:rPr lang="pt-BR" dirty="0" smtClean="0">
                          <a:effectLst/>
                          <a:hlinkClick r:id="rId2"/>
                        </a:rPr>
                        <a:t>http://cs.wikipedia.org/wiki/Anton%C3%ADn_%C5%A0vehla</a:t>
                      </a:r>
                      <a:endParaRPr lang="en-US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619719">
                <a:tc>
                  <a:txBody>
                    <a:bodyPr/>
                    <a:lstStyle/>
                    <a:p>
                      <a:r>
                        <a:rPr lang="cs-CZ" dirty="0" smtClean="0"/>
                        <a:t>Obrázek 2: </a:t>
                      </a:r>
                      <a:r>
                        <a:rPr lang="cs-CZ" dirty="0" smtClean="0">
                          <a:effectLst/>
                        </a:rPr>
                        <a:t>VOŽENÍLEK, Pavel. </a:t>
                      </a:r>
                      <a:r>
                        <a:rPr lang="cs-CZ" i="1" dirty="0" smtClean="0">
                          <a:effectLst/>
                        </a:rPr>
                        <a:t>www.wikipedie.cz</a:t>
                      </a:r>
                      <a:r>
                        <a:rPr lang="cs-CZ" dirty="0" smtClean="0">
                          <a:effectLst/>
                        </a:rPr>
                        <a:t> [online]. [cit. 5.1.2013]. Dostupný na WWW: </a:t>
                      </a:r>
                      <a:r>
                        <a:rPr lang="cs-CZ" dirty="0" smtClean="0">
                          <a:effectLst/>
                          <a:hlinkClick r:id="rId3"/>
                        </a:rPr>
                        <a:t>http://cs.wikipedia.org/wiki/Vlastimil_Tusar</a:t>
                      </a:r>
                      <a:r>
                        <a:rPr lang="cs-CZ" dirty="0" smtClean="0">
                          <a:effectLst/>
                        </a:rPr>
                        <a:t> </a:t>
                      </a:r>
                      <a:endParaRPr lang="en-US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885313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/>
                        </a:rPr>
                        <a:t>Obrázek</a:t>
                      </a:r>
                      <a:r>
                        <a:rPr lang="cs-CZ" baseline="0" dirty="0" smtClean="0">
                          <a:effectLst/>
                        </a:rPr>
                        <a:t> 3: </a:t>
                      </a:r>
                      <a:r>
                        <a:rPr lang="pt-BR" dirty="0" smtClean="0">
                          <a:effectLst/>
                        </a:rPr>
                        <a:t>AUTOR NEZNÁMÝ. </a:t>
                      </a:r>
                      <a:r>
                        <a:rPr lang="pt-BR" i="1" dirty="0" smtClean="0">
                          <a:effectLst/>
                        </a:rPr>
                        <a:t>www.wikipédia.sk</a:t>
                      </a:r>
                      <a:r>
                        <a:rPr lang="pt-BR" dirty="0" smtClean="0">
                          <a:effectLst/>
                        </a:rPr>
                        <a:t> [online]. [cit. 5.</a:t>
                      </a:r>
                      <a:r>
                        <a:rPr lang="cs-CZ" dirty="0" smtClean="0">
                          <a:effectLst/>
                        </a:rPr>
                        <a:t>1</a:t>
                      </a:r>
                      <a:r>
                        <a:rPr lang="pt-BR" dirty="0" smtClean="0">
                          <a:effectLst/>
                        </a:rPr>
                        <a:t>.2013]. Dostupný na WWW: </a:t>
                      </a:r>
                      <a:r>
                        <a:rPr lang="pt-BR" dirty="0" smtClean="0">
                          <a:effectLst/>
                          <a:hlinkClick r:id="rId4"/>
                        </a:rPr>
                        <a:t>http://sk.wikipedia.org/wiki/Tom%C3%A1%C5%A1_Garrigue_Masaryk</a:t>
                      </a:r>
                      <a:endParaRPr lang="cs-CZ" dirty="0" smtClean="0">
                        <a:effectLst/>
                      </a:endParaRPr>
                    </a:p>
                    <a:p>
                      <a:endParaRPr lang="en-US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619719">
                <a:tc>
                  <a:txBody>
                    <a:bodyPr/>
                    <a:lstStyle/>
                    <a:p>
                      <a:r>
                        <a:rPr lang="cs-CZ" dirty="0" smtClean="0"/>
                        <a:t>Obrázek 4: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>
                          <a:effectLst/>
                        </a:rPr>
                        <a:t>MHAUGLAND. </a:t>
                      </a:r>
                      <a:r>
                        <a:rPr lang="cs-CZ" i="1" dirty="0" smtClean="0">
                          <a:effectLst/>
                        </a:rPr>
                        <a:t>www.wikipedia.cz</a:t>
                      </a:r>
                      <a:r>
                        <a:rPr lang="cs-CZ" dirty="0" smtClean="0">
                          <a:effectLst/>
                        </a:rPr>
                        <a:t> [online]. [cit. 5.1.2013]. Dostupný na WWW: </a:t>
                      </a:r>
                      <a:r>
                        <a:rPr lang="cs-CZ" dirty="0" smtClean="0">
                          <a:effectLst/>
                          <a:hlinkClick r:id="rId5"/>
                        </a:rPr>
                        <a:t>http://cs.wikipedia.org/wiki/Jan_%C4%8Cern%C3%BD_(politik)</a:t>
                      </a:r>
                      <a:endParaRPr lang="en-US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619719">
                <a:tc>
                  <a:txBody>
                    <a:bodyPr/>
                    <a:lstStyle/>
                    <a:p>
                      <a:r>
                        <a:rPr lang="cs-CZ" dirty="0" smtClean="0"/>
                        <a:t>Obrázek 5: </a:t>
                      </a:r>
                      <a:r>
                        <a:rPr lang="pt-BR" dirty="0" smtClean="0">
                          <a:effectLst/>
                        </a:rPr>
                        <a:t>AUTOR NEZNÁMÝ. </a:t>
                      </a:r>
                      <a:r>
                        <a:rPr lang="pt-BR" i="1" dirty="0" smtClean="0">
                          <a:effectLst/>
                        </a:rPr>
                        <a:t>www.wikipedie.cz</a:t>
                      </a:r>
                      <a:r>
                        <a:rPr lang="pt-BR" dirty="0" smtClean="0">
                          <a:effectLst/>
                        </a:rPr>
                        <a:t> [online]. [cit. 5.</a:t>
                      </a:r>
                      <a:r>
                        <a:rPr lang="cs-CZ" smtClean="0">
                          <a:effectLst/>
                        </a:rPr>
                        <a:t>1</a:t>
                      </a:r>
                      <a:r>
                        <a:rPr lang="pt-BR" smtClean="0">
                          <a:effectLst/>
                        </a:rPr>
                        <a:t>.2013</a:t>
                      </a:r>
                      <a:r>
                        <a:rPr lang="pt-BR" dirty="0" smtClean="0">
                          <a:effectLst/>
                        </a:rPr>
                        <a:t>]. Dostupný na WWW: </a:t>
                      </a:r>
                      <a:r>
                        <a:rPr lang="pt-BR" dirty="0" smtClean="0">
                          <a:effectLst/>
                          <a:hlinkClick r:id="rId6"/>
                        </a:rPr>
                        <a:t>http://cs.wikipedia.org/wiki/Karel_Kram%C3%A1%C5%99</a:t>
                      </a:r>
                      <a:endParaRPr lang="en-US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57863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630872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</TotalTime>
  <Words>1102</Words>
  <Application>Microsoft Office PowerPoint</Application>
  <PresentationFormat>Předvádění na obrazovce (4:3)</PresentationFormat>
  <Paragraphs>268</Paragraphs>
  <Slides>23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systému Office</vt:lpstr>
      <vt:lpstr>Snímek 1</vt:lpstr>
      <vt:lpstr>ANOTACE</vt:lpstr>
      <vt:lpstr>Československá politika                          ve 20. letech</vt:lpstr>
      <vt:lpstr>Pracovní list I. z učebnice  Československé dějiny II., str. 113 / 114</vt:lpstr>
      <vt:lpstr>Alois Švehla                               Vlastimil Tusar                                  T.G.Masaryk                              Jan Černý                                      Karel Kramář</vt:lpstr>
      <vt:lpstr>Spojte pojmy se jmény</vt:lpstr>
      <vt:lpstr>Spojte pojmy se jmény</vt:lpstr>
      <vt:lpstr>Pracovní list II. </vt:lpstr>
      <vt:lpstr>1)Kdo byl prvním předsedou vlády samostatného státu a kdy a jak se dostal do funkce?</vt:lpstr>
      <vt:lpstr>1)Kdo byl prvním předsedou vlády samostatného státu a kdy a jak se dostal do funkce?</vt:lpstr>
      <vt:lpstr>2) Kdy vládla „rudo-zelená koalice“ a kdo byl premiérem?? </vt:lpstr>
      <vt:lpstr>2) Kdy vládla „rudo-zelená koalice“ a kdo byl premiérem?? </vt:lpstr>
      <vt:lpstr>3) Kdy vyšla první československá ústava?</vt:lpstr>
      <vt:lpstr>3) Kdy vyšla první československá ústava?</vt:lpstr>
      <vt:lpstr>4)Vláda se nazývala „rudo-zelená koalice“ protože:</vt:lpstr>
      <vt:lpstr>4)Vláda se nazývala „rudo-zelená koalice“ protože:</vt:lpstr>
      <vt:lpstr>5)Jaký byl politický důsledek porážky generální stávky 1920?</vt:lpstr>
      <vt:lpstr>5)Jaký byl politický důsledek porážky generální stávky 1920?</vt:lpstr>
      <vt:lpstr>6)Proč se vytvořila tzv. Pětka?</vt:lpstr>
      <vt:lpstr>6)Proč se vytvořila tzv. Pětka?</vt:lpstr>
      <vt:lpstr>7) Vyškrtněte politické strany, které do tzv. Pětky nepatřily:</vt:lpstr>
      <vt:lpstr>7) Vyškrtněte politické strany, které do tzv. Pětky nepatřily:</vt:lpstr>
      <vt:lpstr>Citace a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Československá politika ve 20.letech</dc:title>
  <dc:creator>Jana Neradová</dc:creator>
  <cp:lastModifiedBy>Dum</cp:lastModifiedBy>
  <cp:revision>58</cp:revision>
  <dcterms:created xsi:type="dcterms:W3CDTF">2013-07-27T10:10:13Z</dcterms:created>
  <dcterms:modified xsi:type="dcterms:W3CDTF">2014-01-04T16:58:54Z</dcterms:modified>
</cp:coreProperties>
</file>