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3" r:id="rId2"/>
    <p:sldId id="274" r:id="rId3"/>
    <p:sldId id="256" r:id="rId4"/>
    <p:sldId id="257" r:id="rId5"/>
    <p:sldId id="258" r:id="rId6"/>
    <p:sldId id="269" r:id="rId7"/>
    <p:sldId id="259" r:id="rId8"/>
    <p:sldId id="260" r:id="rId9"/>
    <p:sldId id="261" r:id="rId10"/>
    <p:sldId id="270" r:id="rId11"/>
    <p:sldId id="264" r:id="rId12"/>
    <p:sldId id="268" r:id="rId13"/>
    <p:sldId id="262" r:id="rId14"/>
    <p:sldId id="263" r:id="rId15"/>
    <p:sldId id="265" r:id="rId16"/>
    <p:sldId id="267" r:id="rId17"/>
    <p:sldId id="272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47" autoAdjust="0"/>
  </p:normalViewPr>
  <p:slideViewPr>
    <p:cSldViewPr>
      <p:cViewPr>
        <p:scale>
          <a:sx n="74" d="100"/>
          <a:sy n="74" d="100"/>
        </p:scale>
        <p:origin x="-2052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12B7CD-2E19-4EEF-9C9F-3A474A541C50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F3A0EC-0868-4476-9EE1-CC49F13C7E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88964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E90E86A-7620-4A88-A173-9FB6F0D8CD59}" type="datetimeFigureOut">
              <a:rPr lang="en-GB" smtClean="0"/>
              <a:pPr/>
              <a:t>29/12/2013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C716767-35AA-4C6A-850D-BD3CA4D19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hyperlink" Target="http://cs.wikipedia.org/wiki/Tom%C3%A1%C5%A1_Garrigue_Masaryk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acha.cz/" TargetMode="External"/><Relationship Id="rId5" Type="http://schemas.openxmlformats.org/officeDocument/2006/relationships/hyperlink" Target="http://cs.wikipedia.org/wiki/Edvard_Bene%C5%A1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adola_Gajda" TargetMode="External"/><Relationship Id="rId3" Type="http://schemas.openxmlformats.org/officeDocument/2006/relationships/image" Target="../media/image8.jpeg"/><Relationship Id="rId7" Type="http://schemas.openxmlformats.org/officeDocument/2006/relationships/hyperlink" Target="http://cs.wikipedia.org/wiki/Konrad_Henlein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lastimil_Tusar" TargetMode="External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hyperlink" Target="http://cs.wikipedia.org/wiki/Karel_Kram%C3%A1%C5%99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2.jpeg"/><Relationship Id="rId7" Type="http://schemas.openxmlformats.org/officeDocument/2006/relationships/hyperlink" Target="http://cs.wikipedia.org/wiki/Alois_Ra%C5%A1%C3%ADn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nton%C3%ADn_%C5%A0vehla" TargetMode="External"/><Relationship Id="rId5" Type="http://schemas.openxmlformats.org/officeDocument/2006/relationships/hyperlink" Target="http://cs.wikipedia.org/wiki/Jan_Syrov%C3%BD" TargetMode="External"/><Relationship Id="rId4" Type="http://schemas.openxmlformats.org/officeDocument/2006/relationships/hyperlink" Target="http://cs.wikipedia.org/wiki/Klement_Gottwald" TargetMode="External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arel_Kram%C3%A1%C5%99" TargetMode="External"/><Relationship Id="rId3" Type="http://schemas.openxmlformats.org/officeDocument/2006/relationships/hyperlink" Target="http://cs.wikipedia.org/wiki/Emil_H%C3%A1cha" TargetMode="External"/><Relationship Id="rId7" Type="http://schemas.openxmlformats.org/officeDocument/2006/relationships/hyperlink" Target="http://cs.wikipedia.org/wiki/Radola_Gajda" TargetMode="External"/><Relationship Id="rId2" Type="http://schemas.openxmlformats.org/officeDocument/2006/relationships/hyperlink" Target="http://cs.wikipedia.org/wiki/Edvard_Bene%C5%A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onrad_Henlein" TargetMode="External"/><Relationship Id="rId5" Type="http://schemas.openxmlformats.org/officeDocument/2006/relationships/hyperlink" Target="http://cs.wikipedia.org/wiki/Vlastimil_Tusar" TargetMode="External"/><Relationship Id="rId4" Type="http://schemas.openxmlformats.org/officeDocument/2006/relationships/hyperlink" Target="http://sk.wikipedia.org/wiki/Tom%C3%A1%C5%A1_Garrigue_Masaryk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n_Syrov%C3%BD" TargetMode="External"/><Relationship Id="rId2" Type="http://schemas.openxmlformats.org/officeDocument/2006/relationships/hyperlink" Target="http://cs.wikipedia.org/wiki/Klement_Gottwal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lois_Ra%C5%A1%C3%ADn" TargetMode="External"/><Relationship Id="rId4" Type="http://schemas.openxmlformats.org/officeDocument/2006/relationships/hyperlink" Target="http://cs.wikipedia.org/wiki/Anton%C3%ADn_%C5%A0vehl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15978625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VY_12_INOVACE_02A_10_Osobnosti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československé meziválečné politiky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643192" cy="936104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052736"/>
            <a:ext cx="7859216" cy="5472608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Materiál je určen studentům vyššího gymnázia  a  k zařazení podle časového plánu (obvykle začátek maturitního ročníku).</a:t>
            </a:r>
          </a:p>
          <a:p>
            <a:r>
              <a:rPr lang="cs-CZ" sz="2400" dirty="0" smtClean="0"/>
              <a:t>Časově je koncipován na jednu vyučovací hodinu, při použití skupinové práce.</a:t>
            </a:r>
          </a:p>
          <a:p>
            <a:r>
              <a:rPr lang="cs-CZ" sz="2400" dirty="0" smtClean="0"/>
              <a:t>Tento materiál je určen k samostatné práci s textem. </a:t>
            </a:r>
          </a:p>
          <a:p>
            <a:r>
              <a:rPr lang="cs-CZ" sz="2400" dirty="0" smtClean="0"/>
              <a:t>Zadání materiálu jsou vázána na text konkrétní učebnice,</a:t>
            </a:r>
          </a:p>
          <a:p>
            <a:pPr marL="68580" indent="0">
              <a:buNone/>
            </a:pPr>
            <a:r>
              <a:rPr lang="cs-CZ" sz="2400" dirty="0" smtClean="0"/>
              <a:t>      která se ve škole používá.</a:t>
            </a:r>
          </a:p>
          <a:p>
            <a:r>
              <a:rPr lang="cs-CZ" sz="2400" dirty="0" smtClean="0"/>
              <a:t>Zároveň jsou v zadání použity hypertextové odkazy na články, které též poslouží jako podklad pro plnění úkolů.</a:t>
            </a:r>
          </a:p>
          <a:p>
            <a:r>
              <a:rPr lang="cs-CZ" sz="2400" dirty="0" smtClean="0"/>
              <a:t>Cílem je, aby se žáci procvičili v orientaci v delším textu a naučili se vybrat důležité, respektive požadované informace.</a:t>
            </a:r>
          </a:p>
          <a:p>
            <a:r>
              <a:rPr lang="cs-CZ" sz="2400" dirty="0" smtClean="0"/>
              <a:t>Úkoly studenti provádějí v zadání na PC, za pomoci  digitálního pera.</a:t>
            </a:r>
          </a:p>
          <a:p>
            <a:r>
              <a:rPr lang="cs-CZ" sz="2400" dirty="0" smtClean="0"/>
              <a:t>V titulku každého </a:t>
            </a:r>
            <a:r>
              <a:rPr lang="cs-CZ" sz="2400" dirty="0" err="1" smtClean="0"/>
              <a:t>slidu</a:t>
            </a:r>
            <a:r>
              <a:rPr lang="cs-CZ" sz="2400" dirty="0" smtClean="0"/>
              <a:t> je uvedeno zadání i pokyn, z něhož je zřejmé, jak postupovat.</a:t>
            </a:r>
          </a:p>
          <a:p>
            <a:r>
              <a:rPr lang="cs-CZ" sz="2400" dirty="0" smtClean="0"/>
              <a:t>Materiál je určen k interaktivní výuce.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Osobnosti československé meziválečné politiky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MEZIVÁLEČNÁ POLITIKA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147248" cy="172819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I.    Určete správné letopočty  a tím i náležité pořadí našich meziválečných prezidentů:</a:t>
            </a:r>
            <a:endParaRPr lang="en-GB" sz="2800" dirty="0">
              <a:solidFill>
                <a:srgbClr val="C00000"/>
              </a:solidFill>
            </a:endParaRPr>
          </a:p>
        </p:txBody>
      </p:sp>
      <p:pic>
        <p:nvPicPr>
          <p:cNvPr id="4" name="Picture 2" descr="F:\469px-Edvard_Beneš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1413" y="2132856"/>
            <a:ext cx="2685736" cy="3430182"/>
          </a:xfrm>
          <a:prstGeom prst="rect">
            <a:avLst/>
          </a:prstGeom>
          <a:noFill/>
        </p:spPr>
      </p:pic>
      <p:pic>
        <p:nvPicPr>
          <p:cNvPr id="1026" name="Picture 2" descr="K:\hách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193462"/>
            <a:ext cx="2085702" cy="3366085"/>
          </a:xfrm>
          <a:prstGeom prst="rect">
            <a:avLst/>
          </a:prstGeom>
          <a:noFill/>
        </p:spPr>
      </p:pic>
      <p:pic>
        <p:nvPicPr>
          <p:cNvPr id="1027" name="Picture 3" descr="K:\masary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3834" y="2132856"/>
            <a:ext cx="2389369" cy="33843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3528" y="587727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Edward </a:t>
            </a:r>
            <a:r>
              <a:rPr lang="cs-CZ" dirty="0" smtClean="0">
                <a:hlinkClick r:id="rId5"/>
              </a:rPr>
              <a:t>Beneš</a:t>
            </a:r>
            <a:r>
              <a:rPr lang="cs-CZ" dirty="0" smtClean="0"/>
              <a:t>                                            Emil </a:t>
            </a:r>
            <a:r>
              <a:rPr lang="cs-CZ" dirty="0" err="1" smtClean="0">
                <a:hlinkClick r:id="rId6"/>
              </a:rPr>
              <a:t>Hácha</a:t>
            </a:r>
            <a:r>
              <a:rPr lang="cs-CZ" dirty="0" smtClean="0"/>
              <a:t>                              Tomáš </a:t>
            </a:r>
            <a:r>
              <a:rPr lang="cs-CZ" dirty="0" err="1" smtClean="0"/>
              <a:t>Garrigue</a:t>
            </a:r>
            <a:r>
              <a:rPr lang="cs-CZ" dirty="0" smtClean="0"/>
              <a:t> </a:t>
            </a:r>
            <a:r>
              <a:rPr lang="cs-CZ" dirty="0" smtClean="0">
                <a:hlinkClick r:id="rId7"/>
              </a:rPr>
              <a:t>Masaryk</a:t>
            </a: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193462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2193462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3834" y="219346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12064"/>
            <a:ext cx="7737672" cy="1188744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</a:rPr>
              <a:t>I</a:t>
            </a:r>
            <a:r>
              <a:rPr lang="cs-CZ" sz="2800" dirty="0" smtClean="0">
                <a:solidFill>
                  <a:srgbClr val="C00000"/>
                </a:solidFill>
              </a:rPr>
              <a:t>.Podle skutečnosti je více možností správných:</a:t>
            </a:r>
            <a:endParaRPr lang="en-GB" sz="2800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Doba v úřadě: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Jména prezidentů: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A) 1935-1938               </a:t>
            </a:r>
          </a:p>
          <a:p>
            <a:r>
              <a:rPr lang="cs-CZ" dirty="0" smtClean="0"/>
              <a:t>B) 1918-1935</a:t>
            </a:r>
          </a:p>
          <a:p>
            <a:r>
              <a:rPr lang="cs-CZ" dirty="0" smtClean="0"/>
              <a:t>C) 1938-1939</a:t>
            </a:r>
          </a:p>
          <a:p>
            <a:r>
              <a:rPr lang="cs-CZ" dirty="0" smtClean="0"/>
              <a:t>D) 1945-1948</a:t>
            </a:r>
          </a:p>
          <a:p>
            <a:r>
              <a:rPr lang="cs-CZ" dirty="0" smtClean="0"/>
              <a:t>E) 1939-1945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Edward Beneš</a:t>
            </a:r>
          </a:p>
          <a:p>
            <a:r>
              <a:rPr lang="cs-CZ" dirty="0" smtClean="0"/>
              <a:t>(str.116  + 91)</a:t>
            </a:r>
            <a:endParaRPr lang="cs-CZ" dirty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Emil </a:t>
            </a:r>
            <a:r>
              <a:rPr lang="cs-CZ" dirty="0" err="1" smtClean="0"/>
              <a:t>Hácha</a:t>
            </a:r>
            <a:endParaRPr lang="cs-CZ" dirty="0" smtClean="0"/>
          </a:p>
          <a:p>
            <a:r>
              <a:rPr lang="cs-CZ" dirty="0" smtClean="0"/>
              <a:t>(str.135)</a:t>
            </a:r>
          </a:p>
          <a:p>
            <a:r>
              <a:rPr lang="cs-CZ" dirty="0" smtClean="0"/>
              <a:t>Tomáš </a:t>
            </a:r>
            <a:r>
              <a:rPr lang="cs-CZ" dirty="0" err="1" smtClean="0"/>
              <a:t>Garrigue</a:t>
            </a:r>
            <a:r>
              <a:rPr lang="cs-CZ" dirty="0" smtClean="0"/>
              <a:t> Masaryk</a:t>
            </a:r>
            <a:endParaRPr lang="cs-CZ" dirty="0"/>
          </a:p>
          <a:p>
            <a:r>
              <a:rPr lang="cs-CZ" dirty="0" smtClean="0"/>
              <a:t>(str.100)</a:t>
            </a:r>
          </a:p>
          <a:p>
            <a:endParaRPr lang="cs-CZ" dirty="0" smtClean="0"/>
          </a:p>
          <a:p>
            <a:r>
              <a:rPr lang="cs-CZ" dirty="0" smtClean="0"/>
              <a:t>České dějiny II, Robert Kvaček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I. Podle skutečnosti je více možností správných:</a:t>
            </a:r>
            <a:endParaRPr lang="en-GB" sz="2800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Doba v úřadě: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Jména prezidentů: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A) 1935-1938               </a:t>
            </a:r>
          </a:p>
          <a:p>
            <a:r>
              <a:rPr lang="cs-CZ" dirty="0" smtClean="0"/>
              <a:t>B) 1918-1935</a:t>
            </a:r>
          </a:p>
          <a:p>
            <a:r>
              <a:rPr lang="cs-CZ" dirty="0" smtClean="0"/>
              <a:t>C) 1938-1939</a:t>
            </a:r>
          </a:p>
          <a:p>
            <a:r>
              <a:rPr lang="cs-CZ" dirty="0" smtClean="0"/>
              <a:t>D) 1945-1948</a:t>
            </a:r>
          </a:p>
          <a:p>
            <a:r>
              <a:rPr lang="cs-CZ" dirty="0" smtClean="0"/>
              <a:t>E) 1939-1945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 Edward Beneš</a:t>
            </a:r>
          </a:p>
          <a:p>
            <a:r>
              <a:rPr lang="cs-CZ" dirty="0" smtClean="0"/>
              <a:t>(str.116  + 91)</a:t>
            </a:r>
            <a:endParaRPr lang="cs-CZ" dirty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Emil </a:t>
            </a:r>
            <a:r>
              <a:rPr lang="cs-CZ" dirty="0" err="1" smtClean="0"/>
              <a:t>Hácha</a:t>
            </a:r>
            <a:endParaRPr lang="cs-CZ" dirty="0" smtClean="0"/>
          </a:p>
          <a:p>
            <a:r>
              <a:rPr lang="cs-CZ" dirty="0" smtClean="0"/>
              <a:t>(str.135)</a:t>
            </a:r>
          </a:p>
          <a:p>
            <a:r>
              <a:rPr lang="cs-CZ" dirty="0" smtClean="0"/>
              <a:t>Tomáš </a:t>
            </a:r>
            <a:r>
              <a:rPr lang="cs-CZ" dirty="0" err="1" smtClean="0"/>
              <a:t>Garrigue</a:t>
            </a:r>
            <a:r>
              <a:rPr lang="cs-CZ" dirty="0" smtClean="0"/>
              <a:t> Masaryk</a:t>
            </a:r>
            <a:endParaRPr lang="cs-CZ" dirty="0"/>
          </a:p>
          <a:p>
            <a:r>
              <a:rPr lang="cs-CZ" dirty="0" smtClean="0"/>
              <a:t>(str.100)</a:t>
            </a:r>
          </a:p>
          <a:p>
            <a:r>
              <a:rPr lang="cs-CZ" dirty="0" smtClean="0"/>
              <a:t>České dějiny II, Robert Kvaček</a:t>
            </a:r>
            <a:endParaRPr lang="en-GB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627784" y="3212976"/>
            <a:ext cx="2304256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2627784" y="2636912"/>
            <a:ext cx="244827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627784" y="2636912"/>
            <a:ext cx="252028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555776" y="3645024"/>
            <a:ext cx="259228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2627784" y="3645024"/>
            <a:ext cx="2664296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15200" cy="792088"/>
          </a:xfrm>
        </p:spPr>
        <p:txBody>
          <a:bodyPr/>
          <a:lstStyle/>
          <a:p>
            <a:pPr algn="l"/>
            <a:r>
              <a:rPr lang="cs-CZ" sz="2400" dirty="0" smtClean="0">
                <a:solidFill>
                  <a:srgbClr val="FFFF00"/>
                </a:solidFill>
              </a:rPr>
              <a:t>II. Pro následující úlohu si zopakujte </a:t>
            </a:r>
            <a:r>
              <a:rPr lang="cs-CZ" sz="2800" dirty="0" smtClean="0">
                <a:solidFill>
                  <a:srgbClr val="FFFF00"/>
                </a:solidFill>
              </a:rPr>
              <a:t>fakta z </a:t>
            </a:r>
            <a:r>
              <a:rPr lang="cs-CZ" sz="2400" dirty="0" smtClean="0">
                <a:solidFill>
                  <a:srgbClr val="FFFF00"/>
                </a:solidFill>
              </a:rPr>
              <a:t>učebnice na uvedených stránkách:</a:t>
            </a:r>
            <a:endParaRPr lang="en-GB" sz="2400" dirty="0">
              <a:solidFill>
                <a:srgbClr val="FFFF0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395536" y="1124744"/>
            <a:ext cx="8291264" cy="5230816"/>
          </a:xfrm>
        </p:spPr>
        <p:txBody>
          <a:bodyPr/>
          <a:lstStyle/>
          <a:p>
            <a:pPr lvl="3">
              <a:buNone/>
            </a:pPr>
            <a:endParaRPr lang="en-GB" dirty="0"/>
          </a:p>
        </p:txBody>
      </p:sp>
      <p:pic>
        <p:nvPicPr>
          <p:cNvPr id="2050" name="Picture 2" descr="K:\Vlastimil_Tus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1611179" cy="2160240"/>
          </a:xfrm>
          <a:prstGeom prst="rect">
            <a:avLst/>
          </a:prstGeom>
          <a:noFill/>
        </p:spPr>
      </p:pic>
      <p:pic>
        <p:nvPicPr>
          <p:cNvPr id="10" name="Picture 2" descr="F:\henle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556792"/>
            <a:ext cx="1836204" cy="2128932"/>
          </a:xfrm>
          <a:prstGeom prst="rect">
            <a:avLst/>
          </a:prstGeom>
          <a:noFill/>
        </p:spPr>
      </p:pic>
      <p:pic>
        <p:nvPicPr>
          <p:cNvPr id="11" name="Picture 2" descr="F:\Gajda-portre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556792"/>
            <a:ext cx="1638182" cy="2184243"/>
          </a:xfrm>
          <a:prstGeom prst="rect">
            <a:avLst/>
          </a:prstGeom>
          <a:noFill/>
        </p:spPr>
      </p:pic>
      <p:pic>
        <p:nvPicPr>
          <p:cNvPr id="12" name="Picture 2" descr="F:\Karel_Kramář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1484784"/>
            <a:ext cx="1584176" cy="2171377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 flipH="1">
            <a:off x="467544" y="3840480"/>
            <a:ext cx="8109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/>
              </a:rPr>
              <a:t>   </a:t>
            </a:r>
            <a:r>
              <a:rPr lang="cs-CZ" dirty="0" err="1" smtClean="0">
                <a:hlinkClick r:id="rId6"/>
              </a:rPr>
              <a:t>V</a:t>
            </a:r>
            <a:r>
              <a:rPr lang="cs-CZ" dirty="0" smtClean="0">
                <a:hlinkClick r:id="rId6"/>
              </a:rPr>
              <a:t>.</a:t>
            </a:r>
            <a:r>
              <a:rPr lang="cs-CZ" dirty="0" err="1" smtClean="0">
                <a:hlinkClick r:id="rId6"/>
              </a:rPr>
              <a:t>Tusar</a:t>
            </a:r>
            <a:r>
              <a:rPr lang="cs-CZ" dirty="0" smtClean="0">
                <a:hlinkClick r:id="rId6"/>
              </a:rPr>
              <a:t> </a:t>
            </a:r>
            <a:r>
              <a:rPr lang="cs-CZ" dirty="0" smtClean="0"/>
              <a:t>                       </a:t>
            </a:r>
            <a:r>
              <a:rPr lang="cs-CZ" dirty="0" err="1" smtClean="0">
                <a:hlinkClick r:id="rId7"/>
              </a:rPr>
              <a:t>K</a:t>
            </a:r>
            <a:r>
              <a:rPr lang="cs-CZ" dirty="0" smtClean="0">
                <a:hlinkClick r:id="rId7"/>
              </a:rPr>
              <a:t>.</a:t>
            </a:r>
            <a:r>
              <a:rPr lang="cs-CZ" dirty="0" err="1" smtClean="0">
                <a:hlinkClick r:id="rId7"/>
              </a:rPr>
              <a:t>Henlein</a:t>
            </a:r>
            <a:r>
              <a:rPr lang="cs-CZ" dirty="0" smtClean="0">
                <a:hlinkClick r:id="rId7"/>
              </a:rPr>
              <a:t> </a:t>
            </a:r>
            <a:r>
              <a:rPr lang="cs-CZ" dirty="0" smtClean="0"/>
              <a:t>                           </a:t>
            </a:r>
            <a:r>
              <a:rPr lang="cs-CZ" dirty="0" err="1" smtClean="0">
                <a:hlinkClick r:id="rId8"/>
              </a:rPr>
              <a:t>R.Gajda</a:t>
            </a:r>
            <a:r>
              <a:rPr lang="cs-CZ" dirty="0" smtClean="0"/>
              <a:t>                              </a:t>
            </a:r>
            <a:r>
              <a:rPr lang="cs-CZ" dirty="0" err="1" smtClean="0">
                <a:hlinkClick r:id="rId9"/>
              </a:rPr>
              <a:t>K</a:t>
            </a:r>
            <a:r>
              <a:rPr lang="cs-CZ" dirty="0" smtClean="0">
                <a:hlinkClick r:id="rId9"/>
              </a:rPr>
              <a:t>.Kramář</a:t>
            </a:r>
            <a:endParaRPr lang="en-GB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4149080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Str.113                          str.124-125                           str.124                               str.103 </a:t>
            </a:r>
            <a:endParaRPr lang="en-GB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5733256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České dějiny II, Robert Kvaček</a:t>
            </a:r>
            <a:endParaRPr lang="en-GB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0461" y="155679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155679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155679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13176" y="155679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F:\gottwa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804" y="1474866"/>
            <a:ext cx="1800200" cy="2592288"/>
          </a:xfrm>
          <a:prstGeom prst="rect">
            <a:avLst/>
          </a:prstGeom>
          <a:noFill/>
        </p:spPr>
      </p:pic>
      <p:pic>
        <p:nvPicPr>
          <p:cNvPr id="3" name="Picture 2" descr="F:\JAN_SYROVÝ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84784"/>
            <a:ext cx="1656184" cy="26002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4869160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Klement </a:t>
            </a:r>
            <a:r>
              <a:rPr lang="cs-CZ" dirty="0" smtClean="0">
                <a:hlinkClick r:id="rId4"/>
              </a:rPr>
              <a:t>Gottwald</a:t>
            </a:r>
            <a:r>
              <a:rPr lang="cs-CZ" dirty="0" smtClean="0"/>
              <a:t>                 Jan </a:t>
            </a:r>
            <a:r>
              <a:rPr lang="cs-CZ" dirty="0" smtClean="0">
                <a:hlinkClick r:id="rId5"/>
              </a:rPr>
              <a:t>Syrový</a:t>
            </a:r>
            <a:r>
              <a:rPr lang="cs-CZ" dirty="0" smtClean="0"/>
              <a:t>                      Antonín </a:t>
            </a:r>
            <a:r>
              <a:rPr lang="cs-CZ" dirty="0" smtClean="0">
                <a:hlinkClick r:id="rId6"/>
              </a:rPr>
              <a:t>Švehla</a:t>
            </a:r>
            <a:r>
              <a:rPr lang="cs-CZ" dirty="0" smtClean="0"/>
              <a:t>               Alois </a:t>
            </a:r>
            <a:r>
              <a:rPr lang="cs-CZ" dirty="0" err="1" smtClean="0">
                <a:hlinkClick r:id="rId7"/>
              </a:rPr>
              <a:t>Rašín</a:t>
            </a:r>
            <a:endParaRPr lang="en-GB" dirty="0"/>
          </a:p>
        </p:txBody>
      </p:sp>
      <p:pic>
        <p:nvPicPr>
          <p:cNvPr id="3075" name="Picture 3" descr="K:\rašín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4" y="1484784"/>
            <a:ext cx="1891473" cy="258237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5373216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Str. 199                                       str. 132-133                      str. 116                              str. 105</a:t>
            </a:r>
            <a:endParaRPr lang="en-GB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15200" cy="836712"/>
          </a:xfrm>
        </p:spPr>
        <p:txBody>
          <a:bodyPr/>
          <a:lstStyle/>
          <a:p>
            <a:r>
              <a:rPr lang="cs-CZ" sz="2800" dirty="0" smtClean="0">
                <a:solidFill>
                  <a:srgbClr val="FFFF00"/>
                </a:solidFill>
              </a:rPr>
              <a:t>II. Pokračování zadání:</a:t>
            </a:r>
            <a:endParaRPr lang="en-GB" sz="28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Documents and Settings\jenda\Desktop\švehl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02476" y="1484784"/>
            <a:ext cx="1869208" cy="2520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702476" y="1484784"/>
            <a:ext cx="417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4847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148478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9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1484784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11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19256" cy="13681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Ke jménu politika přiřaďte písmeno náležitého údaje:</a:t>
            </a:r>
            <a:endParaRPr lang="en-GB" sz="2800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V</a:t>
            </a:r>
            <a:r>
              <a:rPr lang="cs-CZ" sz="2000" dirty="0" smtClean="0"/>
              <a:t>.</a:t>
            </a:r>
            <a:r>
              <a:rPr lang="cs-CZ" sz="2000" dirty="0" err="1" smtClean="0"/>
              <a:t>Tusar</a:t>
            </a:r>
            <a:r>
              <a:rPr lang="cs-CZ" sz="2000" dirty="0" smtClean="0"/>
              <a:t>                   </a:t>
            </a:r>
          </a:p>
          <a:p>
            <a:r>
              <a:rPr lang="cs-CZ" sz="2000" dirty="0" err="1" smtClean="0"/>
              <a:t>K</a:t>
            </a:r>
            <a:r>
              <a:rPr lang="cs-CZ" sz="2000" dirty="0" smtClean="0"/>
              <a:t>.</a:t>
            </a:r>
            <a:r>
              <a:rPr lang="cs-CZ" sz="2000" dirty="0" err="1" smtClean="0"/>
              <a:t>Henlein</a:t>
            </a:r>
            <a:endParaRPr lang="cs-CZ" sz="2000" dirty="0" smtClean="0"/>
          </a:p>
          <a:p>
            <a:r>
              <a:rPr lang="cs-CZ" sz="2000" dirty="0" err="1" smtClean="0"/>
              <a:t>R.Gajda</a:t>
            </a:r>
            <a:endParaRPr lang="cs-CZ" sz="2000" dirty="0" smtClean="0"/>
          </a:p>
          <a:p>
            <a:r>
              <a:rPr lang="cs-CZ" sz="2000" dirty="0" err="1" smtClean="0"/>
              <a:t>K</a:t>
            </a:r>
            <a:r>
              <a:rPr lang="cs-CZ" sz="2000" dirty="0" smtClean="0"/>
              <a:t>.Gottwald</a:t>
            </a:r>
          </a:p>
          <a:p>
            <a:r>
              <a:rPr lang="cs-CZ" sz="2000" dirty="0" err="1" smtClean="0"/>
              <a:t>A</a:t>
            </a:r>
            <a:r>
              <a:rPr lang="cs-CZ" sz="2000" dirty="0" smtClean="0"/>
              <a:t>.</a:t>
            </a:r>
            <a:r>
              <a:rPr lang="cs-CZ" sz="2000" dirty="0" err="1" smtClean="0"/>
              <a:t>Rašín</a:t>
            </a:r>
            <a:endParaRPr lang="cs-CZ" sz="2000" dirty="0" smtClean="0"/>
          </a:p>
          <a:p>
            <a:r>
              <a:rPr lang="cs-CZ" sz="2000" dirty="0" err="1" smtClean="0"/>
              <a:t>A</a:t>
            </a:r>
            <a:r>
              <a:rPr lang="cs-CZ" sz="2000" dirty="0" smtClean="0"/>
              <a:t>.Švehla</a:t>
            </a:r>
          </a:p>
          <a:p>
            <a:r>
              <a:rPr lang="cs-CZ" sz="2000" dirty="0" err="1" smtClean="0"/>
              <a:t>K</a:t>
            </a:r>
            <a:r>
              <a:rPr lang="cs-CZ" sz="2000" dirty="0" smtClean="0"/>
              <a:t>.Kramář</a:t>
            </a:r>
          </a:p>
          <a:p>
            <a:r>
              <a:rPr lang="cs-CZ" sz="2000" dirty="0" err="1" smtClean="0"/>
              <a:t>J.Syrový</a:t>
            </a:r>
            <a:endParaRPr lang="en-GB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a)</a:t>
            </a:r>
            <a:r>
              <a:rPr lang="cs-CZ" sz="2000" dirty="0" smtClean="0"/>
              <a:t>měnová reforma, 1923</a:t>
            </a:r>
          </a:p>
          <a:p>
            <a:r>
              <a:rPr lang="cs-CZ" sz="2000" b="1" dirty="0" smtClean="0"/>
              <a:t>b)</a:t>
            </a:r>
            <a:r>
              <a:rPr lang="cs-CZ" sz="2000" dirty="0" smtClean="0"/>
              <a:t>předseda vlády v době mnichovské krize</a:t>
            </a:r>
            <a:endParaRPr lang="cs-CZ" sz="2000" dirty="0"/>
          </a:p>
          <a:p>
            <a:r>
              <a:rPr lang="cs-CZ" sz="2000" b="1" dirty="0" smtClean="0"/>
              <a:t>c)</a:t>
            </a:r>
            <a:r>
              <a:rPr lang="cs-CZ" sz="2000" dirty="0" smtClean="0"/>
              <a:t>první předseda vlády samostatného státu</a:t>
            </a:r>
            <a:endParaRPr lang="cs-CZ" sz="2000" dirty="0"/>
          </a:p>
          <a:p>
            <a:r>
              <a:rPr lang="cs-CZ" sz="2000" b="1" dirty="0" smtClean="0"/>
              <a:t>d)</a:t>
            </a:r>
            <a:r>
              <a:rPr lang="cs-CZ" sz="2000" dirty="0" smtClean="0"/>
              <a:t>sudetoněmecké hnutí, </a:t>
            </a:r>
            <a:r>
              <a:rPr lang="cs-CZ" sz="2000" dirty="0" err="1" smtClean="0"/>
              <a:t>SdP</a:t>
            </a:r>
            <a:endParaRPr lang="cs-CZ" sz="2000" dirty="0" smtClean="0"/>
          </a:p>
          <a:p>
            <a:r>
              <a:rPr lang="cs-CZ" sz="2000" b="1" dirty="0" smtClean="0"/>
              <a:t>e)</a:t>
            </a:r>
            <a:r>
              <a:rPr lang="cs-CZ" sz="2000" dirty="0" smtClean="0"/>
              <a:t>předseda vlády z agrární strany</a:t>
            </a:r>
          </a:p>
          <a:p>
            <a:r>
              <a:rPr lang="cs-CZ" sz="2000" b="1" dirty="0" smtClean="0"/>
              <a:t>f)</a:t>
            </a:r>
            <a:r>
              <a:rPr lang="cs-CZ" sz="2000" dirty="0" smtClean="0"/>
              <a:t>předseda vlády „rudo-zelené“ koalice</a:t>
            </a:r>
          </a:p>
          <a:p>
            <a:r>
              <a:rPr lang="cs-CZ" sz="2000" b="1" dirty="0" smtClean="0"/>
              <a:t>g)</a:t>
            </a:r>
            <a:r>
              <a:rPr lang="cs-CZ" sz="2000" dirty="0" smtClean="0"/>
              <a:t>vedení KSČ 1929</a:t>
            </a:r>
          </a:p>
          <a:p>
            <a:r>
              <a:rPr lang="cs-CZ" sz="2000" b="1" dirty="0" smtClean="0"/>
              <a:t>h)</a:t>
            </a:r>
            <a:r>
              <a:rPr lang="cs-CZ" sz="2000" dirty="0" smtClean="0"/>
              <a:t>Národní obec fašistická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658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Ke jménu politika přiřaďte písmeno náležitého údaje:</a:t>
            </a:r>
            <a:endParaRPr lang="en-GB" sz="2800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V</a:t>
            </a:r>
            <a:r>
              <a:rPr lang="cs-CZ" sz="2000" dirty="0" smtClean="0"/>
              <a:t>.</a:t>
            </a:r>
            <a:r>
              <a:rPr lang="cs-CZ" sz="2000" dirty="0" err="1" smtClean="0"/>
              <a:t>Tusar</a:t>
            </a:r>
            <a:r>
              <a:rPr lang="cs-CZ" sz="2000" dirty="0" smtClean="0"/>
              <a:t>                   </a:t>
            </a:r>
          </a:p>
          <a:p>
            <a:r>
              <a:rPr lang="cs-CZ" sz="2000" dirty="0" err="1" smtClean="0"/>
              <a:t>K</a:t>
            </a:r>
            <a:r>
              <a:rPr lang="cs-CZ" sz="2000" dirty="0" smtClean="0"/>
              <a:t>.</a:t>
            </a:r>
            <a:r>
              <a:rPr lang="cs-CZ" sz="2000" dirty="0" err="1" smtClean="0"/>
              <a:t>Henlein</a:t>
            </a:r>
            <a:endParaRPr lang="cs-CZ" sz="2000" dirty="0" smtClean="0"/>
          </a:p>
          <a:p>
            <a:r>
              <a:rPr lang="cs-CZ" sz="2000" dirty="0" err="1" smtClean="0"/>
              <a:t>R.Gajda</a:t>
            </a:r>
            <a:endParaRPr lang="cs-CZ" sz="2000" dirty="0" smtClean="0"/>
          </a:p>
          <a:p>
            <a:r>
              <a:rPr lang="cs-CZ" sz="2000" dirty="0" err="1" smtClean="0"/>
              <a:t>K</a:t>
            </a:r>
            <a:r>
              <a:rPr lang="cs-CZ" sz="2000" dirty="0" smtClean="0"/>
              <a:t>.Gottwald</a:t>
            </a:r>
          </a:p>
          <a:p>
            <a:r>
              <a:rPr lang="cs-CZ" sz="2000" dirty="0" err="1" smtClean="0"/>
              <a:t>A</a:t>
            </a:r>
            <a:r>
              <a:rPr lang="cs-CZ" sz="2000" dirty="0" smtClean="0"/>
              <a:t>.</a:t>
            </a:r>
            <a:r>
              <a:rPr lang="cs-CZ" sz="2000" dirty="0" err="1" smtClean="0"/>
              <a:t>Rašín</a:t>
            </a:r>
            <a:endParaRPr lang="cs-CZ" sz="2000" dirty="0" smtClean="0"/>
          </a:p>
          <a:p>
            <a:r>
              <a:rPr lang="cs-CZ" sz="2000" dirty="0" err="1" smtClean="0"/>
              <a:t>A</a:t>
            </a:r>
            <a:r>
              <a:rPr lang="cs-CZ" sz="2000" dirty="0" smtClean="0"/>
              <a:t>.Švehla</a:t>
            </a:r>
          </a:p>
          <a:p>
            <a:r>
              <a:rPr lang="cs-CZ" sz="2000" dirty="0" err="1" smtClean="0"/>
              <a:t>K</a:t>
            </a:r>
            <a:r>
              <a:rPr lang="cs-CZ" sz="2000" dirty="0" smtClean="0"/>
              <a:t>.Kramář</a:t>
            </a:r>
          </a:p>
          <a:p>
            <a:r>
              <a:rPr lang="cs-CZ" sz="2000" dirty="0" err="1" smtClean="0"/>
              <a:t>J.Syrový</a:t>
            </a:r>
            <a:endParaRPr lang="en-GB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a)</a:t>
            </a:r>
            <a:r>
              <a:rPr lang="cs-CZ" sz="2000" dirty="0" smtClean="0"/>
              <a:t>měnová reforma, 1923</a:t>
            </a:r>
          </a:p>
          <a:p>
            <a:r>
              <a:rPr lang="cs-CZ" sz="2000" b="1" dirty="0" smtClean="0"/>
              <a:t>b)</a:t>
            </a:r>
            <a:r>
              <a:rPr lang="cs-CZ" sz="2000" dirty="0" smtClean="0"/>
              <a:t>předseda vlády v době mnichovské krize</a:t>
            </a:r>
            <a:endParaRPr lang="cs-CZ" sz="2000" dirty="0"/>
          </a:p>
          <a:p>
            <a:r>
              <a:rPr lang="cs-CZ" sz="2000" b="1" dirty="0" smtClean="0"/>
              <a:t>c)</a:t>
            </a:r>
            <a:r>
              <a:rPr lang="cs-CZ" sz="2000" dirty="0" smtClean="0"/>
              <a:t>první předseda vlády samostatného státu</a:t>
            </a:r>
            <a:endParaRPr lang="cs-CZ" sz="2000" dirty="0"/>
          </a:p>
          <a:p>
            <a:r>
              <a:rPr lang="cs-CZ" sz="2000" b="1" dirty="0" smtClean="0"/>
              <a:t>d)</a:t>
            </a:r>
            <a:r>
              <a:rPr lang="cs-CZ" sz="2000" dirty="0" smtClean="0"/>
              <a:t>sudetoněmecké hnutí, </a:t>
            </a:r>
            <a:r>
              <a:rPr lang="cs-CZ" sz="2000" dirty="0" err="1" smtClean="0"/>
              <a:t>SdP</a:t>
            </a:r>
            <a:endParaRPr lang="cs-CZ" sz="2000" dirty="0" smtClean="0"/>
          </a:p>
          <a:p>
            <a:r>
              <a:rPr lang="cs-CZ" sz="2000" b="1" dirty="0" smtClean="0"/>
              <a:t>e)</a:t>
            </a:r>
            <a:r>
              <a:rPr lang="cs-CZ" sz="2000" dirty="0" smtClean="0"/>
              <a:t>předseda vlády z agrární strany</a:t>
            </a:r>
          </a:p>
          <a:p>
            <a:r>
              <a:rPr lang="cs-CZ" sz="2000" b="1" dirty="0" smtClean="0"/>
              <a:t>f)</a:t>
            </a:r>
            <a:r>
              <a:rPr lang="cs-CZ" sz="2000" dirty="0" smtClean="0"/>
              <a:t>předseda vlády „rudo-zelené“ koalice</a:t>
            </a:r>
          </a:p>
          <a:p>
            <a:r>
              <a:rPr lang="cs-CZ" sz="2000" b="1" dirty="0" smtClean="0"/>
              <a:t>g)</a:t>
            </a:r>
            <a:r>
              <a:rPr lang="cs-CZ" sz="2000" dirty="0" smtClean="0"/>
              <a:t>vedení KSČ 1929</a:t>
            </a:r>
          </a:p>
          <a:p>
            <a:r>
              <a:rPr lang="cs-CZ" sz="2000" b="1" dirty="0" smtClean="0"/>
              <a:t>h)</a:t>
            </a:r>
            <a:r>
              <a:rPr lang="cs-CZ" sz="2000" dirty="0" smtClean="0"/>
              <a:t>Národní obec fašistická</a:t>
            </a:r>
            <a:endParaRPr lang="en-GB" sz="20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835696" y="2060848"/>
            <a:ext cx="3312368" cy="2808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051720" y="2420888"/>
            <a:ext cx="3024336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07704" y="2780928"/>
            <a:ext cx="3024336" cy="3240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195736" y="3212976"/>
            <a:ext cx="2880320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1835696" y="1916832"/>
            <a:ext cx="309634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979712" y="3933056"/>
            <a:ext cx="309634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2051720" y="3068960"/>
            <a:ext cx="3096344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1907704" y="2348880"/>
            <a:ext cx="3168352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7772400" cy="1130424"/>
          </a:xfrm>
        </p:spPr>
        <p:txBody>
          <a:bodyPr/>
          <a:lstStyle/>
          <a:p>
            <a:r>
              <a:rPr lang="cs-CZ" sz="2800" dirty="0" smtClean="0"/>
              <a:t>III: Doplňte tabulku na základě předchozích textů:</a:t>
            </a:r>
            <a:endParaRPr lang="en-GB" sz="28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53038885"/>
              </p:ext>
            </p:extLst>
          </p:nvPr>
        </p:nvGraphicFramePr>
        <p:xfrm>
          <a:off x="611560" y="1340768"/>
          <a:ext cx="8075241" cy="53455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1747"/>
                <a:gridCol w="2691747"/>
                <a:gridCol w="2691747"/>
              </a:tblGrid>
              <a:tr h="425184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Role </a:t>
                      </a:r>
                      <a:r>
                        <a:rPr lang="cs-CZ" baseline="0" dirty="0" smtClean="0"/>
                        <a:t> mezi válkami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LETOPOČTY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T.G.Masaryk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1918-1935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</a:t>
                      </a:r>
                      <a:r>
                        <a:rPr lang="cs-CZ" dirty="0" smtClean="0"/>
                        <a:t>.</a:t>
                      </a:r>
                      <a:r>
                        <a:rPr lang="cs-CZ" dirty="0" err="1" smtClean="0"/>
                        <a:t>Tusar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„rudo-zelená koalice“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.Švehla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1922-26, 1926-29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.</a:t>
                      </a:r>
                      <a:r>
                        <a:rPr lang="cs-CZ" dirty="0" err="1" smtClean="0"/>
                        <a:t>Henlein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1933-38</a:t>
                      </a:r>
                      <a:endParaRPr lang="en-GB" dirty="0"/>
                    </a:p>
                  </a:txBody>
                  <a:tcPr/>
                </a:tc>
              </a:tr>
              <a:tr h="66853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J.Syrový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předseda vlády v době mnichovské krize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E.Beneš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1935-38, 1945-48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E.Hácha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protektorátní prezident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.Gottwald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1929,1946-53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R.Gajda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Národní obec fašistická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.</a:t>
                      </a:r>
                      <a:r>
                        <a:rPr lang="cs-CZ" dirty="0" err="1" smtClean="0"/>
                        <a:t>Rašín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Ministr financí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.Kramář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1918-19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7772400" cy="1130424"/>
          </a:xfrm>
        </p:spPr>
        <p:txBody>
          <a:bodyPr/>
          <a:lstStyle/>
          <a:p>
            <a:r>
              <a:rPr lang="cs-CZ" sz="2800" dirty="0" smtClean="0"/>
              <a:t>III: Doplňte tabulku na základě předchozích textů:</a:t>
            </a:r>
            <a:endParaRPr lang="en-GB" sz="28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91360070"/>
              </p:ext>
            </p:extLst>
          </p:nvPr>
        </p:nvGraphicFramePr>
        <p:xfrm>
          <a:off x="611560" y="1340768"/>
          <a:ext cx="8075241" cy="53455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1747"/>
                <a:gridCol w="2691747"/>
                <a:gridCol w="2691747"/>
              </a:tblGrid>
              <a:tr h="425184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Role </a:t>
                      </a:r>
                      <a:r>
                        <a:rPr lang="cs-CZ" baseline="0" dirty="0" smtClean="0"/>
                        <a:t> mezi válkami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LEOPOČTY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T.G.Masaryk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1. prezident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1918-1935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</a:t>
                      </a:r>
                      <a:r>
                        <a:rPr lang="cs-CZ" dirty="0" smtClean="0"/>
                        <a:t>.</a:t>
                      </a:r>
                      <a:r>
                        <a:rPr lang="cs-CZ" dirty="0" err="1" smtClean="0"/>
                        <a:t>Tusar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„rudo-zelená koalice“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1919-1920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.Švehla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předseda vlády agrárník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1922-26, 1926-29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.</a:t>
                      </a:r>
                      <a:r>
                        <a:rPr lang="cs-CZ" dirty="0" err="1" smtClean="0"/>
                        <a:t>Henlein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předseda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SdP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1933-38</a:t>
                      </a:r>
                      <a:endParaRPr lang="en-GB" dirty="0"/>
                    </a:p>
                  </a:txBody>
                  <a:tcPr/>
                </a:tc>
              </a:tr>
              <a:tr h="66853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J.Syrový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předseda vlády v době mnichovské krize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září – prosinec 1938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E.Beneš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2. prezident ČSR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1935-38, 1945-48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E.Hácha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protektorátní prezident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(1938) 1939-1945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.Gottwald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KSČ 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 a 4. prezident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1929,1946-53</a:t>
                      </a:r>
                      <a:endParaRPr lang="en-GB" dirty="0"/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R.Gajda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Národní obec fašistická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1926,1935 (….)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.</a:t>
                      </a:r>
                      <a:r>
                        <a:rPr lang="cs-CZ" dirty="0" err="1" smtClean="0"/>
                        <a:t>Rašín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ministr  financí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1.republika, 1923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2518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.Kramář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1. předseda vlády ČSR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1918-19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 k použití: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Studenti si prohlédnou portréty osob zobrazených na tabuli (snímku).</a:t>
            </a:r>
          </a:p>
          <a:p>
            <a:r>
              <a:rPr lang="cs-CZ" dirty="0" smtClean="0"/>
              <a:t>Rozděleni na 3 skupiny si pod uvedenými stránkami zopakují (nebo nastudují) fakta potřebná k zodpovězení zadaných otázek.</a:t>
            </a:r>
          </a:p>
          <a:p>
            <a:r>
              <a:rPr lang="cs-CZ" dirty="0" smtClean="0"/>
              <a:t>Postupně přistupují k tabuli a se stručným komentářem, vysvětlujícím volbu, provedou úkol graficky.</a:t>
            </a:r>
          </a:p>
          <a:p>
            <a:r>
              <a:rPr lang="cs-CZ" dirty="0" smtClean="0"/>
              <a:t>Používají digitální pero, nebo barevné křídy, a čarami spojují.</a:t>
            </a:r>
          </a:p>
          <a:p>
            <a:r>
              <a:rPr lang="cs-CZ" dirty="0" smtClean="0"/>
              <a:t>Ve dvou tabulkových úlohách vpisují správné varianty. </a:t>
            </a:r>
          </a:p>
          <a:p>
            <a:r>
              <a:rPr lang="cs-CZ" dirty="0" smtClean="0"/>
              <a:t>Používaná učebnice je materiál určený pro daný typ školy.        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varianta: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 nastudování informací lze použít též odkaz na internetovou stránku.</a:t>
            </a:r>
          </a:p>
          <a:p>
            <a:r>
              <a:rPr lang="cs-CZ" dirty="0" smtClean="0"/>
              <a:t>Studenti si otevřou 2 okna vedle sebe a vyhledávají přímo podle odkazu nebo podle pojmu.</a:t>
            </a:r>
          </a:p>
          <a:p>
            <a:r>
              <a:rPr lang="cs-CZ" dirty="0" smtClean="0"/>
              <a:t>PC perem studenti vpisují relevantní údaje do tabulky</a:t>
            </a:r>
          </a:p>
          <a:p>
            <a:r>
              <a:rPr lang="cs-CZ" dirty="0" smtClean="0"/>
              <a:t>Tato varianta je vhodná pro práci v plně vybavené PC učebně, nebo pro doplnění  dvěma až třemi notebooky.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IV. Doplňte nastudované údaje do tabulky:</a:t>
            </a:r>
            <a:endParaRPr lang="en-GB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827585" y="1268758"/>
          <a:ext cx="7859215" cy="518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1843"/>
                <a:gridCol w="1571843"/>
                <a:gridCol w="1571843"/>
                <a:gridCol w="1571843"/>
                <a:gridCol w="1571843"/>
              </a:tblGrid>
              <a:tr h="43204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E.Beneš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T.G.Masaryk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.</a:t>
                      </a:r>
                      <a:r>
                        <a:rPr lang="cs-CZ" dirty="0" err="1" smtClean="0"/>
                        <a:t>Rašín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.</a:t>
                      </a:r>
                      <a:r>
                        <a:rPr lang="cs-CZ" dirty="0" err="1" smtClean="0"/>
                        <a:t>Henlein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.Gottwald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.Kramář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</a:t>
                      </a:r>
                      <a:r>
                        <a:rPr lang="cs-CZ" dirty="0" smtClean="0"/>
                        <a:t>.</a:t>
                      </a:r>
                      <a:r>
                        <a:rPr lang="cs-CZ" dirty="0" err="1" smtClean="0"/>
                        <a:t>Tusar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E.Hácha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.Švehla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R.Gajda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mtClean="0"/>
                        <a:t>J.Syrový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skupinová práce </a:t>
            </a:r>
          </a:p>
          <a:p>
            <a:r>
              <a:rPr lang="cs-CZ" dirty="0" smtClean="0"/>
              <a:t>-práce s textem v učebnici</a:t>
            </a:r>
          </a:p>
          <a:p>
            <a:r>
              <a:rPr lang="cs-CZ" dirty="0" smtClean="0"/>
              <a:t>- práce s internetem a odkazy</a:t>
            </a:r>
          </a:p>
          <a:p>
            <a:r>
              <a:rPr lang="cs-CZ" dirty="0" smtClean="0"/>
              <a:t>- hlasitá prezentace cvičící použití nastudovaného</a:t>
            </a:r>
          </a:p>
          <a:p>
            <a:r>
              <a:rPr lang="cs-CZ" dirty="0" smtClean="0"/>
              <a:t>- operace na internetu a grafické znázornění, umožňující jednoduché a přehledné zopakování </a:t>
            </a:r>
            <a:r>
              <a:rPr lang="cs-CZ" smtClean="0"/>
              <a:t>delšího úseku</a:t>
            </a:r>
            <a:endParaRPr lang="cs-CZ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na použitý materiál:</a:t>
            </a:r>
            <a:endParaRPr lang="en-GB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05792034"/>
              </p:ext>
            </p:extLst>
          </p:nvPr>
        </p:nvGraphicFramePr>
        <p:xfrm>
          <a:off x="323528" y="1484784"/>
          <a:ext cx="8363272" cy="48463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363272"/>
              </a:tblGrid>
              <a:tr h="338806">
                <a:tc>
                  <a:txBody>
                    <a:bodyPr/>
                    <a:lstStyle/>
                    <a:p>
                      <a:r>
                        <a:rPr lang="cs-CZ" dirty="0" smtClean="0"/>
                        <a:t>Obrázky:</a:t>
                      </a:r>
                      <a:endParaRPr lang="en-GB" dirty="0"/>
                    </a:p>
                  </a:txBody>
                  <a:tcPr/>
                </a:tc>
              </a:tr>
              <a:tr h="592911">
                <a:tc>
                  <a:txBody>
                    <a:bodyPr/>
                    <a:lstStyle/>
                    <a:p>
                      <a:r>
                        <a:rPr lang="cs-CZ" dirty="0" smtClean="0"/>
                        <a:t>1: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2"/>
                        </a:rPr>
                        <a:t>http://cs.wikipedia.org/wiki/Edvard_Bene%C5%A1</a:t>
                      </a:r>
                      <a:r>
                        <a:rPr lang="pt-BR" dirty="0" smtClean="0">
                          <a:effectLst/>
                        </a:rPr>
                        <a:t> </a:t>
                      </a:r>
                      <a:endParaRPr lang="en-GB" dirty="0"/>
                    </a:p>
                  </a:txBody>
                  <a:tcPr/>
                </a:tc>
              </a:tr>
              <a:tr h="592911">
                <a:tc>
                  <a:txBody>
                    <a:bodyPr/>
                    <a:lstStyle/>
                    <a:p>
                      <a:r>
                        <a:rPr lang="cs-CZ" dirty="0" smtClean="0"/>
                        <a:t>2: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3"/>
                        </a:rPr>
                        <a:t>http://cs.wikipedia.org/wiki/Emil_H%C3%A1cha</a:t>
                      </a:r>
                      <a:r>
                        <a:rPr lang="pt-BR" dirty="0" smtClean="0">
                          <a:effectLst/>
                        </a:rPr>
                        <a:t> </a:t>
                      </a:r>
                      <a:endParaRPr lang="en-GB" dirty="0"/>
                    </a:p>
                  </a:txBody>
                  <a:tcPr/>
                </a:tc>
              </a:tr>
              <a:tr h="592911">
                <a:tc>
                  <a:txBody>
                    <a:bodyPr/>
                    <a:lstStyle/>
                    <a:p>
                      <a:r>
                        <a:rPr lang="cs-CZ" dirty="0" smtClean="0"/>
                        <a:t>3: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www.wikipedia.sk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4"/>
                        </a:rPr>
                        <a:t>http://sk.wikipedia.org/wiki/Tom%C3%A1%C5%A1_Garrigue_Masaryk</a:t>
                      </a:r>
                      <a:endParaRPr lang="en-GB" dirty="0"/>
                    </a:p>
                  </a:txBody>
                  <a:tcPr/>
                </a:tc>
              </a:tr>
              <a:tr h="592911">
                <a:tc>
                  <a:txBody>
                    <a:bodyPr/>
                    <a:lstStyle/>
                    <a:p>
                      <a:r>
                        <a:rPr lang="cs-CZ" dirty="0" smtClean="0"/>
                        <a:t>4: </a:t>
                      </a:r>
                      <a:r>
                        <a:rPr lang="cs-CZ" dirty="0" smtClean="0">
                          <a:effectLst/>
                        </a:rPr>
                        <a:t>VOZENILEK, Pavel. </a:t>
                      </a:r>
                      <a:r>
                        <a:rPr lang="cs-CZ" i="1" dirty="0" smtClean="0">
                          <a:effectLst/>
                        </a:rPr>
                        <a:t>www.wikipedia.cz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17.3.2013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5"/>
                        </a:rPr>
                        <a:t>http://cs.wikipedia.org/wiki/Vlastimil_Tusar</a:t>
                      </a:r>
                      <a:endParaRPr lang="en-GB" dirty="0"/>
                    </a:p>
                  </a:txBody>
                  <a:tcPr/>
                </a:tc>
              </a:tr>
              <a:tr h="592911">
                <a:tc>
                  <a:txBody>
                    <a:bodyPr/>
                    <a:lstStyle/>
                    <a:p>
                      <a:r>
                        <a:rPr lang="cs-CZ" dirty="0" smtClean="0"/>
                        <a:t>5: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6"/>
                        </a:rPr>
                        <a:t>http://cs.wikipedia.org/wiki/Konrad_Henlein</a:t>
                      </a:r>
                      <a:endParaRPr lang="en-GB" dirty="0"/>
                    </a:p>
                  </a:txBody>
                  <a:tcPr/>
                </a:tc>
              </a:tr>
              <a:tr h="362292">
                <a:tc>
                  <a:txBody>
                    <a:bodyPr/>
                    <a:lstStyle/>
                    <a:p>
                      <a:r>
                        <a:rPr lang="cs-CZ" dirty="0" smtClean="0"/>
                        <a:t>6: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www.wikipedie.cz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7"/>
                        </a:rPr>
                        <a:t>http://cs.wikipedia.org/wiki/Radola_Gajda</a:t>
                      </a:r>
                      <a:endParaRPr lang="en-GB" dirty="0"/>
                    </a:p>
                  </a:txBody>
                  <a:tcPr/>
                </a:tc>
              </a:tr>
              <a:tr h="362292">
                <a:tc>
                  <a:txBody>
                    <a:bodyPr/>
                    <a:lstStyle/>
                    <a:p>
                      <a:r>
                        <a:rPr lang="cs-CZ" dirty="0" smtClean="0"/>
                        <a:t>7: </a:t>
                      </a:r>
                      <a:r>
                        <a:rPr lang="cs-CZ" dirty="0" smtClean="0">
                          <a:effectLst/>
                        </a:rPr>
                        <a:t>AUTOR NEZNÁMÝ. </a:t>
                      </a:r>
                      <a:r>
                        <a:rPr lang="cs-CZ" i="1" dirty="0" smtClean="0">
                          <a:effectLst/>
                        </a:rPr>
                        <a:t>ww.wikipedie.cz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17.3.2013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8"/>
                        </a:rPr>
                        <a:t>http://cs.wikipedia.org/wiki/Karel_Kram%C3%A1%C5%99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na použitý materiál: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27696325"/>
              </p:ext>
            </p:extLst>
          </p:nvPr>
        </p:nvGraphicFramePr>
        <p:xfrm>
          <a:off x="914400" y="1784350"/>
          <a:ext cx="7772400" cy="35712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772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8: </a:t>
                      </a:r>
                      <a:r>
                        <a:rPr lang="cs-CZ" dirty="0" smtClean="0">
                          <a:effectLst/>
                        </a:rPr>
                        <a:t>AUTOR NEZNÁMÝ. </a:t>
                      </a:r>
                      <a:r>
                        <a:rPr lang="cs-CZ" i="1" dirty="0" smtClean="0">
                          <a:effectLst/>
                        </a:rPr>
                        <a:t>ww.wikipedie.cz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17.3.2013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2"/>
                        </a:rPr>
                        <a:t>http://cs.wikipedia.org/wiki/Klement_Gottwald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17.3.2013</a:t>
                      </a:r>
                      <a:r>
                        <a:rPr lang="pt-BR" dirty="0" smtClean="0">
                          <a:effectLst/>
                        </a:rPr>
                        <a:t>]. </a:t>
                      </a:r>
                      <a:r>
                        <a:rPr lang="pt-BR" dirty="0" smtClean="0">
                          <a:effectLst/>
                        </a:rPr>
                        <a:t>Dostupný na WWW: </a:t>
                      </a:r>
                      <a:r>
                        <a:rPr lang="pt-BR" dirty="0" smtClean="0">
                          <a:effectLst/>
                          <a:hlinkClick r:id="rId3"/>
                        </a:rPr>
                        <a:t>http://cs.wikipedia.org/wiki/Jan_Syrov%C3%BD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4"/>
                        </a:rPr>
                        <a:t>http://cs.wikipedia.org/wiki/Anton%C3%ADn_%C5%A0vehla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www.wikipeia.cz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17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smtClean="0">
                          <a:effectLst/>
                        </a:rPr>
                        <a:t>3</a:t>
                      </a:r>
                      <a:r>
                        <a:rPr lang="pt-BR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5"/>
                        </a:rPr>
                        <a:t>http://cs.wikipedia.org/wiki/Alois_Ra%C5%A1%C3%ADn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effectLst/>
                        </a:rPr>
                        <a:t>KVAČEK, Robert. </a:t>
                      </a:r>
                      <a:r>
                        <a:rPr lang="cs-CZ" i="1" dirty="0" smtClean="0">
                          <a:effectLst/>
                        </a:rPr>
                        <a:t>České dějiny II</a:t>
                      </a:r>
                      <a:r>
                        <a:rPr lang="cs-CZ" dirty="0" smtClean="0">
                          <a:effectLst/>
                        </a:rPr>
                        <a:t>. Praha: SPL, Práce, 2002, ISBN 80-86287-48-3. str.113, 124-125, 103, 199, 132-133, 116, 105</a:t>
                      </a:r>
                      <a:r>
                        <a:rPr lang="cs-CZ" baseline="0" dirty="0" smtClean="0">
                          <a:effectLst/>
                        </a:rPr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</a:t>
                      </a:r>
                      <a:r>
                        <a:rPr lang="cs-CZ" smtClean="0"/>
                        <a:t>a úkoly: autor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696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675</TotalTime>
  <Words>1124</Words>
  <Application>Microsoft Office PowerPoint</Application>
  <PresentationFormat>Předvádění na obrazovce (4:3)</PresentationFormat>
  <Paragraphs>220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Metro</vt:lpstr>
      <vt:lpstr>Snímek 1</vt:lpstr>
      <vt:lpstr>ANOTACE</vt:lpstr>
      <vt:lpstr>Osobnosti československé meziválečné politiky</vt:lpstr>
      <vt:lpstr> I.    Určete správné letopočty  a tím i náležité pořadí našich meziválečných prezidentů:</vt:lpstr>
      <vt:lpstr>I.Podle skutečnosti je více možností správných:</vt:lpstr>
      <vt:lpstr>I. Podle skutečnosti je více možností správných:</vt:lpstr>
      <vt:lpstr>II. Pro následující úlohu si zopakujte fakta z učebnice na uvedených stránkách:</vt:lpstr>
      <vt:lpstr>II. Pokračování zadání:</vt:lpstr>
      <vt:lpstr>Ke jménu politika přiřaďte písmeno náležitého údaje:</vt:lpstr>
      <vt:lpstr>Ke jménu politika přiřaďte písmeno náležitého údaje:</vt:lpstr>
      <vt:lpstr>III: Doplňte tabulku na základě předchozích textů:</vt:lpstr>
      <vt:lpstr>III: Doplňte tabulku na základě předchozích textů:</vt:lpstr>
      <vt:lpstr>Návod k použití:</vt:lpstr>
      <vt:lpstr>Další varianta:</vt:lpstr>
      <vt:lpstr>IV. Doplňte nastudované údaje do tabulky:</vt:lpstr>
      <vt:lpstr>Charakteristika:</vt:lpstr>
      <vt:lpstr>Odkazy na použitý materiál:</vt:lpstr>
      <vt:lpstr>Odkazy na použitý materiál: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Meziváleční politici</dc:title>
  <dc:creator>jenda</dc:creator>
  <cp:lastModifiedBy>jenda</cp:lastModifiedBy>
  <cp:revision>158</cp:revision>
  <dcterms:created xsi:type="dcterms:W3CDTF">2013-03-15T11:36:01Z</dcterms:created>
  <dcterms:modified xsi:type="dcterms:W3CDTF">2013-12-29T17:13:41Z</dcterms:modified>
</cp:coreProperties>
</file>