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8" r:id="rId2"/>
    <p:sldId id="274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2" r:id="rId16"/>
    <p:sldId id="257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798" autoAdjust="0"/>
  </p:normalViewPr>
  <p:slideViewPr>
    <p:cSldViewPr>
      <p:cViewPr>
        <p:scale>
          <a:sx n="90" d="100"/>
          <a:sy n="90" d="100"/>
        </p:scale>
        <p:origin x="-594" y="-4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00FCC-18D7-4A9A-AD77-D75D79E396D1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6E433-CA6A-48C7-9886-DEA8AC50382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185994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6E433-CA6A-48C7-9886-DEA8AC503821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732683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747872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92801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83801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14111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80573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041502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29514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592406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48986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822724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F77F-52D3-4B4E-AEF3-CE6F4F203749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101969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5EF77F-52D3-4B4E-AEF3-CE6F4F203749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0E1E7-9253-4761-9407-DEF648BD94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061709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itva_o_Berl%C3%ADn" TargetMode="External"/><Relationship Id="rId2" Type="http://schemas.openxmlformats.org/officeDocument/2006/relationships/hyperlink" Target="http://cs.wikipedia.org/wiki/N%C4%9Bmeck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Berl%C3%ADnsk%C3%A1_ze%C4%8F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erl%C3%ADnsk%C3%A1_ze%C4%8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8712768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VY_12_INOVACE_02A_27_Západní Berlín - krize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21.3.2013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661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20080"/>
          </a:xfrm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latin typeface="Arial Black" pitchFamily="34" charset="0"/>
              </a:rPr>
              <a:t>ANOTACE:</a:t>
            </a:r>
            <a:endParaRPr lang="en-GB" sz="32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  <a:solidFill>
            <a:schemeClr val="bg2">
              <a:lumMod val="75000"/>
            </a:schemeClr>
          </a:solidFill>
        </p:spPr>
        <p:txBody>
          <a:bodyPr>
            <a:normAutofit fontScale="40000" lnSpcReduction="20000"/>
          </a:bodyPr>
          <a:lstStyle/>
          <a:p>
            <a:endParaRPr lang="cs-CZ" sz="2800" dirty="0" smtClean="0"/>
          </a:p>
          <a:p>
            <a:r>
              <a:rPr lang="cs-CZ" sz="4200" dirty="0" smtClean="0"/>
              <a:t>Materiál je určen pro 5. a 6. ročník šestiletého a pro 3. a 4. ročník čtyřletého studia na gymnáziu.</a:t>
            </a:r>
          </a:p>
          <a:p>
            <a:r>
              <a:rPr lang="cs-CZ" sz="4200" dirty="0" smtClean="0"/>
              <a:t>Časově je koncipován na jednu vyučovací hodinu.</a:t>
            </a:r>
          </a:p>
          <a:p>
            <a:r>
              <a:rPr lang="cs-CZ" sz="4200" dirty="0"/>
              <a:t>Tento materiál je určen k </a:t>
            </a:r>
            <a:r>
              <a:rPr lang="cs-CZ" sz="4200" u="sng" dirty="0"/>
              <a:t>samostatné práci s textem</a:t>
            </a:r>
            <a:r>
              <a:rPr lang="cs-CZ" sz="4200" dirty="0"/>
              <a:t>.</a:t>
            </a:r>
          </a:p>
          <a:p>
            <a:r>
              <a:rPr lang="cs-CZ" sz="4200" dirty="0"/>
              <a:t>Zadání materiálu jsou vázána na text konkrétní </a:t>
            </a:r>
            <a:r>
              <a:rPr lang="cs-CZ" sz="4200" dirty="0" smtClean="0"/>
              <a:t>učebnice, která </a:t>
            </a:r>
            <a:r>
              <a:rPr lang="cs-CZ" sz="4200" dirty="0"/>
              <a:t>se ve škole používá.</a:t>
            </a:r>
          </a:p>
          <a:p>
            <a:r>
              <a:rPr lang="cs-CZ" sz="4200" dirty="0" smtClean="0"/>
              <a:t>V materiálu jsou použity konkrétní stránky s texty.</a:t>
            </a:r>
          </a:p>
          <a:p>
            <a:r>
              <a:rPr lang="cs-CZ" sz="4200" dirty="0" smtClean="0"/>
              <a:t> Cílem je, procvičit žáky </a:t>
            </a:r>
            <a:r>
              <a:rPr lang="cs-CZ" sz="4200" dirty="0"/>
              <a:t>v orientaci v delším textu a </a:t>
            </a:r>
            <a:r>
              <a:rPr lang="cs-CZ" sz="4200" dirty="0" smtClean="0"/>
              <a:t>naučit je vybírat </a:t>
            </a:r>
            <a:r>
              <a:rPr lang="cs-CZ" sz="4200" dirty="0"/>
              <a:t>důležité, respektive požadované informace</a:t>
            </a:r>
            <a:r>
              <a:rPr lang="cs-CZ" sz="4200" dirty="0" smtClean="0"/>
              <a:t>.</a:t>
            </a:r>
          </a:p>
          <a:p>
            <a:r>
              <a:rPr lang="cs-CZ" sz="4200" dirty="0" err="1" smtClean="0"/>
              <a:t>Slidy</a:t>
            </a:r>
            <a:r>
              <a:rPr lang="cs-CZ" sz="4200" dirty="0" smtClean="0"/>
              <a:t> 3-10: Žáci si zopakují nebo připomenou fakta, která v dějinách s probíranou látkou souvisejí  a  doplňují ji.</a:t>
            </a:r>
          </a:p>
          <a:p>
            <a:r>
              <a:rPr lang="cs-CZ" sz="4200" dirty="0" err="1" smtClean="0"/>
              <a:t>Slidy</a:t>
            </a:r>
            <a:r>
              <a:rPr lang="cs-CZ" sz="4200" dirty="0" smtClean="0"/>
              <a:t> 11- 15: Žáci se rozdělí na skupinky, nebo na dvojice a čtou si texty na zadaných stránkách. Pak provádějí úkoly.</a:t>
            </a:r>
            <a:endParaRPr lang="cs-CZ" sz="4200" dirty="0"/>
          </a:p>
          <a:p>
            <a:r>
              <a:rPr lang="cs-CZ" sz="4200" dirty="0"/>
              <a:t>Úkoly studenti provádějí v </a:t>
            </a:r>
            <a:r>
              <a:rPr lang="cs-CZ" sz="4200" dirty="0" smtClean="0"/>
              <a:t>zadání na PC, za pomoci  </a:t>
            </a:r>
            <a:r>
              <a:rPr lang="cs-CZ" sz="4200" dirty="0"/>
              <a:t>digitálního </a:t>
            </a:r>
            <a:r>
              <a:rPr lang="cs-CZ" sz="4200" dirty="0" smtClean="0"/>
              <a:t>pera. Způsobů, jak označit správnou variantu názorně, je více.</a:t>
            </a:r>
          </a:p>
          <a:p>
            <a:r>
              <a:rPr lang="cs-CZ" sz="4200" dirty="0" smtClean="0"/>
              <a:t>Zadání jsou rozdělena na 2 pracovní listy, podle způsobu zadání.</a:t>
            </a:r>
          </a:p>
          <a:p>
            <a:r>
              <a:rPr lang="cs-CZ" sz="4200" dirty="0" smtClean="0"/>
              <a:t>Materiál je určen k interaktivní výuce.</a:t>
            </a:r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  <a:p>
            <a:endParaRPr lang="cs-CZ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="" xmlns:p14="http://schemas.microsoft.com/office/powerpoint/2010/main" val="83371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Západní Berlín - krize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2049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Dělení Německa po válce</a:t>
            </a:r>
            <a:endParaRPr lang="en-US" dirty="0"/>
          </a:p>
        </p:txBody>
      </p:sp>
      <p:pic>
        <p:nvPicPr>
          <p:cNvPr id="1026" name="Picture 2" descr="F:\Map-Germany-1947_svg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4780" y="1600200"/>
            <a:ext cx="5334440" cy="45259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17008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94010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Berlín po skončení války </a:t>
            </a:r>
            <a:endParaRPr lang="en-US" dirty="0"/>
          </a:p>
        </p:txBody>
      </p:sp>
      <p:pic>
        <p:nvPicPr>
          <p:cNvPr id="2050" name="Picture 2" descr="F:\609px-Destruction_in_a_Berlin_street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00200"/>
            <a:ext cx="5249254" cy="4637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16288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0820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Berlínská zeď 1961- umístění</a:t>
            </a:r>
            <a:endParaRPr lang="en-US" dirty="0"/>
          </a:p>
        </p:txBody>
      </p:sp>
      <p:pic>
        <p:nvPicPr>
          <p:cNvPr id="3074" name="Picture 2" descr="F:\Karte_berliner_mauer_e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56792"/>
            <a:ext cx="6696744" cy="49119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16288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446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Stavba berlínské zdi</a:t>
            </a:r>
            <a:endParaRPr lang="en-US" dirty="0"/>
          </a:p>
        </p:txBody>
      </p:sp>
      <p:pic>
        <p:nvPicPr>
          <p:cNvPr id="4098" name="Picture 2" descr="F:\stavba zdi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938" y="1700808"/>
            <a:ext cx="6341614" cy="44644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3648" y="177281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588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Berlínská zeď</a:t>
            </a:r>
            <a:endParaRPr lang="en-US" dirty="0"/>
          </a:p>
        </p:txBody>
      </p:sp>
      <p:pic>
        <p:nvPicPr>
          <p:cNvPr id="5122" name="Picture 2" descr="F:\Berlinermauer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40923"/>
            <a:ext cx="6336704" cy="47525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16288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47633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Zbytky zdi jako memento</a:t>
            </a:r>
            <a:endParaRPr lang="en-US" dirty="0"/>
          </a:p>
        </p:txBody>
      </p:sp>
      <p:pic>
        <p:nvPicPr>
          <p:cNvPr id="6146" name="Picture 2" descr="F:\BerlinWall01b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96952"/>
            <a:ext cx="4229523" cy="32403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F:\zbytek zdi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468" y="1484784"/>
            <a:ext cx="3840427" cy="28803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30689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75468" y="152863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9672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Podklady: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1945 – kapitulace Německa ve 2. světové válce </a:t>
            </a:r>
          </a:p>
          <a:p>
            <a:pPr marL="0" indent="0">
              <a:buNone/>
            </a:pPr>
            <a:r>
              <a:rPr lang="cs-CZ" dirty="0" smtClean="0"/>
              <a:t>  1945 – 1990 – Německo rozděleno na dva státy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1990 – dodnes - znovusjednocené Německo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054668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Zadání úkolu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800" b="1" dirty="0" smtClean="0">
                <a:solidFill>
                  <a:srgbClr val="FF0000"/>
                </a:solidFill>
              </a:rPr>
              <a:t>Přečtěte si odstavec o situaci v Německu v roce 1945 a odpovězte na otázky: 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Učebnice</a:t>
            </a:r>
            <a:r>
              <a:rPr lang="cs-CZ" sz="3600" b="1" dirty="0" smtClean="0">
                <a:solidFill>
                  <a:srgbClr val="FF0000"/>
                </a:solidFill>
              </a:rPr>
              <a:t> Dějiny 20.století, </a:t>
            </a:r>
            <a:r>
              <a:rPr lang="cs-CZ" sz="3600" dirty="0" smtClean="0"/>
              <a:t>1) str.107/108,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odstavec: Berlínská krize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        2) str.133/134,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odstavce: Vývoj německé otázky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Druhá berlínská krize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18873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Ohodnoťte </a:t>
            </a:r>
            <a:r>
              <a:rPr lang="cs-CZ" sz="3600" dirty="0"/>
              <a:t>t</a:t>
            </a:r>
            <a:r>
              <a:rPr lang="cs-CZ" sz="3600" dirty="0" smtClean="0"/>
              <a:t>vrzení: </a:t>
            </a:r>
            <a:r>
              <a:rPr lang="cs-CZ" sz="3600" b="1" dirty="0" smtClean="0"/>
              <a:t>ANO/NE</a:t>
            </a:r>
            <a:endParaRPr lang="en-US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833326970"/>
              </p:ext>
            </p:extLst>
          </p:nvPr>
        </p:nvGraphicFramePr>
        <p:xfrm>
          <a:off x="457200" y="1600200"/>
          <a:ext cx="8229600" cy="47853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347048"/>
                <a:gridCol w="18825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Vztahy mezi východní a západní zónou nebyly optimální.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ano – ne 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roce 1945 postavili západní spojenci v Berlíně zeď.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Berlínská krize hrozila světovým konfliktem.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Letecký most zásoboval sovětskou</a:t>
                      </a:r>
                      <a:r>
                        <a:rPr lang="cs-CZ" baseline="0" dirty="0" smtClean="0"/>
                        <a:t> zónu zbraněmi.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Berlínská zeď měla </a:t>
                      </a:r>
                      <a:r>
                        <a:rPr lang="cs-CZ" dirty="0" smtClean="0"/>
                        <a:t>zabránit </a:t>
                      </a:r>
                      <a:r>
                        <a:rPr lang="cs-CZ" dirty="0" smtClean="0"/>
                        <a:t>přílivu přistěhovalců do Berlína.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První i druhá berlínská krize byla důsledkem zhoršení vztahů V-Z.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Sovětský</a:t>
                      </a:r>
                      <a:r>
                        <a:rPr lang="cs-CZ" baseline="0" dirty="0" smtClean="0"/>
                        <a:t> svaz chtěl zabránit </a:t>
                      </a:r>
                      <a:r>
                        <a:rPr lang="cs-CZ" baseline="0" dirty="0" smtClean="0"/>
                        <a:t>odcházení (</a:t>
                      </a:r>
                      <a:r>
                        <a:rPr lang="cs-CZ" baseline="0" dirty="0" smtClean="0"/>
                        <a:t>hlavně vzdělaných) lidí z východního Berlína do západního.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Mezi „západem“</a:t>
                      </a:r>
                      <a:r>
                        <a:rPr lang="cs-CZ" baseline="0" dirty="0" smtClean="0"/>
                        <a:t> a „východem“ byly v době krize zcela přerušeny styky.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Kromě německých </a:t>
                      </a:r>
                      <a:r>
                        <a:rPr lang="cs-CZ" dirty="0" smtClean="0"/>
                        <a:t>politiků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se </a:t>
                      </a:r>
                      <a:r>
                        <a:rPr lang="cs-CZ" dirty="0" smtClean="0"/>
                        <a:t>o</a:t>
                      </a:r>
                      <a:r>
                        <a:rPr lang="cs-CZ" baseline="0" dirty="0" smtClean="0"/>
                        <a:t> situaci zajímal i americký prezident.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roce </a:t>
                      </a:r>
                      <a:r>
                        <a:rPr lang="cs-CZ" dirty="0" smtClean="0"/>
                        <a:t>1948 </a:t>
                      </a:r>
                      <a:r>
                        <a:rPr lang="cs-CZ" dirty="0" smtClean="0"/>
                        <a:t>reagoval SSSR na změnu</a:t>
                      </a:r>
                      <a:r>
                        <a:rPr lang="cs-CZ" baseline="0" dirty="0" smtClean="0"/>
                        <a:t> situace ve správě </a:t>
                      </a:r>
                      <a:r>
                        <a:rPr lang="cs-CZ" baseline="0" dirty="0" smtClean="0"/>
                        <a:t>Německa blokádou  </a:t>
                      </a:r>
                      <a:r>
                        <a:rPr lang="cs-CZ" baseline="0" dirty="0" smtClean="0"/>
                        <a:t>přístupových cest z Berlína ven.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2882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Ohodnoťte tvrzení: </a:t>
            </a:r>
            <a:r>
              <a:rPr lang="cs-CZ" sz="3600" b="1" dirty="0" smtClean="0"/>
              <a:t>ANO/NE</a:t>
            </a:r>
            <a:endParaRPr lang="en-US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339941915"/>
              </p:ext>
            </p:extLst>
          </p:nvPr>
        </p:nvGraphicFramePr>
        <p:xfrm>
          <a:off x="457200" y="1600200"/>
          <a:ext cx="8229600" cy="47853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347048"/>
                <a:gridCol w="18825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Vztahy mezi východní a západní zónou nebyly optimální.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– ne 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roce 1945 postavili západní spojenci v Berlíně zeď.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  <a:endParaRPr lang="en-US" b="1" u="sng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Berlínská krize hrozila světovým konfliktem.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  <a:r>
                        <a:rPr lang="cs-CZ" b="1" dirty="0" smtClean="0"/>
                        <a:t>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Letecký most zásoboval sovětskou</a:t>
                      </a:r>
                      <a:r>
                        <a:rPr lang="cs-CZ" baseline="0" dirty="0" smtClean="0"/>
                        <a:t> zónu zbraněmi.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  <a:endParaRPr lang="en-US" b="1" u="sng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Berlínská zeď </a:t>
                      </a:r>
                      <a:r>
                        <a:rPr lang="cs-CZ" smtClean="0"/>
                        <a:t>měla zabránit </a:t>
                      </a:r>
                      <a:r>
                        <a:rPr lang="cs-CZ" dirty="0" smtClean="0"/>
                        <a:t>přílivu přistěhovalců do Berlína.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  <a:endParaRPr lang="en-US" b="1" u="sng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První i druhá berlínská krize byla důsledkem zhoršení vztahů V-Z.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  <a:r>
                        <a:rPr lang="cs-CZ" b="1" dirty="0" smtClean="0"/>
                        <a:t>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Sovětský</a:t>
                      </a:r>
                      <a:r>
                        <a:rPr lang="cs-CZ" baseline="0" dirty="0" smtClean="0"/>
                        <a:t> svaz chtěl zabránit </a:t>
                      </a:r>
                      <a:r>
                        <a:rPr lang="cs-CZ" baseline="0" dirty="0" smtClean="0"/>
                        <a:t>odcházení (</a:t>
                      </a:r>
                      <a:r>
                        <a:rPr lang="cs-CZ" baseline="0" dirty="0" smtClean="0"/>
                        <a:t>hlavně vzdělaných) lidí z východního Berlína do západního.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  <a:r>
                        <a:rPr lang="cs-CZ" b="1" dirty="0" smtClean="0"/>
                        <a:t>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Mezi „západem“</a:t>
                      </a:r>
                      <a:r>
                        <a:rPr lang="cs-CZ" baseline="0" dirty="0" smtClean="0"/>
                        <a:t> a „východem“ byly v době krize zcela přerušeny styky.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  <a:endParaRPr lang="en-US" b="1" u="sng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Kromě německých </a:t>
                      </a:r>
                      <a:r>
                        <a:rPr lang="cs-CZ" dirty="0" smtClean="0"/>
                        <a:t>politiků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se </a:t>
                      </a:r>
                      <a:r>
                        <a:rPr lang="cs-CZ" dirty="0" smtClean="0"/>
                        <a:t>o</a:t>
                      </a:r>
                      <a:r>
                        <a:rPr lang="cs-CZ" baseline="0" dirty="0" smtClean="0"/>
                        <a:t> situaci zajímal i americký prezident.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ano</a:t>
                      </a:r>
                      <a:r>
                        <a:rPr lang="cs-CZ" b="1" dirty="0" smtClean="0"/>
                        <a:t> - ne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roce 1948, reagoval SSSR na změnu</a:t>
                      </a:r>
                      <a:r>
                        <a:rPr lang="cs-CZ" baseline="0" dirty="0" smtClean="0"/>
                        <a:t> situace ve správě </a:t>
                      </a:r>
                      <a:r>
                        <a:rPr lang="cs-CZ" baseline="0" dirty="0" smtClean="0"/>
                        <a:t>Německa blokádou  </a:t>
                      </a:r>
                      <a:r>
                        <a:rPr lang="cs-CZ" baseline="0" dirty="0" smtClean="0"/>
                        <a:t>přístupových cest z Berlína ven.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ano - </a:t>
                      </a:r>
                      <a:r>
                        <a:rPr lang="cs-CZ" b="1" u="sng" dirty="0" smtClean="0">
                          <a:solidFill>
                            <a:srgbClr val="FF0000"/>
                          </a:solidFill>
                        </a:rPr>
                        <a:t>ne</a:t>
                      </a:r>
                      <a:endParaRPr lang="en-US" b="1" u="sng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67622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Spojte správné varianty: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4293669490"/>
              </p:ext>
            </p:extLst>
          </p:nvPr>
        </p:nvGraphicFramePr>
        <p:xfrm>
          <a:off x="251520" y="1110954"/>
          <a:ext cx="8640960" cy="54864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356484"/>
                <a:gridCol w="4284476"/>
              </a:tblGrid>
              <a:tr h="900100">
                <a:tc>
                  <a:txBody>
                    <a:bodyPr/>
                    <a:lstStyle/>
                    <a:p>
                      <a:endParaRPr lang="en-US" b="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SSSR uzavřel ze „své“ zóny přístup do západní, v důsledku rozdílných</a:t>
                      </a:r>
                      <a:r>
                        <a:rPr lang="cs-CZ" baseline="0" dirty="0" smtClean="0"/>
                        <a:t> názorů na další postup v Německu.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Proč došlo k berlínské</a:t>
                      </a:r>
                      <a:r>
                        <a:rPr lang="cs-CZ" b="0" baseline="0" dirty="0" smtClean="0"/>
                        <a:t> krizi v roce 1948?</a:t>
                      </a:r>
                      <a:endParaRPr lang="en-US" b="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Došlo</a:t>
                      </a:r>
                      <a:r>
                        <a:rPr lang="cs-CZ" baseline="0" dirty="0" smtClean="0"/>
                        <a:t> k vzájemnému napadání mezi občany odlišných zón.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SSSR hodlal</a:t>
                      </a:r>
                      <a:r>
                        <a:rPr lang="cs-CZ" baseline="0" dirty="0" smtClean="0"/>
                        <a:t> vyzkoušet ochotu bývalých spojenců k válce.</a:t>
                      </a:r>
                      <a:r>
                        <a:rPr lang="cs-CZ" dirty="0" smtClean="0"/>
                        <a:t> 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Situace</a:t>
                      </a:r>
                      <a:r>
                        <a:rPr lang="cs-CZ" baseline="0" dirty="0" smtClean="0"/>
                        <a:t> oslabila pozici spojenců vůči Německu.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Čím byly obě berlínské krize nebezpečné? </a:t>
                      </a:r>
                      <a:endParaRPr lang="en-US" dirty="0" smtClean="0"/>
                    </a:p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Situace hrozila přerůst ve válečný konflikt.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Situace zahájila</a:t>
                      </a:r>
                      <a:r>
                        <a:rPr lang="cs-CZ" baseline="0" dirty="0" smtClean="0"/>
                        <a:t> období „studené války“.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a)1968, aby byl východní Berlín chráněn, SSSR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Proč se stavěla berlínská zeď, kdy a kým?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USA,1961, aby ochránili Kennedyho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c)Proti „úniku mozků z východu na západ“,1961, SSSR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681822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Spojte správné varianty: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468937416"/>
              </p:ext>
            </p:extLst>
          </p:nvPr>
        </p:nvGraphicFramePr>
        <p:xfrm>
          <a:off x="385192" y="980728"/>
          <a:ext cx="8363272" cy="57607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032448"/>
                <a:gridCol w="4330824"/>
              </a:tblGrid>
              <a:tr h="857251">
                <a:tc>
                  <a:txBody>
                    <a:bodyPr/>
                    <a:lstStyle/>
                    <a:p>
                      <a:endParaRPr lang="en-US" b="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SSSR uzavřel ze „své“ zóny přístup do západní, v důsledku rozdílných</a:t>
                      </a:r>
                      <a:r>
                        <a:rPr lang="cs-CZ" baseline="0" dirty="0" smtClean="0"/>
                        <a:t> názorů na další postup v Německu.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600076">
                <a:tc>
                  <a:txBody>
                    <a:bodyPr/>
                    <a:lstStyle/>
                    <a:p>
                      <a:r>
                        <a:rPr lang="cs-CZ" b="0" dirty="0" smtClean="0"/>
                        <a:t>Proč došlo k berlínské</a:t>
                      </a:r>
                      <a:r>
                        <a:rPr lang="cs-CZ" b="0" baseline="0" dirty="0" smtClean="0"/>
                        <a:t> krizi v roce 1948?</a:t>
                      </a:r>
                      <a:endParaRPr lang="en-US" b="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Došlo</a:t>
                      </a:r>
                      <a:r>
                        <a:rPr lang="cs-CZ" baseline="0" dirty="0" smtClean="0"/>
                        <a:t> k vzájemnému napadání mezi občany odlišných zón.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60007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SSSR hodlal</a:t>
                      </a:r>
                      <a:r>
                        <a:rPr lang="cs-CZ" baseline="0" dirty="0" smtClean="0"/>
                        <a:t> vyzkoušet ochotu bývalých spojenců k válce.</a:t>
                      </a:r>
                      <a:r>
                        <a:rPr lang="cs-CZ" dirty="0" smtClean="0"/>
                        <a:t> 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60007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Situace</a:t>
                      </a:r>
                      <a:r>
                        <a:rPr lang="cs-CZ" baseline="0" dirty="0" smtClean="0"/>
                        <a:t> oslabila pozici spojenců vůči Německu.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85725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Čím byly obě berlínské krize nebezpečné? </a:t>
                      </a:r>
                      <a:endParaRPr lang="en-US" dirty="0" smtClean="0"/>
                    </a:p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Situace hrozila přerůst ve válečný konflikt.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429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Situace zahájila</a:t>
                      </a:r>
                      <a:r>
                        <a:rPr lang="cs-CZ" baseline="0" dirty="0" smtClean="0"/>
                        <a:t> období „studené války“.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60007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a)1968, aby byl východní Berlín chráněn, SSSR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42900">
                <a:tc>
                  <a:txBody>
                    <a:bodyPr/>
                    <a:lstStyle/>
                    <a:p>
                      <a:r>
                        <a:rPr lang="cs-CZ" dirty="0" smtClean="0"/>
                        <a:t>Proč se stavěla berlínská zeď, kdy a kým?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USA,1961, aby ochránili Kennedyho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60007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c)Proti „úniku mozků z východu na západ“,1961, SSSR</a:t>
                      </a:r>
                      <a:endParaRPr lang="en-US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 flipV="1">
            <a:off x="3995936" y="1340768"/>
            <a:ext cx="504056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779912" y="4221088"/>
            <a:ext cx="720080" cy="720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247964" y="6021288"/>
            <a:ext cx="252028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4241486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Zdroje a citace: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15200" cy="4525963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33814220"/>
              </p:ext>
            </p:extLst>
          </p:nvPr>
        </p:nvGraphicFramePr>
        <p:xfrm>
          <a:off x="683568" y="1556792"/>
          <a:ext cx="7848872" cy="4480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7848872"/>
              </a:tblGrid>
              <a:tr h="45504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effectLst/>
                        </a:rPr>
                        <a:t>Obrázek 1: 52 PICKUP. </a:t>
                      </a:r>
                      <a:r>
                        <a:rPr lang="cs-CZ" i="1" dirty="0" smtClean="0">
                          <a:effectLst/>
                        </a:rPr>
                        <a:t>www.wikipedie.cz</a:t>
                      </a:r>
                      <a:r>
                        <a:rPr lang="cs-CZ" dirty="0" smtClean="0">
                          <a:effectLst/>
                        </a:rPr>
                        <a:t> [online]. [cit. 21.3.2013]. Dostupný na WWW: </a:t>
                      </a:r>
                      <a:r>
                        <a:rPr lang="cs-CZ" dirty="0" smtClean="0">
                          <a:effectLst/>
                          <a:hlinkClick r:id="rId2"/>
                        </a:rPr>
                        <a:t>http://cs.wikipedia.org/wiki/N%C4%9Bmecko</a:t>
                      </a:r>
                      <a:r>
                        <a:rPr lang="cs-CZ" dirty="0" smtClean="0">
                          <a:effectLst/>
                        </a:rPr>
                        <a:t> </a:t>
                      </a:r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50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effectLst/>
                        </a:rPr>
                        <a:t>Obrázek2: NO 5 ARMY FILM &amp; PHOTOGRAPHIC UNIT, WILKES A (SERGEANT). </a:t>
                      </a:r>
                      <a:r>
                        <a:rPr lang="cs-CZ" i="1" dirty="0" smtClean="0">
                          <a:effectLst/>
                        </a:rPr>
                        <a:t>www.wikipedie.cz</a:t>
                      </a:r>
                      <a:r>
                        <a:rPr lang="cs-CZ" dirty="0" smtClean="0">
                          <a:effectLst/>
                        </a:rPr>
                        <a:t> [online]. [cit. 21.3.2013]. Dostupný na WWW: </a:t>
                      </a:r>
                      <a:r>
                        <a:rPr lang="cs-CZ" dirty="0" smtClean="0">
                          <a:effectLst/>
                          <a:hlinkClick r:id="rId3"/>
                        </a:rPr>
                        <a:t>http://cs.wikipedia.org/wiki/Bitva_o_Berl%C3%ADn</a:t>
                      </a:r>
                      <a:r>
                        <a:rPr lang="cs-CZ" dirty="0" smtClean="0">
                          <a:effectLst/>
                        </a:rPr>
                        <a:t> </a:t>
                      </a:r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50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effectLst/>
                        </a:rPr>
                        <a:t>Obrázek 3: </a:t>
                      </a:r>
                      <a:r>
                        <a:rPr lang="pt-BR" dirty="0" smtClean="0">
                          <a:effectLst/>
                        </a:rPr>
                        <a:t>AUTOR NEUVEDEN. </a:t>
                      </a:r>
                      <a:r>
                        <a:rPr lang="pt-BR" i="1" dirty="0" smtClean="0">
                          <a:effectLst/>
                        </a:rPr>
                        <a:t>www.wikipedie.cz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21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dirty="0" smtClean="0">
                          <a:effectLst/>
                        </a:rPr>
                        <a:t>3</a:t>
                      </a:r>
                      <a:r>
                        <a:rPr lang="pt-BR" dirty="0" smtClean="0">
                          <a:effectLst/>
                        </a:rPr>
                        <a:t>.2013]. Dostupný na WWW: </a:t>
                      </a:r>
                      <a:r>
                        <a:rPr lang="pt-BR" dirty="0" smtClean="0">
                          <a:effectLst/>
                          <a:hlinkClick r:id="rId4"/>
                        </a:rPr>
                        <a:t>http://cs.wikipedia.org/wiki/Berl%C3%ADnsk%C3%A1_ze%C4%8F</a:t>
                      </a:r>
                      <a:r>
                        <a:rPr lang="pt-BR" dirty="0" smtClean="0">
                          <a:effectLst/>
                        </a:rPr>
                        <a:t> </a:t>
                      </a:r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82018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effectLst/>
                        </a:rPr>
                        <a:t>Obrázek 4: AUTOR NEUVEDEN. </a:t>
                      </a:r>
                      <a:r>
                        <a:rPr lang="cs-CZ" i="1" dirty="0" smtClean="0">
                          <a:effectLst/>
                        </a:rPr>
                        <a:t>wikipedia.cz</a:t>
                      </a:r>
                      <a:r>
                        <a:rPr lang="cs-CZ" dirty="0" smtClean="0">
                          <a:effectLst/>
                        </a:rPr>
                        <a:t> [online]. [cit. 21.3.2013]. Dostupný na WWW: </a:t>
                      </a:r>
                      <a:r>
                        <a:rPr lang="cs-CZ" dirty="0" smtClean="0">
                          <a:effectLst/>
                          <a:hlinkClick r:id="rId4"/>
                        </a:rPr>
                        <a:t>http://cs.wikipedia.org/wiki/Berl%C3%ADnsk%C3%A1_ze%C4%8F</a:t>
                      </a:r>
                      <a:r>
                        <a:rPr lang="cs-CZ" dirty="0" smtClean="0">
                          <a:effectLst/>
                        </a:rPr>
                        <a:t> </a:t>
                      </a:r>
                    </a:p>
                    <a:p>
                      <a:pPr algn="l"/>
                      <a:r>
                        <a:rPr lang="cs-CZ" dirty="0" smtClean="0">
                          <a:effectLst/>
                        </a:rPr>
                        <a:t>Obrázek 5: NOIR FROM DE.WIKIPEDIA.ORG. </a:t>
                      </a:r>
                      <a:r>
                        <a:rPr lang="cs-CZ" i="1" dirty="0" smtClean="0">
                          <a:effectLst/>
                        </a:rPr>
                        <a:t>wikipedie.cz</a:t>
                      </a:r>
                      <a:r>
                        <a:rPr lang="cs-CZ" dirty="0" smtClean="0">
                          <a:effectLst/>
                        </a:rPr>
                        <a:t> [online]. [cit. 21.3.2013]. Dostupný na WWW: </a:t>
                      </a:r>
                      <a:r>
                        <a:rPr lang="cs-CZ" dirty="0" smtClean="0">
                          <a:effectLst/>
                          <a:hlinkClick r:id="rId4"/>
                        </a:rPr>
                        <a:t>http://cs.wikipedia.org/wiki/Berl%C3%ADnsk%C3%A1_ze%C4%8F</a:t>
                      </a:r>
                      <a:endParaRPr lang="cs-CZ" dirty="0" smtClean="0">
                        <a:effectLst/>
                      </a:endParaRPr>
                    </a:p>
                    <a:p>
                      <a:pPr algn="l"/>
                      <a:r>
                        <a:rPr lang="cs-CZ" dirty="0" smtClean="0">
                          <a:effectLst/>
                        </a:rPr>
                        <a:t> Obrázek 6: CHITRAPA. </a:t>
                      </a:r>
                      <a:r>
                        <a:rPr lang="cs-CZ" i="1" dirty="0" smtClean="0">
                          <a:effectLst/>
                        </a:rPr>
                        <a:t>wikipedia.cz</a:t>
                      </a:r>
                      <a:r>
                        <a:rPr lang="cs-CZ" dirty="0" smtClean="0">
                          <a:effectLst/>
                        </a:rPr>
                        <a:t> [online]. [cit. 21.3.2013]. Dostupný na WWW: </a:t>
                      </a:r>
                      <a:r>
                        <a:rPr lang="cs-CZ" dirty="0" smtClean="0">
                          <a:effectLst/>
                          <a:hlinkClick r:id="rId4"/>
                        </a:rPr>
                        <a:t>http://cs.wikipedia.org/wiki/Berl%C3%ADnsk%C3%A1_ze%C4%8F</a:t>
                      </a:r>
                      <a:r>
                        <a:rPr lang="cs-CZ" dirty="0" smtClean="0">
                          <a:effectLst/>
                        </a:rPr>
                        <a:t> </a:t>
                      </a:r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729153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/>
              <a:t>Zdroje a citace: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fontAlgn="t"/>
            <a:r>
              <a:rPr lang="cs-CZ" sz="1800" dirty="0" smtClean="0"/>
              <a:t>Obrázek </a:t>
            </a:r>
            <a:r>
              <a:rPr lang="cs-CZ" sz="1800" dirty="0"/>
              <a:t>7: </a:t>
            </a:r>
            <a:r>
              <a:rPr lang="fr-FR" sz="1800" dirty="0"/>
              <a:t>NOIR. </a:t>
            </a:r>
            <a:r>
              <a:rPr lang="fr-FR" sz="1800" i="1" dirty="0"/>
              <a:t>www.wikipedia.cz</a:t>
            </a:r>
            <a:r>
              <a:rPr lang="fr-FR" sz="1800" dirty="0"/>
              <a:t> [online]. [cit. </a:t>
            </a:r>
            <a:r>
              <a:rPr lang="cs-CZ" sz="1800" dirty="0" smtClean="0"/>
              <a:t>21</a:t>
            </a:r>
            <a:r>
              <a:rPr lang="fr-FR" sz="1800" dirty="0" smtClean="0"/>
              <a:t>.</a:t>
            </a:r>
            <a:r>
              <a:rPr lang="cs-CZ" sz="1800" smtClean="0"/>
              <a:t>3</a:t>
            </a:r>
            <a:r>
              <a:rPr lang="fr-FR" sz="1800" smtClean="0"/>
              <a:t>.2013</a:t>
            </a:r>
            <a:r>
              <a:rPr lang="fr-FR" sz="1800" dirty="0"/>
              <a:t>]. Dostupný na WWW: </a:t>
            </a:r>
            <a:r>
              <a:rPr lang="fr-FR" sz="1800" dirty="0">
                <a:hlinkClick r:id="rId2"/>
              </a:rPr>
              <a:t>http://</a:t>
            </a:r>
            <a:r>
              <a:rPr lang="fr-FR" sz="1800" dirty="0" smtClean="0">
                <a:hlinkClick r:id="rId2"/>
              </a:rPr>
              <a:t>cs.wikipedia.org/wiki/Berl%C3%ADnsk%C3%A1_ze%C4%8F</a:t>
            </a:r>
            <a:r>
              <a:rPr lang="fr-FR" sz="1800" dirty="0" smtClean="0"/>
              <a:t> </a:t>
            </a:r>
            <a:endParaRPr lang="cs-CZ" sz="1800" dirty="0"/>
          </a:p>
          <a:p>
            <a:pPr fontAlgn="t"/>
            <a:r>
              <a:rPr lang="cs-CZ" sz="1800" dirty="0"/>
              <a:t>Prezentace a úlohy:  </a:t>
            </a:r>
            <a:r>
              <a:rPr lang="cs-CZ" sz="1800" dirty="0" smtClean="0"/>
              <a:t>autor</a:t>
            </a:r>
          </a:p>
          <a:p>
            <a:pPr fontAlgn="t"/>
            <a:r>
              <a:rPr lang="cs-CZ" sz="1800" dirty="0"/>
              <a:t>KUKLÍKOVI, Jan A Jan. </a:t>
            </a:r>
            <a:r>
              <a:rPr lang="cs-CZ" sz="1800" i="1" dirty="0"/>
              <a:t>Dějiny 20.století</a:t>
            </a:r>
            <a:r>
              <a:rPr lang="cs-CZ" sz="1800" dirty="0"/>
              <a:t>. Praha: SPL-Svoboda, 1999, ISBN </a:t>
            </a:r>
            <a:r>
              <a:rPr lang="cs-CZ" sz="1800" dirty="0" smtClean="0"/>
              <a:t>80-86287-15-7. Str</a:t>
            </a:r>
            <a:r>
              <a:rPr lang="cs-CZ" sz="1800" dirty="0"/>
              <a:t>. 107-108, 133-134</a:t>
            </a:r>
          </a:p>
          <a:p>
            <a:pPr fontAlgn="t"/>
            <a:endParaRPr lang="cs-CZ" sz="18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5475418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1085</Words>
  <Application>Microsoft Office PowerPoint</Application>
  <PresentationFormat>Předvádění na obrazovce (4:3)</PresentationFormat>
  <Paragraphs>136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ANOTACE:</vt:lpstr>
      <vt:lpstr>Západní Berlín - krize</vt:lpstr>
      <vt:lpstr>Dělení Německa po válce</vt:lpstr>
      <vt:lpstr>Berlín po skončení války </vt:lpstr>
      <vt:lpstr>Berlínská zeď 1961- umístění</vt:lpstr>
      <vt:lpstr>Stavba berlínské zdi</vt:lpstr>
      <vt:lpstr>Berlínská zeď</vt:lpstr>
      <vt:lpstr>Zbytky zdi jako memento</vt:lpstr>
      <vt:lpstr>Podklady:</vt:lpstr>
      <vt:lpstr>Zadání úkolu</vt:lpstr>
      <vt:lpstr>Ohodnoťte tvrzení: ANO/NE</vt:lpstr>
      <vt:lpstr>Ohodnoťte tvrzení: ANO/NE</vt:lpstr>
      <vt:lpstr>Spojte správné varianty:</vt:lpstr>
      <vt:lpstr>Spojte správné varianty:</vt:lpstr>
      <vt:lpstr>Zdroje a citace:</vt:lpstr>
      <vt:lpstr>Zdroje a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Berlínská krize</dc:title>
  <dc:creator>Jana Neradová</dc:creator>
  <cp:lastModifiedBy>Dum</cp:lastModifiedBy>
  <cp:revision>68</cp:revision>
  <dcterms:created xsi:type="dcterms:W3CDTF">2013-07-26T17:50:02Z</dcterms:created>
  <dcterms:modified xsi:type="dcterms:W3CDTF">2014-01-04T15:31:46Z</dcterms:modified>
</cp:coreProperties>
</file>