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61" r:id="rId2"/>
    <p:sldId id="283" r:id="rId3"/>
    <p:sldId id="284" r:id="rId4"/>
    <p:sldId id="257" r:id="rId5"/>
    <p:sldId id="267" r:id="rId6"/>
    <p:sldId id="264" r:id="rId7"/>
    <p:sldId id="268" r:id="rId8"/>
    <p:sldId id="266" r:id="rId9"/>
    <p:sldId id="269" r:id="rId10"/>
    <p:sldId id="270" r:id="rId11"/>
    <p:sldId id="259" r:id="rId12"/>
    <p:sldId id="271" r:id="rId13"/>
    <p:sldId id="273" r:id="rId14"/>
    <p:sldId id="272" r:id="rId15"/>
    <p:sldId id="280" r:id="rId16"/>
    <p:sldId id="274" r:id="rId17"/>
    <p:sldId id="281" r:id="rId18"/>
    <p:sldId id="276" r:id="rId19"/>
    <p:sldId id="282" r:id="rId20"/>
    <p:sldId id="277" r:id="rId21"/>
    <p:sldId id="275" r:id="rId22"/>
    <p:sldId id="278" r:id="rId23"/>
    <p:sldId id="279" r:id="rId24"/>
    <p:sldId id="258" r:id="rId25"/>
    <p:sldId id="260" r:id="rId26"/>
    <p:sldId id="285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8" autoAdjust="0"/>
    <p:restoredTop sz="94576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 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VY_32_INOVACE_13 _ČESKÉ DĚJINY RANÉHO STŘEDOVĚKU </a:t>
          </a:r>
          <a:r>
            <a:rPr lang="cs-CZ" sz="2000" b="0" dirty="0" smtClean="0"/>
            <a:t>- OPAKOVÁNÍ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22. listopadu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9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AAD1B47F-72CF-4C5E-A520-3280469F3EFA}" type="presOf" srcId="{3061F91D-8548-4FCB-A021-DD835A272F0F}" destId="{88F378EC-C3F8-47CD-AEFF-49BA634320FB}" srcOrd="0" destOrd="0" presId="urn:microsoft.com/office/officeart/2008/layout/VerticalCurvedList"/>
    <dgm:cxn modelId="{733AA0ED-2E1C-406B-9911-A217C1A3D0C1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51EDC082-2C62-495D-B2C2-461DDE1E3B72}" type="presOf" srcId="{60B5D622-D348-4384-9EFA-863CA4F7B7A3}" destId="{CAE44C5F-81A1-4D30-8D3F-2E663ECAC700}" srcOrd="0" destOrd="0" presId="urn:microsoft.com/office/officeart/2008/layout/VerticalCurvedList"/>
    <dgm:cxn modelId="{25E2641A-393F-4144-9A88-CA8F2C3C439C}" type="presOf" srcId="{F3C4A836-23AC-4E41-B6D6-51221E7E6743}" destId="{EF104B90-7E69-4918-A202-E6F91FC6E413}" srcOrd="0" destOrd="0" presId="urn:microsoft.com/office/officeart/2008/layout/VerticalCurvedList"/>
    <dgm:cxn modelId="{B5EDC61E-588C-4092-BFA4-6A511ED438A4}" type="presOf" srcId="{8D78E2D7-18A7-41DD-9962-57B3FE2BEBDD}" destId="{A1781B13-DE10-4169-ABDE-0384026A6B34}" srcOrd="0" destOrd="0" presId="urn:microsoft.com/office/officeart/2008/layout/VerticalCurvedList"/>
    <dgm:cxn modelId="{E6B4F8B6-EA06-4296-95BF-DE00DEC75D06}" type="presOf" srcId="{E392F34A-E55D-43D5-AEDD-49027298B816}" destId="{7DCEBD2C-792F-484E-9C96-926E03F540ED}" srcOrd="0" destOrd="0" presId="urn:microsoft.com/office/officeart/2008/layout/VerticalCurvedList"/>
    <dgm:cxn modelId="{7F2F7810-80CD-4970-8175-563EC184D277}" type="presOf" srcId="{BA9EE107-A5FB-41C4-9EF1-1CC153B68B3F}" destId="{9C0CD981-713F-47B3-AE2F-2963F2684A6F}" srcOrd="0" destOrd="0" presId="urn:microsoft.com/office/officeart/2008/layout/VerticalCurvedList"/>
    <dgm:cxn modelId="{9E1DA0E2-4373-4E37-B0C8-3505FA52C762}" type="presOf" srcId="{A6F0E638-0CDE-4E1F-BB57-10C18463C623}" destId="{7DCEBD2C-792F-484E-9C96-926E03F540ED}" srcOrd="0" destOrd="1" presId="urn:microsoft.com/office/officeart/2008/layout/VerticalCurvedList"/>
    <dgm:cxn modelId="{761EBA84-0A40-4004-ABB0-3D0C89D0821D}" type="presParOf" srcId="{9C0CD981-713F-47B3-AE2F-2963F2684A6F}" destId="{96773A7D-3367-4F53-A2D2-EA5770AFFDB3}" srcOrd="0" destOrd="0" presId="urn:microsoft.com/office/officeart/2008/layout/VerticalCurvedList"/>
    <dgm:cxn modelId="{3D62B0C6-1BE0-402D-91CF-27D7FFF26F74}" type="presParOf" srcId="{96773A7D-3367-4F53-A2D2-EA5770AFFDB3}" destId="{F31B7103-6E88-4DB9-9888-CB9E0B3FEEF8}" srcOrd="0" destOrd="0" presId="urn:microsoft.com/office/officeart/2008/layout/VerticalCurvedList"/>
    <dgm:cxn modelId="{47D8A0A3-26F4-4370-B328-0BB75B0ED61D}" type="presParOf" srcId="{F31B7103-6E88-4DB9-9888-CB9E0B3FEEF8}" destId="{F7A92DE4-3445-4B9B-AF3D-F2DA6F69C25D}" srcOrd="0" destOrd="0" presId="urn:microsoft.com/office/officeart/2008/layout/VerticalCurvedList"/>
    <dgm:cxn modelId="{3F546C13-4045-4AE9-8017-25DE2FA96882}" type="presParOf" srcId="{F31B7103-6E88-4DB9-9888-CB9E0B3FEEF8}" destId="{EF104B90-7E69-4918-A202-E6F91FC6E413}" srcOrd="1" destOrd="0" presId="urn:microsoft.com/office/officeart/2008/layout/VerticalCurvedList"/>
    <dgm:cxn modelId="{6E03F55C-A1E7-4D0D-ADA9-E856AE157980}" type="presParOf" srcId="{F31B7103-6E88-4DB9-9888-CB9E0B3FEEF8}" destId="{F5A5022A-2B1C-4F3B-B289-BC099E9CE92F}" srcOrd="2" destOrd="0" presId="urn:microsoft.com/office/officeart/2008/layout/VerticalCurvedList"/>
    <dgm:cxn modelId="{DFA5FBFB-9018-469B-BA0E-EA706523AEDE}" type="presParOf" srcId="{F31B7103-6E88-4DB9-9888-CB9E0B3FEEF8}" destId="{F16BA6F4-95DE-4E28-BF94-6459A70C4A6D}" srcOrd="3" destOrd="0" presId="urn:microsoft.com/office/officeart/2008/layout/VerticalCurvedList"/>
    <dgm:cxn modelId="{C446F709-42A5-46CC-B6D1-A87D717EED5E}" type="presParOf" srcId="{96773A7D-3367-4F53-A2D2-EA5770AFFDB3}" destId="{F036299F-AF4D-4DAF-ABF5-87E8CC3FEF1B}" srcOrd="1" destOrd="0" presId="urn:microsoft.com/office/officeart/2008/layout/VerticalCurvedList"/>
    <dgm:cxn modelId="{E3EEC5D1-56F3-4D6E-AECB-DBEA6BDA6AAA}" type="presParOf" srcId="{96773A7D-3367-4F53-A2D2-EA5770AFFDB3}" destId="{40B95986-31F6-48A6-A8D8-D04AC3BEDA92}" srcOrd="2" destOrd="0" presId="urn:microsoft.com/office/officeart/2008/layout/VerticalCurvedList"/>
    <dgm:cxn modelId="{B98F64A6-B5A6-4C7C-B4DF-6256FEC1B76A}" type="presParOf" srcId="{40B95986-31F6-48A6-A8D8-D04AC3BEDA92}" destId="{112F553D-60C2-4CC4-948D-0369F51C4DB0}" srcOrd="0" destOrd="0" presId="urn:microsoft.com/office/officeart/2008/layout/VerticalCurvedList"/>
    <dgm:cxn modelId="{47A2E4E0-9030-4C75-980E-EBC50A8B6068}" type="presParOf" srcId="{96773A7D-3367-4F53-A2D2-EA5770AFFDB3}" destId="{A1781B13-DE10-4169-ABDE-0384026A6B34}" srcOrd="3" destOrd="0" presId="urn:microsoft.com/office/officeart/2008/layout/VerticalCurvedList"/>
    <dgm:cxn modelId="{D77C4BA6-26F3-4D60-A6F5-AAC0D951A339}" type="presParOf" srcId="{96773A7D-3367-4F53-A2D2-EA5770AFFDB3}" destId="{65CD74A9-3E7B-49D7-95DD-EB8B72D6CA84}" srcOrd="4" destOrd="0" presId="urn:microsoft.com/office/officeart/2008/layout/VerticalCurvedList"/>
    <dgm:cxn modelId="{E4258710-F798-43F2-B74E-1687E6F56C77}" type="presParOf" srcId="{65CD74A9-3E7B-49D7-95DD-EB8B72D6CA84}" destId="{2741B69B-255D-4143-BECE-5BD9035A4FC6}" srcOrd="0" destOrd="0" presId="urn:microsoft.com/office/officeart/2008/layout/VerticalCurvedList"/>
    <dgm:cxn modelId="{67949BB9-ADC9-483D-8AC9-1E3F0B857A6F}" type="presParOf" srcId="{96773A7D-3367-4F53-A2D2-EA5770AFFDB3}" destId="{7DCEBD2C-792F-484E-9C96-926E03F540ED}" srcOrd="5" destOrd="0" presId="urn:microsoft.com/office/officeart/2008/layout/VerticalCurvedList"/>
    <dgm:cxn modelId="{944DE43F-B4A5-4448-97A4-6B34289CD968}" type="presParOf" srcId="{96773A7D-3367-4F53-A2D2-EA5770AFFDB3}" destId="{8E391AE5-35EA-4A7F-ACFF-6E662A0BD046}" srcOrd="6" destOrd="0" presId="urn:microsoft.com/office/officeart/2008/layout/VerticalCurvedList"/>
    <dgm:cxn modelId="{FAF5615E-723E-40A1-86CB-B093836DFE02}" type="presParOf" srcId="{8E391AE5-35EA-4A7F-ACFF-6E662A0BD046}" destId="{EB133F34-59A3-4639-B813-3EF5396EC28B}" srcOrd="0" destOrd="0" presId="urn:microsoft.com/office/officeart/2008/layout/VerticalCurvedList"/>
    <dgm:cxn modelId="{28E44912-DC36-4C9D-A324-12B15F2EFA5C}" type="presParOf" srcId="{96773A7D-3367-4F53-A2D2-EA5770AFFDB3}" destId="{88F378EC-C3F8-47CD-AEFF-49BA634320FB}" srcOrd="7" destOrd="0" presId="urn:microsoft.com/office/officeart/2008/layout/VerticalCurvedList"/>
    <dgm:cxn modelId="{1E89F87D-712C-4EAB-862E-5EC2CED70D91}" type="presParOf" srcId="{96773A7D-3367-4F53-A2D2-EA5770AFFDB3}" destId="{0C1D6B2A-9239-4220-B9D4-EF24FF044C0E}" srcOrd="8" destOrd="0" presId="urn:microsoft.com/office/officeart/2008/layout/VerticalCurvedList"/>
    <dgm:cxn modelId="{7AD971C8-1361-41FB-A454-36084DA5E03C}" type="presParOf" srcId="{0C1D6B2A-9239-4220-B9D4-EF24FF044C0E}" destId="{A6FEC19F-0F90-4EC7-BB21-E0ADFEFFA617}" srcOrd="0" destOrd="0" presId="urn:microsoft.com/office/officeart/2008/layout/VerticalCurvedList"/>
    <dgm:cxn modelId="{65C71CDE-4C4B-4EBD-BC64-DE707345A8C0}" type="presParOf" srcId="{96773A7D-3367-4F53-A2D2-EA5770AFFDB3}" destId="{CAE44C5F-81A1-4D30-8D3F-2E663ECAC700}" srcOrd="9" destOrd="0" presId="urn:microsoft.com/office/officeart/2008/layout/VerticalCurvedList"/>
    <dgm:cxn modelId="{2595D7E1-FD0C-4FC6-934C-E16849BA857F}" type="presParOf" srcId="{96773A7D-3367-4F53-A2D2-EA5770AFFDB3}" destId="{053E2699-E7D5-4B6C-A824-2ED732C32228}" srcOrd="10" destOrd="0" presId="urn:microsoft.com/office/officeart/2008/layout/VerticalCurvedList"/>
    <dgm:cxn modelId="{A743FE73-58F5-4B51-9D8B-9A63C50610D6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46359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676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6763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1811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6169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22. listopadu 2013</a:t>
          </a:r>
          <a:endParaRPr lang="cs-CZ" sz="2000" b="1" kern="1200" dirty="0"/>
        </a:p>
      </dsp:txBody>
      <dsp:txXfrm>
        <a:off x="585659" y="76169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1217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5576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5576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0624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49830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 </a:t>
          </a:r>
          <a:endParaRPr lang="cs-CZ" sz="2000" b="1" kern="1200" dirty="0"/>
        </a:p>
      </dsp:txBody>
      <dsp:txXfrm>
        <a:off x="585659" y="1949830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0030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345938"/>
          <a:ext cx="5849872" cy="7920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 </a:t>
          </a:r>
          <a:r>
            <a:rPr lang="cs-CZ" sz="2000" b="0" kern="1200" smtClean="0"/>
            <a:t>VY_32_INOVACE_13 _ČESKÉ DĚJINY RANÉHO STŘEDOVĚKU </a:t>
          </a:r>
          <a:r>
            <a:rPr lang="cs-CZ" sz="2000" b="0" kern="1200" dirty="0" smtClean="0"/>
            <a:t>- OPAKOVÁNÍ</a:t>
          </a:r>
          <a:endParaRPr lang="cs-CZ" sz="2000" kern="1200" dirty="0" smtClean="0"/>
        </a:p>
      </dsp:txBody>
      <dsp:txXfrm>
        <a:off x="301774" y="2345938"/>
        <a:ext cx="5849872" cy="792087"/>
      </dsp:txXfrm>
    </dsp:sp>
    <dsp:sp modelId="{D00E28E9-7A94-4DBE-BF47-6DC8F169B300}">
      <dsp:nvSpPr>
        <dsp:cNvPr id="0" name=""/>
        <dsp:cNvSpPr/>
      </dsp:nvSpPr>
      <dsp:spPr>
        <a:xfrm>
          <a:off x="54168" y="249437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10ADC4-D223-4ED3-BE85-5AF1203692F1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39F6C4-D093-48B1-84E4-C974A4BA3E8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04EF6B-0177-4281-87A0-2568F9D70B7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E504EF6B-0177-4281-87A0-2568F9D70B7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AC0FB94D-D70D-42D9-8083-918A2C4B48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22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Žáci postupně vybírají z možností správnou odpověď. Pokud se netrefí, jsou vráceni zpět, pokud zvolí správně, posunou se dál, a to vždy prostřednictvím kliknutí na podobiznu sv. </a:t>
            </a:r>
            <a:r>
              <a:rPr lang="cs-CZ" sz="2800" smtClean="0">
                <a:solidFill>
                  <a:schemeClr val="tx1"/>
                </a:solidFill>
              </a:rPr>
              <a:t>Václava. </a:t>
            </a:r>
            <a:r>
              <a:rPr lang="cs-CZ" sz="2800" dirty="0" smtClean="0">
                <a:solidFill>
                  <a:schemeClr val="tx1"/>
                </a:solidFill>
              </a:rPr>
              <a:t>Postupně se tak dostanou až na konec.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2674939"/>
            <a:ext cx="7408862" cy="68205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to byl Sámo?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41590" y="3573016"/>
            <a:ext cx="3108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francký kupec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630131" y="4437112"/>
            <a:ext cx="152875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Avar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395536" y="5157192"/>
            <a:ext cx="17828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Slovan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3" y="314096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svatý Václav:</a:t>
            </a:r>
            <a:endParaRPr lang="cs-CZ" sz="3200" b="1" dirty="0"/>
          </a:p>
        </p:txBody>
      </p:sp>
      <p:pic>
        <p:nvPicPr>
          <p:cNvPr id="22530" name="Picture 2" descr="http://www.cestanahoru.org/blog/wp-content/uploads/sv_vaclav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89838" y="1628800"/>
            <a:ext cx="3081879" cy="473737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2674939"/>
            <a:ext cx="7408862" cy="68205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Kde byli poraženi Frankové Sámovou říší?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41590" y="3573016"/>
            <a:ext cx="40783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na Moravském poli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630131" y="4437112"/>
            <a:ext cx="3539174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u </a:t>
            </a:r>
            <a:r>
              <a:rPr lang="cs-CZ" sz="3200" b="1" dirty="0" err="1" smtClean="0">
                <a:solidFill>
                  <a:srgbClr val="7030A0"/>
                </a:solidFill>
              </a:rPr>
              <a:t>Vogastisburku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95536" y="5157192"/>
            <a:ext cx="2377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u Mikulčic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3" y="3140968"/>
            <a:ext cx="20882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svatý Václav:</a:t>
            </a:r>
          </a:p>
          <a:p>
            <a:endParaRPr lang="cs-CZ" sz="3200" b="1" dirty="0"/>
          </a:p>
        </p:txBody>
      </p:sp>
      <p:pic>
        <p:nvPicPr>
          <p:cNvPr id="20482" name="Picture 2" descr="http://www.cestanahoru.org/blog/wp-content/uploads/sv_vaclav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2064992"/>
            <a:ext cx="2891805" cy="444519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484784"/>
            <a:ext cx="7408862" cy="129614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nebyl slovanským věrozvěstem?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41590" y="3573016"/>
            <a:ext cx="25603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Konstantin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630131" y="4437112"/>
            <a:ext cx="21948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Metoděj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395536" y="5157192"/>
            <a:ext cx="1872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Bořivoj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8434" name="AutoShape 2" descr="http://www.google.cz/url?sa=i&amp;source=images&amp;cd=&amp;docid=VUQK2xhay7yNeM&amp;tbnid=7-n9Y1tBNYp9QM:&amp;ved=0CAUQjBwwAA&amp;url=http%3A%2F%2Fwww.cestanahoru.org%2Fblog%2Fwp-content%2Fuploads%2Fsv_vaclav1.jpg&amp;ei=YG2OUsKePMXy4QSTz4HoDw&amp;psig=AFQjCNHPMyCHuI-aaJg2_82YwhMJPmAkqg&amp;ust=1385152225130241"/>
          <p:cNvSpPr>
            <a:spLocks noChangeAspect="1" noChangeArrowheads="1"/>
          </p:cNvSpPr>
          <p:nvPr/>
        </p:nvSpPr>
        <p:spPr bwMode="auto">
          <a:xfrm>
            <a:off x="63500" y="-136525"/>
            <a:ext cx="3971925" cy="61055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436" name="AutoShape 4" descr="http://www.google.cz/url?sa=i&amp;source=images&amp;cd=&amp;docid=VUQK2xhay7yNeM&amp;tbnid=7-n9Y1tBNYp9QM:&amp;ved=0CAUQjBwwAA&amp;url=http%3A%2F%2Fwww.cestanahoru.org%2Fblog%2Fwp-content%2Fuploads%2Fsv_vaclav1.jpg&amp;ei=YG2OUsKePMXy4QSTz4HoDw&amp;psig=AFQjCNHPMyCHuI-aaJg2_82YwhMJPmAkqg&amp;ust=1385152225130241"/>
          <p:cNvSpPr>
            <a:spLocks noChangeAspect="1" noChangeArrowheads="1"/>
          </p:cNvSpPr>
          <p:nvPr/>
        </p:nvSpPr>
        <p:spPr bwMode="auto">
          <a:xfrm>
            <a:off x="63500" y="-136525"/>
            <a:ext cx="3971925" cy="61055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780928"/>
            <a:ext cx="242425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2. </a:t>
            </a:r>
          </a:p>
          <a:p>
            <a:r>
              <a:rPr lang="cs-CZ" sz="3200" b="1" dirty="0" smtClean="0"/>
              <a:t>svatý Václav: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18438" name="AutoShape 6" descr="http://www.google.cz/url?sa=i&amp;source=images&amp;cd=&amp;docid=VUQK2xhay7yNeM&amp;tbnid=7-n9Y1tBNYp9QM:&amp;ved=0CAUQjBwwAA&amp;url=http%3A%2F%2Fwww.cestanahoru.org%2Fblog%2Fwp-content%2Fuploads%2Fsv_vaclav1.jpg&amp;ei=YG2OUsKePMXy4QSTz4HoDw&amp;psig=AFQjCNHPMyCHuI-aaJg2_82YwhMJPmAkqg&amp;ust=1385152225130241"/>
          <p:cNvSpPr>
            <a:spLocks noChangeAspect="1" noChangeArrowheads="1"/>
          </p:cNvSpPr>
          <p:nvPr/>
        </p:nvSpPr>
        <p:spPr bwMode="auto">
          <a:xfrm>
            <a:off x="63500" y="-136525"/>
            <a:ext cx="3971925" cy="61055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440" name="AutoShape 8" descr="http://www.google.cz/url?sa=i&amp;source=images&amp;cd=&amp;docid=VUQK2xhay7yNeM&amp;tbnid=7-n9Y1tBNYp9QM:&amp;ved=0CAUQjBwwAA&amp;url=http%3A%2F%2Fwww.cestanahoru.org%2Fblog%2Fwp-content%2Fuploads%2Fsv_vaclav1.jpg&amp;ei=YG2OUsKePMXy4QSTz4HoDw&amp;psig=AFQjCNHPMyCHuI-aaJg2_82YwhMJPmAkqg&amp;ust=1385152225130241"/>
          <p:cNvSpPr>
            <a:spLocks noChangeAspect="1" noChangeArrowheads="1"/>
          </p:cNvSpPr>
          <p:nvPr/>
        </p:nvSpPr>
        <p:spPr bwMode="auto">
          <a:xfrm>
            <a:off x="63500" y="-136525"/>
            <a:ext cx="4953000" cy="7620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8442" name="Picture 10" descr="http://www.cestanahoru.org/blog/wp-content/uploads/sv_vaclav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628800"/>
            <a:ext cx="2894501" cy="444934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844824"/>
            <a:ext cx="7408862" cy="1114102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panovníka, za jehož vlády dosáhla Velká Morava největšího územního rozmachu: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539552" y="3717032"/>
            <a:ext cx="2233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Mojmír 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630131" y="4437112"/>
            <a:ext cx="226376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Rastislav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755576" y="5157192"/>
            <a:ext cx="23663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Svatopluk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3" y="314096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</a:t>
            </a:r>
          </a:p>
          <a:p>
            <a:r>
              <a:rPr lang="cs-CZ" sz="3200" b="1" dirty="0" smtClean="0"/>
              <a:t>svatý Václav </a:t>
            </a:r>
            <a:endParaRPr lang="cs-CZ" sz="3200" b="1" dirty="0"/>
          </a:p>
        </p:txBody>
      </p:sp>
      <p:pic>
        <p:nvPicPr>
          <p:cNvPr id="3" name="Picture 2" descr="http://www.cestanahoru.org/blog/wp-content/uploads/sv_vaclav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700808"/>
            <a:ext cx="3035821" cy="466657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204864"/>
            <a:ext cx="7408862" cy="53803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Zakroužkuj důvod, který nestál za zánikem VM: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547664" y="3573016"/>
            <a:ext cx="31438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útoky Maďarů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619672" y="4221088"/>
            <a:ext cx="52565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boje mezi syny Svatopluka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691680" y="5013176"/>
            <a:ext cx="50032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vpád Bořivoje na Moravu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3" y="314096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svatý Václav</a:t>
            </a:r>
            <a:endParaRPr lang="cs-CZ" sz="3200" b="1" dirty="0"/>
          </a:p>
        </p:txBody>
      </p:sp>
      <p:pic>
        <p:nvPicPr>
          <p:cNvPr id="14338" name="Picture 2" descr="http://www.cestanahoru.org/blog/wp-content/uploads/sv_vaclav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1628800"/>
            <a:ext cx="2988190" cy="459335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259632" y="5085184"/>
            <a:ext cx="2973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Ivan </a:t>
            </a:r>
            <a:r>
              <a:rPr lang="cs-CZ" sz="3200" b="1" dirty="0" err="1" smtClean="0">
                <a:solidFill>
                  <a:srgbClr val="00B050"/>
                </a:solidFill>
              </a:rPr>
              <a:t>Olbracht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2674939"/>
            <a:ext cx="7408862" cy="682054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napsal Staré pověsti české?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187624" y="3717032"/>
            <a:ext cx="27222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Karel Čapek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187624" y="4365104"/>
            <a:ext cx="27991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Alois Jirásek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build="p"/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3" y="314096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svatý Václav</a:t>
            </a:r>
            <a:endParaRPr lang="cs-CZ" sz="3200" b="1" dirty="0"/>
          </a:p>
        </p:txBody>
      </p:sp>
      <p:pic>
        <p:nvPicPr>
          <p:cNvPr id="12290" name="Picture 2" descr="http://www.cestanahoru.org/blog/wp-content/uploads/sv_vaclav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732927"/>
            <a:ext cx="3107829" cy="477726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340768"/>
            <a:ext cx="7408862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dle pověsti založil Prahu?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259632" y="2492896"/>
            <a:ext cx="17684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Libuše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331640" y="3212976"/>
            <a:ext cx="1348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Kazi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259632" y="3933056"/>
            <a:ext cx="13578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Teta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3" y="314096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svatý Václav:</a:t>
            </a:r>
            <a:endParaRPr lang="cs-CZ" sz="3200" b="1" dirty="0"/>
          </a:p>
        </p:txBody>
      </p:sp>
      <p:pic>
        <p:nvPicPr>
          <p:cNvPr id="10242" name="Picture 2" descr="http://www.cestanahoru.org/blog/wp-content/uploads/sv_vaclav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484784"/>
            <a:ext cx="3175568" cy="488138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byl prvním historicky doloženým českým knížetem?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187624" y="3645024"/>
            <a:ext cx="17590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Václav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115616" y="4221088"/>
            <a:ext cx="18918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Bořivoj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43608" y="5085184"/>
            <a:ext cx="20746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Boleslav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924944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svatý Václav:</a:t>
            </a:r>
            <a:endParaRPr lang="cs-CZ" sz="3200" b="1" dirty="0"/>
          </a:p>
        </p:txBody>
      </p:sp>
      <p:pic>
        <p:nvPicPr>
          <p:cNvPr id="8194" name="Picture 2" descr="http://www.cestanahoru.org/blog/wp-content/uploads/sv_vaclav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628800"/>
            <a:ext cx="2707123" cy="416130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2674939"/>
            <a:ext cx="7408862" cy="53803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zabil Ludmilu?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619672" y="3645024"/>
            <a:ext cx="19046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Bořivoj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619672" y="4149080"/>
            <a:ext cx="20938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Boleslav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1691680" y="4797152"/>
            <a:ext cx="2489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Drahomíra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5" grpId="0"/>
      <p:bldP spid="6" grpId="0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14096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svatý Václav:</a:t>
            </a:r>
            <a:endParaRPr lang="cs-CZ" sz="3200" b="1" dirty="0"/>
          </a:p>
        </p:txBody>
      </p:sp>
      <p:pic>
        <p:nvPicPr>
          <p:cNvPr id="6146" name="Picture 2" descr="http://www.cestanahoru.org/blog/wp-content/uploads/sv_vaclav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556792"/>
            <a:ext cx="3081879" cy="473737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916833"/>
            <a:ext cx="7408862" cy="1080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nedělal svatý Václav?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043608" y="3573016"/>
            <a:ext cx="45079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platil mírové poplatky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115616" y="4221088"/>
            <a:ext cx="3381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bojoval s Němci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43608" y="4941168"/>
            <a:ext cx="2706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vzdělával se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7408862" cy="75406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Výborně, pojď na další otázku!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3" y="314096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2. </a:t>
            </a:r>
          </a:p>
          <a:p>
            <a:r>
              <a:rPr lang="cs-CZ" sz="3200" b="1" dirty="0" smtClean="0"/>
              <a:t>Svatý Václav</a:t>
            </a:r>
            <a:endParaRPr lang="cs-CZ" sz="3200" b="1" dirty="0"/>
          </a:p>
        </p:txBody>
      </p:sp>
      <p:pic>
        <p:nvPicPr>
          <p:cNvPr id="4098" name="Picture 2" descr="http://www.cestanahoru.org/blog/wp-content/uploads/sv_vaclav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35081" y="1772816"/>
            <a:ext cx="3128724" cy="480938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764704"/>
            <a:ext cx="7408862" cy="754062"/>
          </a:xfrm>
        </p:spPr>
        <p:txBody>
          <a:bodyPr/>
          <a:lstStyle/>
          <a:p>
            <a:pPr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Špatně!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5301208"/>
            <a:ext cx="52950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1:  lebka svatého Václava</a:t>
            </a:r>
            <a:endParaRPr lang="cs-CZ" sz="3200" b="1" dirty="0"/>
          </a:p>
        </p:txBody>
      </p:sp>
      <p:pic>
        <p:nvPicPr>
          <p:cNvPr id="3074" name="Picture 2" descr="http://i.idnes.cz/08/093/gal/BOS260142_leb.jpg">
            <a:hlinkClick r:id="" action="ppaction://hlinkshowjump?jump=lastslideviewed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844824"/>
            <a:ext cx="4381500" cy="26289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Jsi na konci!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5301208"/>
            <a:ext cx="35493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3: svatý Václav</a:t>
            </a:r>
            <a:endParaRPr lang="cs-CZ" sz="3200" b="1" dirty="0"/>
          </a:p>
        </p:txBody>
      </p:sp>
      <p:pic>
        <p:nvPicPr>
          <p:cNvPr id="2050" name="Picture 2" descr="http://deti.vira.cz/_d/sv-vaclav-ilu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628800"/>
            <a:ext cx="2800350" cy="32289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052737"/>
            <a:ext cx="8964488" cy="5805264"/>
          </a:xfrm>
        </p:spPr>
        <p:txBody>
          <a:bodyPr>
            <a:normAutofit fontScale="92500"/>
          </a:bodyPr>
          <a:lstStyle/>
          <a:p>
            <a:pPr marL="0" indent="0" algn="ctr" eaLnBrk="1" hangingPunct="1">
              <a:buFont typeface="Symbol" pitchFamily="18" charset="2"/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 eaLnBrk="1" hangingPunct="1">
              <a:buFont typeface="Symbol" pitchFamily="18" charset="2"/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  <a:endParaRPr lang="cs-CZ" i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 eaLnBrk="1" hangingPunct="1">
              <a:buFont typeface="Symbol" pitchFamily="18" charset="2"/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odkazy:</a:t>
            </a: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1 – lebka sv. Václava: </a:t>
            </a:r>
            <a:r>
              <a:rPr lang="cs-CZ" dirty="0" smtClean="0">
                <a:solidFill>
                  <a:schemeClr val="tx1"/>
                </a:solidFill>
              </a:rPr>
              <a:t>AUTOR NEUVEDEN. </a:t>
            </a:r>
            <a:r>
              <a:rPr lang="cs-CZ" i="1" dirty="0" smtClean="0">
                <a:solidFill>
                  <a:schemeClr val="tx1"/>
                </a:solidFill>
              </a:rPr>
              <a:t>Farnost-</a:t>
            </a:r>
            <a:r>
              <a:rPr lang="cs-CZ" i="1" dirty="0" err="1" smtClean="0">
                <a:solidFill>
                  <a:schemeClr val="tx1"/>
                </a:solidFill>
              </a:rPr>
              <a:t>recice.cz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[online]. [cit. 30.12.2013]. Dostupný na WWW: </a:t>
            </a:r>
            <a:r>
              <a:rPr lang="cs-CZ" dirty="0" smtClean="0">
                <a:solidFill>
                  <a:schemeClr val="tx1"/>
                </a:solidFill>
              </a:rPr>
              <a:t>http://www.farnost-</a:t>
            </a:r>
            <a:r>
              <a:rPr lang="cs-CZ" dirty="0" err="1" smtClean="0">
                <a:solidFill>
                  <a:schemeClr val="tx1"/>
                </a:solidFill>
              </a:rPr>
              <a:t>recice.cz</a:t>
            </a:r>
            <a:r>
              <a:rPr lang="cs-CZ" dirty="0" smtClean="0">
                <a:solidFill>
                  <a:schemeClr val="tx1"/>
                </a:solidFill>
              </a:rPr>
              <a:t>/</a:t>
            </a:r>
            <a:r>
              <a:rPr lang="cs-CZ" dirty="0" err="1" smtClean="0">
                <a:solidFill>
                  <a:schemeClr val="tx1"/>
                </a:solidFill>
              </a:rPr>
              <a:t>clanky</a:t>
            </a:r>
            <a:r>
              <a:rPr lang="cs-CZ" dirty="0" smtClean="0">
                <a:solidFill>
                  <a:schemeClr val="tx1"/>
                </a:solidFill>
              </a:rPr>
              <a:t>/duchovni-slovo/</a:t>
            </a:r>
            <a:r>
              <a:rPr lang="cs-CZ" dirty="0" err="1" smtClean="0">
                <a:solidFill>
                  <a:schemeClr val="tx1"/>
                </a:solidFill>
              </a:rPr>
              <a:t>kazani</a:t>
            </a:r>
            <a:r>
              <a:rPr lang="cs-CZ" dirty="0" smtClean="0">
                <a:solidFill>
                  <a:schemeClr val="tx1"/>
                </a:solidFill>
              </a:rPr>
              <a:t>-p.-</a:t>
            </a:r>
            <a:r>
              <a:rPr lang="cs-CZ" dirty="0" err="1" smtClean="0">
                <a:solidFill>
                  <a:schemeClr val="tx1"/>
                </a:solidFill>
              </a:rPr>
              <a:t>univ</a:t>
            </a:r>
            <a:r>
              <a:rPr lang="cs-CZ" dirty="0" smtClean="0">
                <a:solidFill>
                  <a:schemeClr val="tx1"/>
                </a:solidFill>
              </a:rPr>
              <a:t>.-prof.-</a:t>
            </a:r>
            <a:r>
              <a:rPr lang="cs-CZ" dirty="0" err="1" smtClean="0">
                <a:solidFill>
                  <a:schemeClr val="tx1"/>
                </a:solidFill>
              </a:rPr>
              <a:t>petra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err="1" smtClean="0">
                <a:solidFill>
                  <a:schemeClr val="tx1"/>
                </a:solidFill>
              </a:rPr>
              <a:t>pithy</a:t>
            </a:r>
            <a:r>
              <a:rPr lang="cs-CZ" dirty="0" smtClean="0">
                <a:solidFill>
                  <a:schemeClr val="tx1"/>
                </a:solidFill>
              </a:rPr>
              <a:t>-v-</a:t>
            </a:r>
            <a:r>
              <a:rPr lang="cs-CZ" dirty="0" err="1" smtClean="0">
                <a:solidFill>
                  <a:schemeClr val="tx1"/>
                </a:solidFill>
              </a:rPr>
              <a:t>prazske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err="1" smtClean="0">
                <a:solidFill>
                  <a:schemeClr val="tx1"/>
                </a:solidFill>
              </a:rPr>
              <a:t>katedrale</a:t>
            </a:r>
            <a:r>
              <a:rPr lang="cs-CZ" dirty="0" smtClean="0">
                <a:solidFill>
                  <a:schemeClr val="tx1"/>
                </a:solidFill>
              </a:rPr>
              <a:t>-sv.-vita-na-den-sv.-</a:t>
            </a:r>
            <a:r>
              <a:rPr lang="cs-CZ" dirty="0" err="1" smtClean="0">
                <a:solidFill>
                  <a:schemeClr val="tx1"/>
                </a:solidFill>
              </a:rPr>
              <a:t>vaclava</a:t>
            </a:r>
            <a:r>
              <a:rPr lang="cs-CZ" dirty="0" smtClean="0">
                <a:solidFill>
                  <a:schemeClr val="tx1"/>
                </a:solidFill>
              </a:rPr>
              <a:t>-roku-2010.html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</a:rPr>
              <a:t>Obr. 2 – Svatý Václav: </a:t>
            </a:r>
            <a:r>
              <a:rPr lang="pt-BR" dirty="0" smtClean="0">
                <a:solidFill>
                  <a:schemeClr val="tx1"/>
                </a:solidFill>
              </a:rPr>
              <a:t>AUTOR NEUVEDEN. </a:t>
            </a:r>
            <a:r>
              <a:rPr lang="pt-BR" i="1" dirty="0" smtClean="0">
                <a:solidFill>
                  <a:schemeClr val="tx1"/>
                </a:solidFill>
              </a:rPr>
              <a:t>www.centrumbarrandov.cz</a:t>
            </a:r>
            <a:r>
              <a:rPr lang="pt-BR" dirty="0" smtClean="0">
                <a:solidFill>
                  <a:schemeClr val="tx1"/>
                </a:solidFill>
              </a:rPr>
              <a:t> [online]. [cit. 30.12.2013]. Dostupný na WWW: </a:t>
            </a:r>
            <a:r>
              <a:rPr lang="pt-BR" dirty="0" smtClean="0">
                <a:solidFill>
                  <a:schemeClr val="tx1"/>
                </a:solidFill>
              </a:rPr>
              <a:t>http://www.centrumbarrandov.cz/obrazek.php?id=182-9-11-2013.jpeg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</a:rPr>
              <a:t>Obr. 3 – svatý Václav: </a:t>
            </a:r>
            <a:r>
              <a:rPr lang="pt-BR" dirty="0" smtClean="0">
                <a:solidFill>
                  <a:schemeClr val="tx1"/>
                </a:solidFill>
              </a:rPr>
              <a:t>AUTOR NEUVEDEN. </a:t>
            </a:r>
            <a:r>
              <a:rPr lang="pt-BR" i="1" dirty="0" smtClean="0">
                <a:solidFill>
                  <a:schemeClr val="tx1"/>
                </a:solidFill>
              </a:rPr>
              <a:t>deti.vira.cz</a:t>
            </a:r>
            <a:r>
              <a:rPr lang="pt-BR" dirty="0" smtClean="0">
                <a:solidFill>
                  <a:schemeClr val="tx1"/>
                </a:solidFill>
              </a:rPr>
              <a:t> [online]. [cit. 30.12.2013]. Dostupný na WWW: http://deti.vira.cz/_d/sv-vaclav-ilu-1.jpg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r>
              <a:rPr lang="pt-BR" dirty="0" smtClean="0">
                <a:solidFill>
                  <a:schemeClr val="tx1"/>
                </a:solidFill>
              </a:rPr>
              <a:t>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14340" name="Nadpis 3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8636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8DD56B-95CA-47A1-B16C-6435E4C9DA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26</a:t>
            </a:fld>
            <a:endParaRPr lang="cs-CZ" dirty="0" smtClean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337</TotalTime>
  <Words>634</Words>
  <Application>Microsoft Office PowerPoint</Application>
  <PresentationFormat>Předvádění na obrazovce (4:3)</PresentationFormat>
  <Paragraphs>108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Motiv1</vt:lpstr>
      <vt:lpstr>Základní škola a Mateřská škola Bílá Třemešná, okres Trutnov</vt:lpstr>
      <vt:lpstr>Anotace</vt:lpstr>
      <vt:lpstr>Anotace k jednotlivým stranám</vt:lpstr>
      <vt:lpstr>Vyberte:</vt:lpstr>
      <vt:lpstr>Snímek 5</vt:lpstr>
      <vt:lpstr>Vyberte:</vt:lpstr>
      <vt:lpstr>Snímek 7</vt:lpstr>
      <vt:lpstr>Vyberte:</vt:lpstr>
      <vt:lpstr>Snímek 9</vt:lpstr>
      <vt:lpstr>Vyberte:</vt:lpstr>
      <vt:lpstr>Snímek 11</vt:lpstr>
      <vt:lpstr>Vyberte</vt:lpstr>
      <vt:lpstr>Snímek 13</vt:lpstr>
      <vt:lpstr>Vyberte:</vt:lpstr>
      <vt:lpstr>Snímek 15</vt:lpstr>
      <vt:lpstr>Vyberte:</vt:lpstr>
      <vt:lpstr>Snímek 17</vt:lpstr>
      <vt:lpstr>Vyberte:</vt:lpstr>
      <vt:lpstr>Snímek 19</vt:lpstr>
      <vt:lpstr>Vyberte:</vt:lpstr>
      <vt:lpstr>Snímek 21</vt:lpstr>
      <vt:lpstr>Vyberte:</vt:lpstr>
      <vt:lpstr>Snímek 23</vt:lpstr>
      <vt:lpstr>Snímek 24</vt:lpstr>
      <vt:lpstr>Jsi na konci!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dějiny raného středověku</dc:title>
  <dc:creator>Mgr. Jiří Lux</dc:creator>
  <cp:lastModifiedBy>Dum</cp:lastModifiedBy>
  <cp:revision>56</cp:revision>
  <dcterms:created xsi:type="dcterms:W3CDTF">2013-11-17T16:04:43Z</dcterms:created>
  <dcterms:modified xsi:type="dcterms:W3CDTF">2014-01-04T15:21:21Z</dcterms:modified>
</cp:coreProperties>
</file>