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3" r:id="rId3"/>
    <p:sldId id="264" r:id="rId4"/>
    <p:sldId id="259" r:id="rId5"/>
    <p:sldId id="261" r:id="rId6"/>
    <p:sldId id="262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Raný středověk 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VY_32_INOVACE_14 _VZNIK A UPEVNĚNÍ ČESKÉHO STÁTU - OPAKOVÁNÍ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Jiří Lux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26. listopadu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999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D973EC13-B634-4D00-89B0-ABF6EDFBD16A}" type="presOf" srcId="{8D78E2D7-18A7-41DD-9962-57B3FE2BEBDD}" destId="{A1781B13-DE10-4169-ABDE-0384026A6B34}" srcOrd="0" destOrd="0" presId="urn:microsoft.com/office/officeart/2008/layout/VerticalCurvedList"/>
    <dgm:cxn modelId="{61403A07-AA04-4143-ACAE-3A3433D806E1}" type="presOf" srcId="{A6F0E638-0CDE-4E1F-BB57-10C18463C623}" destId="{7DCEBD2C-792F-484E-9C96-926E03F540ED}" srcOrd="0" destOrd="1" presId="urn:microsoft.com/office/officeart/2008/layout/VerticalCurvedList"/>
    <dgm:cxn modelId="{AB91B91F-DA31-4994-ACED-94E4EB1F4A51}" type="presOf" srcId="{BA9EE107-A5FB-41C4-9EF1-1CC153B68B3F}" destId="{9C0CD981-713F-47B3-AE2F-2963F2684A6F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4B090ED-DD5F-4310-A91E-411EFC262105}" type="presOf" srcId="{3061F91D-8548-4FCB-A021-DD835A272F0F}" destId="{88F378EC-C3F8-47CD-AEFF-49BA634320FB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A42B6B69-3345-48B7-AA08-3D79C27D9C6F}" type="presOf" srcId="{E392F34A-E55D-43D5-AEDD-49027298B816}" destId="{7DCEBD2C-792F-484E-9C96-926E03F540ED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EF5A41FA-444B-44D1-B7E6-C526EC963D2A}" type="presOf" srcId="{F3C4A836-23AC-4E41-B6D6-51221E7E6743}" destId="{EF104B90-7E69-4918-A202-E6F91FC6E413}" srcOrd="0" destOrd="0" presId="urn:microsoft.com/office/officeart/2008/layout/VerticalCurvedList"/>
    <dgm:cxn modelId="{63FA0B74-AFC3-4327-9707-9B43901D929A}" type="presOf" srcId="{60B5D622-D348-4384-9EFA-863CA4F7B7A3}" destId="{CAE44C5F-81A1-4D30-8D3F-2E663ECAC700}" srcOrd="0" destOrd="0" presId="urn:microsoft.com/office/officeart/2008/layout/VerticalCurvedList"/>
    <dgm:cxn modelId="{6C1CC870-00FB-4E10-9A0D-2C536D7C942B}" type="presOf" srcId="{A83A7CFB-B411-4357-9641-4A8443F73655}" destId="{F036299F-AF4D-4DAF-ABF5-87E8CC3FEF1B}" srcOrd="0" destOrd="0" presId="urn:microsoft.com/office/officeart/2008/layout/VerticalCurvedList"/>
    <dgm:cxn modelId="{986455FF-C2CD-47F3-81A6-B7F0C762668B}" type="presParOf" srcId="{9C0CD981-713F-47B3-AE2F-2963F2684A6F}" destId="{96773A7D-3367-4F53-A2D2-EA5770AFFDB3}" srcOrd="0" destOrd="0" presId="urn:microsoft.com/office/officeart/2008/layout/VerticalCurvedList"/>
    <dgm:cxn modelId="{67A05B55-C274-4FC2-A55F-70EF54022295}" type="presParOf" srcId="{96773A7D-3367-4F53-A2D2-EA5770AFFDB3}" destId="{F31B7103-6E88-4DB9-9888-CB9E0B3FEEF8}" srcOrd="0" destOrd="0" presId="urn:microsoft.com/office/officeart/2008/layout/VerticalCurvedList"/>
    <dgm:cxn modelId="{6DA9C119-6130-40CC-9715-61456CDB481A}" type="presParOf" srcId="{F31B7103-6E88-4DB9-9888-CB9E0B3FEEF8}" destId="{F7A92DE4-3445-4B9B-AF3D-F2DA6F69C25D}" srcOrd="0" destOrd="0" presId="urn:microsoft.com/office/officeart/2008/layout/VerticalCurvedList"/>
    <dgm:cxn modelId="{D7D87543-2E96-47C3-B804-7A4DA525AAB1}" type="presParOf" srcId="{F31B7103-6E88-4DB9-9888-CB9E0B3FEEF8}" destId="{EF104B90-7E69-4918-A202-E6F91FC6E413}" srcOrd="1" destOrd="0" presId="urn:microsoft.com/office/officeart/2008/layout/VerticalCurvedList"/>
    <dgm:cxn modelId="{D1122C89-3E65-4E30-A040-28DADFC69B70}" type="presParOf" srcId="{F31B7103-6E88-4DB9-9888-CB9E0B3FEEF8}" destId="{F5A5022A-2B1C-4F3B-B289-BC099E9CE92F}" srcOrd="2" destOrd="0" presId="urn:microsoft.com/office/officeart/2008/layout/VerticalCurvedList"/>
    <dgm:cxn modelId="{CD957F16-5BC4-45D8-9D53-37102EA1E263}" type="presParOf" srcId="{F31B7103-6E88-4DB9-9888-CB9E0B3FEEF8}" destId="{F16BA6F4-95DE-4E28-BF94-6459A70C4A6D}" srcOrd="3" destOrd="0" presId="urn:microsoft.com/office/officeart/2008/layout/VerticalCurvedList"/>
    <dgm:cxn modelId="{97A15F17-8FAB-4117-9E96-0AF416E84BC3}" type="presParOf" srcId="{96773A7D-3367-4F53-A2D2-EA5770AFFDB3}" destId="{F036299F-AF4D-4DAF-ABF5-87E8CC3FEF1B}" srcOrd="1" destOrd="0" presId="urn:microsoft.com/office/officeart/2008/layout/VerticalCurvedList"/>
    <dgm:cxn modelId="{B23D1851-0BAD-407D-B920-C154627C35D5}" type="presParOf" srcId="{96773A7D-3367-4F53-A2D2-EA5770AFFDB3}" destId="{40B95986-31F6-48A6-A8D8-D04AC3BEDA92}" srcOrd="2" destOrd="0" presId="urn:microsoft.com/office/officeart/2008/layout/VerticalCurvedList"/>
    <dgm:cxn modelId="{52EC8F31-5F46-4C41-8B31-4F4108ADB084}" type="presParOf" srcId="{40B95986-31F6-48A6-A8D8-D04AC3BEDA92}" destId="{112F553D-60C2-4CC4-948D-0369F51C4DB0}" srcOrd="0" destOrd="0" presId="urn:microsoft.com/office/officeart/2008/layout/VerticalCurvedList"/>
    <dgm:cxn modelId="{7ECB3989-DF71-499B-AC52-B5B861F36760}" type="presParOf" srcId="{96773A7D-3367-4F53-A2D2-EA5770AFFDB3}" destId="{A1781B13-DE10-4169-ABDE-0384026A6B34}" srcOrd="3" destOrd="0" presId="urn:microsoft.com/office/officeart/2008/layout/VerticalCurvedList"/>
    <dgm:cxn modelId="{1293BF3C-828A-4C17-9B07-2A6F88AEB472}" type="presParOf" srcId="{96773A7D-3367-4F53-A2D2-EA5770AFFDB3}" destId="{65CD74A9-3E7B-49D7-95DD-EB8B72D6CA84}" srcOrd="4" destOrd="0" presId="urn:microsoft.com/office/officeart/2008/layout/VerticalCurvedList"/>
    <dgm:cxn modelId="{F00B3F4B-0C52-4A71-90BF-EAB2A9FC732E}" type="presParOf" srcId="{65CD74A9-3E7B-49D7-95DD-EB8B72D6CA84}" destId="{2741B69B-255D-4143-BECE-5BD9035A4FC6}" srcOrd="0" destOrd="0" presId="urn:microsoft.com/office/officeart/2008/layout/VerticalCurvedList"/>
    <dgm:cxn modelId="{13C548D8-0BE0-4B40-AFA1-380702C0197E}" type="presParOf" srcId="{96773A7D-3367-4F53-A2D2-EA5770AFFDB3}" destId="{7DCEBD2C-792F-484E-9C96-926E03F540ED}" srcOrd="5" destOrd="0" presId="urn:microsoft.com/office/officeart/2008/layout/VerticalCurvedList"/>
    <dgm:cxn modelId="{8F895D50-6C12-4D04-A5DC-24AA645A55A5}" type="presParOf" srcId="{96773A7D-3367-4F53-A2D2-EA5770AFFDB3}" destId="{8E391AE5-35EA-4A7F-ACFF-6E662A0BD046}" srcOrd="6" destOrd="0" presId="urn:microsoft.com/office/officeart/2008/layout/VerticalCurvedList"/>
    <dgm:cxn modelId="{6E74E780-AFD2-419F-8759-1EC5B42C16F3}" type="presParOf" srcId="{8E391AE5-35EA-4A7F-ACFF-6E662A0BD046}" destId="{EB133F34-59A3-4639-B813-3EF5396EC28B}" srcOrd="0" destOrd="0" presId="urn:microsoft.com/office/officeart/2008/layout/VerticalCurvedList"/>
    <dgm:cxn modelId="{CD3CA934-0091-447C-B28E-A85F3A1B0EFD}" type="presParOf" srcId="{96773A7D-3367-4F53-A2D2-EA5770AFFDB3}" destId="{88F378EC-C3F8-47CD-AEFF-49BA634320FB}" srcOrd="7" destOrd="0" presId="urn:microsoft.com/office/officeart/2008/layout/VerticalCurvedList"/>
    <dgm:cxn modelId="{9D54CE37-3C31-4E21-804D-208845940B73}" type="presParOf" srcId="{96773A7D-3367-4F53-A2D2-EA5770AFFDB3}" destId="{0C1D6B2A-9239-4220-B9D4-EF24FF044C0E}" srcOrd="8" destOrd="0" presId="urn:microsoft.com/office/officeart/2008/layout/VerticalCurvedList"/>
    <dgm:cxn modelId="{1ED140D7-2DE8-40BF-974A-16D8A3F73A70}" type="presParOf" srcId="{0C1D6B2A-9239-4220-B9D4-EF24FF044C0E}" destId="{A6FEC19F-0F90-4EC7-BB21-E0ADFEFFA617}" srcOrd="0" destOrd="0" presId="urn:microsoft.com/office/officeart/2008/layout/VerticalCurvedList"/>
    <dgm:cxn modelId="{7A6B62A6-7696-48DC-8DA0-D8B8B45B65A3}" type="presParOf" srcId="{96773A7D-3367-4F53-A2D2-EA5770AFFDB3}" destId="{CAE44C5F-81A1-4D30-8D3F-2E663ECAC700}" srcOrd="9" destOrd="0" presId="urn:microsoft.com/office/officeart/2008/layout/VerticalCurvedList"/>
    <dgm:cxn modelId="{7DA35A92-1C83-4A9B-B71C-0E8DCD4D6DD5}" type="presParOf" srcId="{96773A7D-3367-4F53-A2D2-EA5770AFFDB3}" destId="{053E2699-E7D5-4B6C-A824-2ED732C32228}" srcOrd="10" destOrd="0" presId="urn:microsoft.com/office/officeart/2008/layout/VerticalCurvedList"/>
    <dgm:cxn modelId="{595BF3DE-8245-4432-A971-E05A171BB19B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46359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6763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Jiří Lux</a:t>
          </a:r>
        </a:p>
      </dsp:txBody>
      <dsp:txXfrm>
        <a:off x="301774" y="167632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1811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61698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26. listopadu 2013</a:t>
          </a:r>
          <a:endParaRPr lang="cs-CZ" sz="2000" b="1" kern="1200" dirty="0"/>
        </a:p>
      </dsp:txBody>
      <dsp:txXfrm>
        <a:off x="585659" y="761698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1217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55764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55764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0624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49830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Raný středověk </a:t>
          </a:r>
          <a:endParaRPr lang="cs-CZ" sz="2000" b="1" kern="1200" dirty="0"/>
        </a:p>
      </dsp:txBody>
      <dsp:txXfrm>
        <a:off x="585659" y="1949830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0030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345938"/>
          <a:ext cx="5849872" cy="7920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VY_32_INOVACE_14 _VZNIK A UPEVNĚNÍ ČESKÉHO STÁTU - OPAKOVÁNÍ</a:t>
          </a:r>
          <a:endParaRPr lang="cs-CZ" sz="2000" kern="1200" dirty="0" smtClean="0"/>
        </a:p>
      </dsp:txBody>
      <dsp:txXfrm>
        <a:off x="301774" y="2345938"/>
        <a:ext cx="5849872" cy="792087"/>
      </dsp:txXfrm>
    </dsp:sp>
    <dsp:sp modelId="{D00E28E9-7A94-4DBE-BF47-6DC8F169B300}">
      <dsp:nvSpPr>
        <dsp:cNvPr id="0" name=""/>
        <dsp:cNvSpPr/>
      </dsp:nvSpPr>
      <dsp:spPr>
        <a:xfrm>
          <a:off x="54168" y="249437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28F2EF9C-E9D7-4E4A-A0D1-F04D198F1FDF}" type="datetimeFigureOut">
              <a:rPr lang="cs-CZ" smtClean="0"/>
              <a:pPr/>
              <a:t>30.12.2013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E455AB98-3713-4F02-A846-554A7289459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=""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556792"/>
            <a:ext cx="8352928" cy="4569371"/>
          </a:xfrm>
        </p:spPr>
        <p:txBody>
          <a:bodyPr/>
          <a:lstStyle/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předmět: dějepis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věková skupina: sedmý ročník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časový fond: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 min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fáze hodiny: opakování látky z probraného tématu 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pracovních stran: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je určen k interaktivní výuce. Žáci inovativním způsobem vyhledávají a zpracovávají informace pomocí internetu, interaktivní tabule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powerpointové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prezentace.  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268760"/>
            <a:ext cx="8640960" cy="518457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Žáci na první straně vhodně přiřadí pojmy k sobě. Zbylé prázdné pojmy také přiřadí a doplní je. Vše se po postupném kliknutí pro správnost zobrazí.</a:t>
            </a:r>
          </a:p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Žáci na druhé straně vyberou, zda je věta správná, nebo nikoliv. Pravdivá se zvětší a zmenší, špatná zmizí. </a:t>
            </a:r>
          </a:p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Na třetí straně žáci přiřadí k panovníkovi přibližné období a seřadí je na časovou osu. Vše se děje na PC či interaktivní tabuli. Vše lze kontrolovat postupným klikáním.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52537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 k jednotlivým stranám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844824"/>
            <a:ext cx="8280920" cy="4281339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1. Oldřich                                   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2. Břetislav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3. Vojtěch        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4. Boleslav I.  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5. Boleslav II. 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6. svatý Václav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7. Bořivoj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8. </a:t>
            </a:r>
            <a:r>
              <a:rPr lang="cs-CZ" sz="3200" dirty="0" err="1" smtClean="0">
                <a:solidFill>
                  <a:schemeClr val="tx1"/>
                </a:solidFill>
              </a:rPr>
              <a:t>Strachkvas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252537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Vytvoř správné dvojice, zbylé doplň, co chybí: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27984" y="1916832"/>
            <a:ext cx="39709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první Přemyslovec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2420888"/>
            <a:ext cx="6190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B,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427984" y="3068960"/>
            <a:ext cx="32976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C, Stařešinský řád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27984" y="3645024"/>
            <a:ext cx="6431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D,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55976" y="4293096"/>
            <a:ext cx="31293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E, vražda bratra 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427984" y="4941168"/>
            <a:ext cx="5563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F,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flipH="1">
            <a:off x="4499991" y="5589240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G, připojení Moravy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6093296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H,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41027" y="4221088"/>
            <a:ext cx="43029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Vyvraždění </a:t>
            </a:r>
            <a:r>
              <a:rPr lang="cs-CZ" sz="3200" b="1" dirty="0" err="1" smtClean="0">
                <a:solidFill>
                  <a:srgbClr val="FF0000"/>
                </a:solidFill>
              </a:rPr>
              <a:t>Slavníkovců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4797152"/>
            <a:ext cx="4283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mírové poplatky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932040" y="3068960"/>
            <a:ext cx="39084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druhý pražský biskup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860032" y="6093296"/>
            <a:ext cx="28520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syn Boleslava I.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1579 0.52439 " pathEditMode="relative" ptsTypes="AA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434 -0.03191 L -0.05434 -0.08439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9434 " pathEditMode="relative" ptsTypes="AA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56069E-6 L -0.00451 -0.5563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158 0.2622 " pathEditMode="relative" ptsTypes="AA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4624E-7 L 0.00434 0.16717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96532E-6 L -0.0158 -0.2622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" y="-1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 build="allAtOnce"/>
      <p:bldP spid="10" grpId="0"/>
      <p:bldP spid="10" grpId="1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268760"/>
            <a:ext cx="8352928" cy="4857403"/>
          </a:xfrm>
        </p:spPr>
        <p:txBody>
          <a:bodyPr/>
          <a:lstStyle/>
          <a:p>
            <a:pPr marL="0" lv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1. Kníže Václav vydal první známý český zákoník</a:t>
            </a:r>
          </a:p>
          <a:p>
            <a:pPr marL="0" lv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2. Oldřich připojil Moravu.</a:t>
            </a:r>
          </a:p>
          <a:p>
            <a:pPr marL="0" lv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3. Břetislav nevystupoval proti pohanským zvykům.</a:t>
            </a:r>
          </a:p>
          <a:p>
            <a:pPr marL="0" lv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4. Boleslav I. razil pražské groše. </a:t>
            </a:r>
          </a:p>
          <a:p>
            <a:pPr marL="0" lv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5. Břetislav měl za manželku Boženu. </a:t>
            </a:r>
          </a:p>
          <a:p>
            <a:pPr marL="0" lv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6. Vojtěch patří mezi české světce.   </a:t>
            </a:r>
          </a:p>
          <a:p>
            <a:pPr marL="0" lv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7. </a:t>
            </a:r>
            <a:r>
              <a:rPr lang="cs-CZ" sz="3200" dirty="0" err="1" smtClean="0">
                <a:solidFill>
                  <a:schemeClr val="tx1"/>
                </a:solidFill>
              </a:rPr>
              <a:t>Slavníkovci</a:t>
            </a:r>
            <a:r>
              <a:rPr lang="cs-CZ" sz="3200" dirty="0" smtClean="0">
                <a:solidFill>
                  <a:schemeClr val="tx1"/>
                </a:solidFill>
              </a:rPr>
              <a:t> nevyvraždili Přemyslovce.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Vyber ano, nebo ne: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844824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79712" y="1844824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32040" y="2348880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40152" y="2348880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979712" y="3573016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59832" y="3573016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12160" y="4149080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092280" y="4149080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732240" y="4653136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740352" y="4581128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516216" y="5301208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524328" y="5301208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236296" y="5877272"/>
            <a:ext cx="10005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172400" y="5877272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NE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6" presetClass="emph" presetSubtype="0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1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 build="allAtOnce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Urči přibližná data a zařaď na časovou osu: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683568" y="5373216"/>
            <a:ext cx="7920880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467544" y="1988840"/>
            <a:ext cx="15616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Oldřich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95736" y="1988840"/>
            <a:ext cx="1452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Bořivoj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51920" y="1988840"/>
            <a:ext cx="20762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Boleslav II.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28184" y="1988840"/>
            <a:ext cx="2052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Boleslav I.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19872" y="3284984"/>
            <a:ext cx="17299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Břetislav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7584" y="2492896"/>
            <a:ext cx="877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1012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339752" y="2492896"/>
            <a:ext cx="13548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9. stol.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211960" y="2492896"/>
            <a:ext cx="7857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973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588224" y="2564904"/>
            <a:ext cx="7889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935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779912" y="3789040"/>
            <a:ext cx="9557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7030A0"/>
                </a:solidFill>
              </a:rPr>
              <a:t>1034</a:t>
            </a:r>
            <a:endParaRPr lang="cs-CZ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-0.20781 0.4194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-0.49184 0.40879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" y="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0.14514 0.41944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" y="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32222 0.41944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1823 0.2206 " pathEditMode="relative" ptsTypes="AA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052737"/>
            <a:ext cx="8964488" cy="5805264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Symbol" pitchFamily="18" charset="2"/>
              <a:buNone/>
            </a:pPr>
            <a:r>
              <a:rPr lang="cs-CZ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A, Použitá literatura: </a:t>
            </a:r>
          </a:p>
          <a:p>
            <a:pPr marL="0" indent="0" algn="just" eaLnBrk="1" hangingPunct="1">
              <a:buFont typeface="Symbol" pitchFamily="18" charset="2"/>
              <a:buNone/>
            </a:pP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VÁLKOVÁ, Veronika. </a:t>
            </a:r>
            <a:r>
              <a:rPr lang="cs-CZ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Dějepis 7 pro základní školy</a:t>
            </a: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Praha: SPN - pedagogické nakladatelství, akciová společnost, 2007, ISBN 978-80-7235-373-6. </a:t>
            </a:r>
            <a:endParaRPr lang="cs-CZ" sz="3200" i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cs-CZ" sz="3200" b="1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cs-CZ" sz="32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0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</a:endParaRPr>
          </a:p>
        </p:txBody>
      </p:sp>
      <p:sp>
        <p:nvSpPr>
          <p:cNvPr id="14340" name="Nadpis 3"/>
          <p:cNvSpPr>
            <a:spLocks noGrp="1"/>
          </p:cNvSpPr>
          <p:nvPr>
            <p:ph type="title"/>
          </p:nvPr>
        </p:nvSpPr>
        <p:spPr>
          <a:xfrm>
            <a:off x="395288" y="333375"/>
            <a:ext cx="8229600" cy="863600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</a:p>
        </p:txBody>
      </p:sp>
      <p:sp>
        <p:nvSpPr>
          <p:cNvPr id="1433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8DD56B-95CA-47A1-B16C-6435E4C9DAE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cs-CZ" dirty="0" smtClean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61</TotalTime>
  <Words>392</Words>
  <Application>Microsoft Office PowerPoint</Application>
  <PresentationFormat>Předvádění na obrazovce (4:3)</PresentationFormat>
  <Paragraphs>80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Motiv1</vt:lpstr>
      <vt:lpstr>Základní škola a Mateřská škola Bílá Třemešná, okres Trutnov</vt:lpstr>
      <vt:lpstr>Anotace</vt:lpstr>
      <vt:lpstr>Anotace k jednotlivým stranám</vt:lpstr>
      <vt:lpstr>Vytvoř správné dvojice, zbylé doplň, co chybí: </vt:lpstr>
      <vt:lpstr>Vyber ano, nebo ne:</vt:lpstr>
      <vt:lpstr>Urči přibližná data a zařaď na časovou osu: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Vznik a upevnění českého státu - opakování</dc:title>
  <dc:creator>Mgr. Jiří Lux</dc:creator>
  <cp:lastModifiedBy>Jiri</cp:lastModifiedBy>
  <cp:revision>13</cp:revision>
  <dcterms:created xsi:type="dcterms:W3CDTF">2013-11-25T21:35:09Z</dcterms:created>
  <dcterms:modified xsi:type="dcterms:W3CDTF">2013-12-30T20:08:34Z</dcterms:modified>
</cp:coreProperties>
</file>