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64" r:id="rId3"/>
    <p:sldId id="265" r:id="rId4"/>
    <p:sldId id="259" r:id="rId5"/>
    <p:sldId id="261" r:id="rId6"/>
    <p:sldId id="262" r:id="rId7"/>
    <p:sldId id="263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Raný středověk 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VY_32_INOVACE_16 _PŘEMYSL OTAKAR II. - OPAKOVÁNÍ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3. prosince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999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0769AAEE-07DB-4D8B-9FCB-FD916BBB91C8}" type="presOf" srcId="{3061F91D-8548-4FCB-A021-DD835A272F0F}" destId="{88F378EC-C3F8-47CD-AEFF-49BA634320FB}" srcOrd="0" destOrd="0" presId="urn:microsoft.com/office/officeart/2008/layout/VerticalCurvedList"/>
    <dgm:cxn modelId="{D5FC155F-346A-4D4F-81B6-A6E0ED902126}" type="presOf" srcId="{A6F0E638-0CDE-4E1F-BB57-10C18463C623}" destId="{7DCEBD2C-792F-484E-9C96-926E03F540ED}" srcOrd="0" destOrd="1" presId="urn:microsoft.com/office/officeart/2008/layout/VerticalCurvedList"/>
    <dgm:cxn modelId="{4C1EFCC9-4030-4212-B9D3-21BE22CE575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BF863E79-1F27-455E-9C33-632ABA2365C2}" type="presOf" srcId="{60B5D622-D348-4384-9EFA-863CA4F7B7A3}" destId="{CAE44C5F-81A1-4D30-8D3F-2E663ECAC700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D91FB439-5D37-4979-8A11-26C9A03E38E7}" type="presOf" srcId="{BA9EE107-A5FB-41C4-9EF1-1CC153B68B3F}" destId="{9C0CD981-713F-47B3-AE2F-2963F2684A6F}" srcOrd="0" destOrd="0" presId="urn:microsoft.com/office/officeart/2008/layout/VerticalCurvedList"/>
    <dgm:cxn modelId="{D6D3528E-6F49-4CE2-AF74-48A7222E5B6C}" type="presOf" srcId="{E392F34A-E55D-43D5-AEDD-49027298B816}" destId="{7DCEBD2C-792F-484E-9C96-926E03F540ED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A42D68E2-A872-4C0E-BDEF-840BF8F40ECC}" type="presOf" srcId="{F3C4A836-23AC-4E41-B6D6-51221E7E6743}" destId="{EF104B90-7E69-4918-A202-E6F91FC6E413}" srcOrd="0" destOrd="0" presId="urn:microsoft.com/office/officeart/2008/layout/VerticalCurvedList"/>
    <dgm:cxn modelId="{D17E343A-76B4-4917-9ECE-263F72895830}" type="presOf" srcId="{8D78E2D7-18A7-41DD-9962-57B3FE2BEBDD}" destId="{A1781B13-DE10-4169-ABDE-0384026A6B34}" srcOrd="0" destOrd="0" presId="urn:microsoft.com/office/officeart/2008/layout/VerticalCurvedList"/>
    <dgm:cxn modelId="{4A170F12-B713-4CE0-8468-7188E1B364A7}" type="presParOf" srcId="{9C0CD981-713F-47B3-AE2F-2963F2684A6F}" destId="{96773A7D-3367-4F53-A2D2-EA5770AFFDB3}" srcOrd="0" destOrd="0" presId="urn:microsoft.com/office/officeart/2008/layout/VerticalCurvedList"/>
    <dgm:cxn modelId="{88A3C581-400E-4912-B785-502AD57C85C2}" type="presParOf" srcId="{96773A7D-3367-4F53-A2D2-EA5770AFFDB3}" destId="{F31B7103-6E88-4DB9-9888-CB9E0B3FEEF8}" srcOrd="0" destOrd="0" presId="urn:microsoft.com/office/officeart/2008/layout/VerticalCurvedList"/>
    <dgm:cxn modelId="{65538068-0DB2-451A-9729-60278C744E50}" type="presParOf" srcId="{F31B7103-6E88-4DB9-9888-CB9E0B3FEEF8}" destId="{F7A92DE4-3445-4B9B-AF3D-F2DA6F69C25D}" srcOrd="0" destOrd="0" presId="urn:microsoft.com/office/officeart/2008/layout/VerticalCurvedList"/>
    <dgm:cxn modelId="{9271D0CA-C174-4561-BFC8-9B8CEA7922D8}" type="presParOf" srcId="{F31B7103-6E88-4DB9-9888-CB9E0B3FEEF8}" destId="{EF104B90-7E69-4918-A202-E6F91FC6E413}" srcOrd="1" destOrd="0" presId="urn:microsoft.com/office/officeart/2008/layout/VerticalCurvedList"/>
    <dgm:cxn modelId="{48188A11-1571-4315-8123-8EA3A5E76AD2}" type="presParOf" srcId="{F31B7103-6E88-4DB9-9888-CB9E0B3FEEF8}" destId="{F5A5022A-2B1C-4F3B-B289-BC099E9CE92F}" srcOrd="2" destOrd="0" presId="urn:microsoft.com/office/officeart/2008/layout/VerticalCurvedList"/>
    <dgm:cxn modelId="{411D20D8-7384-4853-A788-EB9DB09D08F2}" type="presParOf" srcId="{F31B7103-6E88-4DB9-9888-CB9E0B3FEEF8}" destId="{F16BA6F4-95DE-4E28-BF94-6459A70C4A6D}" srcOrd="3" destOrd="0" presId="urn:microsoft.com/office/officeart/2008/layout/VerticalCurvedList"/>
    <dgm:cxn modelId="{8BD5322F-CC8A-4F02-A556-3CADB84F25CB}" type="presParOf" srcId="{96773A7D-3367-4F53-A2D2-EA5770AFFDB3}" destId="{F036299F-AF4D-4DAF-ABF5-87E8CC3FEF1B}" srcOrd="1" destOrd="0" presId="urn:microsoft.com/office/officeart/2008/layout/VerticalCurvedList"/>
    <dgm:cxn modelId="{822A8CB4-56A6-40D4-97A6-3E8D4A4D32EB}" type="presParOf" srcId="{96773A7D-3367-4F53-A2D2-EA5770AFFDB3}" destId="{40B95986-31F6-48A6-A8D8-D04AC3BEDA92}" srcOrd="2" destOrd="0" presId="urn:microsoft.com/office/officeart/2008/layout/VerticalCurvedList"/>
    <dgm:cxn modelId="{3FB2712C-7232-4EEB-9BEF-338876FECF73}" type="presParOf" srcId="{40B95986-31F6-48A6-A8D8-D04AC3BEDA92}" destId="{112F553D-60C2-4CC4-948D-0369F51C4DB0}" srcOrd="0" destOrd="0" presId="urn:microsoft.com/office/officeart/2008/layout/VerticalCurvedList"/>
    <dgm:cxn modelId="{D651BBE0-210D-48CF-9FB1-1DC15DAB2458}" type="presParOf" srcId="{96773A7D-3367-4F53-A2D2-EA5770AFFDB3}" destId="{A1781B13-DE10-4169-ABDE-0384026A6B34}" srcOrd="3" destOrd="0" presId="urn:microsoft.com/office/officeart/2008/layout/VerticalCurvedList"/>
    <dgm:cxn modelId="{DF94BB8F-83F5-435B-A94F-3E11691D740F}" type="presParOf" srcId="{96773A7D-3367-4F53-A2D2-EA5770AFFDB3}" destId="{65CD74A9-3E7B-49D7-95DD-EB8B72D6CA84}" srcOrd="4" destOrd="0" presId="urn:microsoft.com/office/officeart/2008/layout/VerticalCurvedList"/>
    <dgm:cxn modelId="{3C2569B4-A1A5-456C-8907-BF78F4F9A6A7}" type="presParOf" srcId="{65CD74A9-3E7B-49D7-95DD-EB8B72D6CA84}" destId="{2741B69B-255D-4143-BECE-5BD9035A4FC6}" srcOrd="0" destOrd="0" presId="urn:microsoft.com/office/officeart/2008/layout/VerticalCurvedList"/>
    <dgm:cxn modelId="{216056D0-4273-4B95-B1F1-3DABEB7ABFDB}" type="presParOf" srcId="{96773A7D-3367-4F53-A2D2-EA5770AFFDB3}" destId="{7DCEBD2C-792F-484E-9C96-926E03F540ED}" srcOrd="5" destOrd="0" presId="urn:microsoft.com/office/officeart/2008/layout/VerticalCurvedList"/>
    <dgm:cxn modelId="{97B6B73D-D4DD-4CC2-8B5F-775092DD5A79}" type="presParOf" srcId="{96773A7D-3367-4F53-A2D2-EA5770AFFDB3}" destId="{8E391AE5-35EA-4A7F-ACFF-6E662A0BD046}" srcOrd="6" destOrd="0" presId="urn:microsoft.com/office/officeart/2008/layout/VerticalCurvedList"/>
    <dgm:cxn modelId="{9F216E8A-ED51-47B2-9B1A-6AD6B6D8664F}" type="presParOf" srcId="{8E391AE5-35EA-4A7F-ACFF-6E662A0BD046}" destId="{EB133F34-59A3-4639-B813-3EF5396EC28B}" srcOrd="0" destOrd="0" presId="urn:microsoft.com/office/officeart/2008/layout/VerticalCurvedList"/>
    <dgm:cxn modelId="{55C98F1B-5ADB-4492-BBC0-7F624516EE60}" type="presParOf" srcId="{96773A7D-3367-4F53-A2D2-EA5770AFFDB3}" destId="{88F378EC-C3F8-47CD-AEFF-49BA634320FB}" srcOrd="7" destOrd="0" presId="urn:microsoft.com/office/officeart/2008/layout/VerticalCurvedList"/>
    <dgm:cxn modelId="{E99BBEB3-687D-4797-873F-92FCDAF834BB}" type="presParOf" srcId="{96773A7D-3367-4F53-A2D2-EA5770AFFDB3}" destId="{0C1D6B2A-9239-4220-B9D4-EF24FF044C0E}" srcOrd="8" destOrd="0" presId="urn:microsoft.com/office/officeart/2008/layout/VerticalCurvedList"/>
    <dgm:cxn modelId="{71CCC6C9-779F-43C9-83F9-D71D87427F2B}" type="presParOf" srcId="{0C1D6B2A-9239-4220-B9D4-EF24FF044C0E}" destId="{A6FEC19F-0F90-4EC7-BB21-E0ADFEFFA617}" srcOrd="0" destOrd="0" presId="urn:microsoft.com/office/officeart/2008/layout/VerticalCurvedList"/>
    <dgm:cxn modelId="{6B80F977-C315-418E-89E7-AD0AA3770AB9}" type="presParOf" srcId="{96773A7D-3367-4F53-A2D2-EA5770AFFDB3}" destId="{CAE44C5F-81A1-4D30-8D3F-2E663ECAC700}" srcOrd="9" destOrd="0" presId="urn:microsoft.com/office/officeart/2008/layout/VerticalCurvedList"/>
    <dgm:cxn modelId="{881B0EC3-B7B5-4D29-BD23-A5A69181F0DE}" type="presParOf" srcId="{96773A7D-3367-4F53-A2D2-EA5770AFFDB3}" destId="{053E2699-E7D5-4B6C-A824-2ED732C32228}" srcOrd="10" destOrd="0" presId="urn:microsoft.com/office/officeart/2008/layout/VerticalCurvedList"/>
    <dgm:cxn modelId="{08C53AC3-07F7-47CD-9338-5E03C01CDE81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46359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6763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67632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1811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61698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3. prosince 2013</a:t>
          </a:r>
          <a:endParaRPr lang="cs-CZ" sz="2000" b="1" kern="1200" dirty="0"/>
        </a:p>
      </dsp:txBody>
      <dsp:txXfrm>
        <a:off x="585659" y="761698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1217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55764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55764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0624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49830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Raný středověk </a:t>
          </a:r>
          <a:endParaRPr lang="cs-CZ" sz="2000" b="1" kern="1200" dirty="0"/>
        </a:p>
      </dsp:txBody>
      <dsp:txXfrm>
        <a:off x="585659" y="1949830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0030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345938"/>
          <a:ext cx="5849872" cy="7920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VY_32_INOVACE_16 _PŘEMYSL OTAKAR II. - OPAKOVÁNÍ</a:t>
          </a:r>
          <a:endParaRPr lang="cs-CZ" sz="2000" kern="1200" dirty="0" smtClean="0"/>
        </a:p>
      </dsp:txBody>
      <dsp:txXfrm>
        <a:off x="301774" y="2345938"/>
        <a:ext cx="5849872" cy="792087"/>
      </dsp:txXfrm>
    </dsp:sp>
    <dsp:sp modelId="{D00E28E9-7A94-4DBE-BF47-6DC8F169B300}">
      <dsp:nvSpPr>
        <dsp:cNvPr id="0" name=""/>
        <dsp:cNvSpPr/>
      </dsp:nvSpPr>
      <dsp:spPr>
        <a:xfrm>
          <a:off x="54168" y="249437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29B092-6C78-4FE1-958E-C10187451A6D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166DE0-8C48-4EFF-B6AF-7757C9A01D7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26B34AD-A948-46D8-BB35-566C1D70CEC0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6FD905-3F49-4E87-A1EC-FE72C42163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26B34AD-A948-46D8-BB35-566C1D70CEC0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6FD905-3F49-4E87-A1EC-FE72C42163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26B34AD-A948-46D8-BB35-566C1D70CEC0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6FD905-3F49-4E87-A1EC-FE72C42163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126B34AD-A948-46D8-BB35-566C1D70CEC0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206FD905-3F49-4E87-A1EC-FE72C42163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26B34AD-A948-46D8-BB35-566C1D70CEC0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6FD905-3F49-4E87-A1EC-FE72C42163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26B34AD-A948-46D8-BB35-566C1D70CEC0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6FD905-3F49-4E87-A1EC-FE72C42163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26B34AD-A948-46D8-BB35-566C1D70CEC0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6FD905-3F49-4E87-A1EC-FE72C42163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26B34AD-A948-46D8-BB35-566C1D70CEC0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6FD905-3F49-4E87-A1EC-FE72C42163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26B34AD-A948-46D8-BB35-566C1D70CEC0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6FD905-3F49-4E87-A1EC-FE72C42163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26B34AD-A948-46D8-BB35-566C1D70CEC0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6FD905-3F49-4E87-A1EC-FE72C42163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26B34AD-A948-46D8-BB35-566C1D70CEC0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6FD905-3F49-4E87-A1EC-FE72C42163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126B34AD-A948-46D8-BB35-566C1D70CEC0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206FD905-3F49-4E87-A1EC-FE72C42163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sedmý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20 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opakování látky z probraného tématu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4</a:t>
            </a: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268760"/>
            <a:ext cx="8640960" cy="5184576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Žáci na první straně vhodně přiřadí pojmy </a:t>
            </a:r>
            <a:r>
              <a:rPr lang="cs-CZ" sz="2800" dirty="0" smtClean="0">
                <a:solidFill>
                  <a:schemeClr val="tx1"/>
                </a:solidFill>
              </a:rPr>
              <a:t>vážící se k osobě Přemysla Otakara II. Špatné pojmy zůstanou na místě a zmizí. Vše </a:t>
            </a:r>
            <a:r>
              <a:rPr lang="cs-CZ" sz="2800" dirty="0" smtClean="0">
                <a:solidFill>
                  <a:schemeClr val="tx1"/>
                </a:solidFill>
              </a:rPr>
              <a:t>se po postupném kliknutí pro správnost zobrazí.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Žáci na druhé až čtvrté straně doplní správné informace o </a:t>
            </a:r>
            <a:r>
              <a:rPr lang="cs-CZ" sz="2800" dirty="0" smtClean="0">
                <a:solidFill>
                  <a:schemeClr val="tx1"/>
                </a:solidFill>
              </a:rPr>
              <a:t>Přemyslu Otakarovi II. do </a:t>
            </a:r>
            <a:r>
              <a:rPr lang="cs-CZ" sz="2800" dirty="0" smtClean="0">
                <a:solidFill>
                  <a:schemeClr val="tx1"/>
                </a:solidFill>
              </a:rPr>
              <a:t>textu. Po postupném kliknutí se věty pro kontrolu doplní. Využití možné na papíru, PC i interaktivní tabuli.   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252537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 jednotlivým stranám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252537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Z možností vyberte charakteristiky Přemysla Otakara II.: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2204864"/>
            <a:ext cx="35076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Král železný a zlatý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79912" y="2204864"/>
            <a:ext cx="32399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Zlatá bula sicilská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20272" y="2204864"/>
            <a:ext cx="8547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1212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884368" y="2204864"/>
            <a:ext cx="9300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1278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2780928"/>
            <a:ext cx="28745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Moravské pole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15816" y="2708920"/>
            <a:ext cx="49552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Zrušení Stařešinského řádu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812360" y="2780928"/>
            <a:ext cx="8675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1197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3528" y="3356992"/>
            <a:ext cx="36888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připojení území na J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67944" y="3356992"/>
            <a:ext cx="32063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založení Královce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3528" y="3933056"/>
            <a:ext cx="26564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1. dědičný král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87824" y="3933056"/>
            <a:ext cx="23921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syn Václav I.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64088" y="3861048"/>
            <a:ext cx="25060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syn Václav II.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4941168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Přemysl Otakar II.: </a:t>
            </a:r>
            <a:endParaRPr lang="cs-CZ" sz="32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000"/>
                            </p:stCondLst>
                            <p:childTnLst>
                              <p:par>
                                <p:cTn id="7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7037E-7 L 0.41459 0.38796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7" y="1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4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8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8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9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9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9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4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9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9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01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0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03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158 0.38843 " pathEditMode="relative" ptsTypes="AA">
                                      <p:cBhvr>
                                        <p:cTn id="10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316 0.44097 " pathEditMode="relative" ptsTypes="AA">
                                      <p:cBhvr>
                                        <p:cTn id="11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4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1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11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0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1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22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24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4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2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130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1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2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33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35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2.96296E-6 L 0.22049 0.39885 " pathEditMode="relative" rAng="0" ptsTypes="AA">
                                      <p:cBhvr>
                                        <p:cTn id="140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" y="1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2" fill="hold">
                      <p:stCondLst>
                        <p:cond delay="0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-2.96296E-6 L 0.20573 0.36736 " pathEditMode="relative" rAng="0" ptsTypes="AA">
                                      <p:cBhvr>
                                        <p:cTn id="145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" y="1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4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50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151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2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3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54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56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4.44444E-6 L -0.22361 0.23055 " pathEditMode="relative" rAng="0" ptsTypes="AA">
                                      <p:cBhvr>
                                        <p:cTn id="16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2" y="1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6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16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7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7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7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  <p:bldP spid="8" grpId="0" build="allAtOnce"/>
      <p:bldP spid="9" grpId="0"/>
      <p:bldP spid="9" grpId="1"/>
      <p:bldP spid="10" grpId="0"/>
      <p:bldP spid="10" grpId="1"/>
      <p:bldP spid="11" grpId="0" build="allAtOnce"/>
      <p:bldP spid="12" grpId="0" build="allAtOnce"/>
      <p:bldP spid="13" grpId="0"/>
      <p:bldP spid="13" grpId="1"/>
      <p:bldP spid="14" grpId="0"/>
      <p:bldP spid="14" grpId="1"/>
      <p:bldP spid="15" grpId="0"/>
      <p:bldP spid="15" grpId="1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44008" y="1268760"/>
            <a:ext cx="4248472" cy="485740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Jmenuji se …………….</a:t>
            </a:r>
          </a:p>
          <a:p>
            <a:pPr marL="0" indent="0"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                   Vládl jsem v letech …………………</a:t>
            </a:r>
          </a:p>
          <a:p>
            <a:pPr marL="0" indent="0"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Připojoval jsem území směrem na …. - ……….., Štýrsko, ……………, Kraňska = k ………………. Moři</a:t>
            </a:r>
          </a:p>
          <a:p>
            <a:pPr marL="0" indent="0"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Stál jsem v čele křížové výpravy proti …………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Doplňte: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http://www.leonet.cz/karas/jencov/foto/Premys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286" y="1268760"/>
            <a:ext cx="3992812" cy="511256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 flipH="1">
            <a:off x="4571999" y="1196752"/>
            <a:ext cx="439248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                       Přemysl Otakar II.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12160" y="2204864"/>
            <a:ext cx="22124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1253 až 1278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32240" y="3284984"/>
            <a:ext cx="3481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44008" y="3789040"/>
            <a:ext cx="16642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Rakousy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88024" y="4293096"/>
            <a:ext cx="18133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Korutany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76056" y="4725144"/>
            <a:ext cx="22990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Jaderskému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92280" y="5877272"/>
            <a:ext cx="18598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pohanům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427984" y="1124744"/>
            <a:ext cx="4392488" cy="4785395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Měl jsem přezdívku - …………………………. – podle bojů a peněz.</a:t>
            </a:r>
          </a:p>
          <a:p>
            <a:pPr marL="0" indent="0"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Založil jsem u nás město…………………..</a:t>
            </a:r>
          </a:p>
          <a:p>
            <a:pPr marL="0" indent="0"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Chtěl jsem být německým ……………. </a:t>
            </a:r>
          </a:p>
          <a:p>
            <a:pPr marL="0" indent="0"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Vzrůst mé moci nesli nelibě ..............………………..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Doplňte:</a:t>
            </a:r>
            <a:endParaRPr lang="cs-CZ" dirty="0"/>
          </a:p>
        </p:txBody>
      </p:sp>
      <p:pic>
        <p:nvPicPr>
          <p:cNvPr id="4" name="Picture 2" descr="http://www.leonet.cz/karas/jencov/foto/Premys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286" y="1268760"/>
            <a:ext cx="3992812" cy="511256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355976" y="1556792"/>
            <a:ext cx="35076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Král železný a zlatý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52120" y="3140968"/>
            <a:ext cx="32319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České Budějovice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44208" y="4221088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císařem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99992" y="5229200"/>
            <a:ext cx="46440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</a:t>
            </a:r>
            <a:r>
              <a:rPr lang="cs-CZ" sz="3200" b="1" dirty="0" smtClean="0">
                <a:solidFill>
                  <a:srgbClr val="FF0000"/>
                </a:solidFill>
              </a:rPr>
              <a:t>        Rudolf Habsburský i jihočeští </a:t>
            </a:r>
            <a:r>
              <a:rPr lang="cs-CZ" sz="3200" b="1" dirty="0" err="1" smtClean="0">
                <a:solidFill>
                  <a:srgbClr val="FF0000"/>
                </a:solidFill>
              </a:rPr>
              <a:t>Vítkovci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499992" y="1340768"/>
            <a:ext cx="4464496" cy="4675361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Nová území jsem získával    ……….. I…….</a:t>
            </a:r>
          </a:p>
          <a:p>
            <a:pPr marL="0" indent="0"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Nepřáteli jsem byl donucen …………. všech nových území  </a:t>
            </a:r>
          </a:p>
          <a:p>
            <a:pPr marL="0" indent="0"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V roce …………. jsem byl v bitvě na …………………….. zrazen svou …………… </a:t>
            </a:r>
            <a:r>
              <a:rPr lang="cs-CZ" sz="3200" smtClean="0">
                <a:solidFill>
                  <a:schemeClr val="tx1"/>
                </a:solidFill>
              </a:rPr>
              <a:t>a ………… </a:t>
            </a:r>
            <a:r>
              <a:rPr lang="cs-CZ" sz="3200" dirty="0" smtClean="0">
                <a:solidFill>
                  <a:schemeClr val="tx1"/>
                </a:solidFill>
              </a:rPr>
              <a:t>jsem </a:t>
            </a:r>
            <a:r>
              <a:rPr lang="cs-CZ" sz="3200" smtClean="0">
                <a:solidFill>
                  <a:schemeClr val="tx1"/>
                </a:solidFill>
              </a:rPr>
              <a:t>v boji.</a:t>
            </a: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None/>
              <a:defRPr/>
            </a:pP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Doplňte:</a:t>
            </a:r>
            <a:endParaRPr lang="cs-CZ" dirty="0"/>
          </a:p>
        </p:txBody>
      </p:sp>
      <p:pic>
        <p:nvPicPr>
          <p:cNvPr id="4" name="Picture 2" descr="http://www.leonet.cz/karas/jencov/foto/Premys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286" y="1268760"/>
            <a:ext cx="3992812" cy="511256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012160" y="1772816"/>
            <a:ext cx="18001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svatbami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848453" y="1700808"/>
            <a:ext cx="12955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bojem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56176" y="2852936"/>
            <a:ext cx="16113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vzdát se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24128" y="3933056"/>
            <a:ext cx="9300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1278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87269" y="4869160"/>
            <a:ext cx="47567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Moravském poli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32240" y="5373216"/>
            <a:ext cx="16802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šlechtou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5877272"/>
            <a:ext cx="9476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padl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5" grpId="0"/>
      <p:bldP spid="6" grpId="0"/>
      <p:bldP spid="7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052736"/>
            <a:ext cx="8964488" cy="6120679"/>
          </a:xfrm>
        </p:spPr>
        <p:txBody>
          <a:bodyPr>
            <a:normAutofit fontScale="62500" lnSpcReduction="20000"/>
          </a:bodyPr>
          <a:lstStyle/>
          <a:p>
            <a:pPr marL="0" indent="0" algn="ctr" eaLnBrk="1" hangingPunct="1">
              <a:buFont typeface="Symbol" pitchFamily="18" charset="2"/>
              <a:buNone/>
            </a:pPr>
            <a:r>
              <a:rPr lang="cs-CZ" sz="60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A, Použitá literatura: </a:t>
            </a:r>
          </a:p>
          <a:p>
            <a:pPr marL="0" indent="0" algn="just" eaLnBrk="1" hangingPunct="1">
              <a:buFont typeface="Symbol" pitchFamily="18" charset="2"/>
              <a:buNone/>
            </a:pPr>
            <a:r>
              <a:rPr lang="cs-CZ" sz="6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VÁLKOVÁ, Veronika. </a:t>
            </a:r>
            <a:r>
              <a:rPr lang="cs-CZ" sz="60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Dějepis 7 pro základní školy</a:t>
            </a:r>
            <a:r>
              <a:rPr lang="cs-CZ" sz="6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Praha: SPN - pedagogické nakladatelství, akciová společnost, 2007, ISBN 978-80-7235-373-6. </a:t>
            </a:r>
          </a:p>
          <a:p>
            <a:pPr marL="0" indent="0" algn="ctr">
              <a:buNone/>
            </a:pPr>
            <a:r>
              <a:rPr lang="cs-CZ" sz="60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B, Internetové zdroje: </a:t>
            </a:r>
          </a:p>
          <a:p>
            <a:pPr marL="0" indent="0" algn="just">
              <a:buNone/>
            </a:pPr>
            <a:r>
              <a:rPr lang="cs-CZ" sz="6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krále </a:t>
            </a:r>
            <a:r>
              <a:rPr lang="cs-CZ" sz="6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Přemysla Otakara II.: </a:t>
            </a:r>
            <a:r>
              <a:rPr lang="cs-CZ" sz="4800" dirty="0" smtClean="0">
                <a:solidFill>
                  <a:schemeClr val="tx1"/>
                </a:solidFill>
              </a:rPr>
              <a:t>AUTOR NEUVEDEN. </a:t>
            </a:r>
            <a:r>
              <a:rPr lang="cs-CZ" sz="4800" i="1" dirty="0" err="1" smtClean="0">
                <a:solidFill>
                  <a:schemeClr val="tx1"/>
                </a:solidFill>
              </a:rPr>
              <a:t>referaty</a:t>
            </a:r>
            <a:r>
              <a:rPr lang="cs-CZ" sz="4800" i="1" dirty="0" smtClean="0">
                <a:solidFill>
                  <a:schemeClr val="tx1"/>
                </a:solidFill>
              </a:rPr>
              <a:t>-testy.</a:t>
            </a:r>
            <a:r>
              <a:rPr lang="cs-CZ" sz="4800" i="1" dirty="0" err="1" smtClean="0">
                <a:solidFill>
                  <a:schemeClr val="tx1"/>
                </a:solidFill>
              </a:rPr>
              <a:t>webnode.cz</a:t>
            </a:r>
            <a:r>
              <a:rPr lang="cs-CZ" sz="4800" dirty="0" smtClean="0">
                <a:solidFill>
                  <a:schemeClr val="tx1"/>
                </a:solidFill>
              </a:rPr>
              <a:t> [online]. [cit. 30.12.2013]. Dostupný na WWW: http://</a:t>
            </a:r>
            <a:r>
              <a:rPr lang="cs-CZ" sz="4800" dirty="0" smtClean="0">
                <a:solidFill>
                  <a:schemeClr val="tx1"/>
                </a:solidFill>
              </a:rPr>
              <a:t>www.</a:t>
            </a:r>
            <a:r>
              <a:rPr lang="cs-CZ" sz="4800" dirty="0" err="1" smtClean="0">
                <a:solidFill>
                  <a:schemeClr val="tx1"/>
                </a:solidFill>
              </a:rPr>
              <a:t>ceskatelevize.cz</a:t>
            </a:r>
            <a:r>
              <a:rPr lang="cs-CZ" sz="4800" dirty="0" smtClean="0">
                <a:solidFill>
                  <a:schemeClr val="tx1"/>
                </a:solidFill>
              </a:rPr>
              <a:t>/</a:t>
            </a:r>
            <a:r>
              <a:rPr lang="cs-CZ" sz="4800" dirty="0" err="1" smtClean="0">
                <a:solidFill>
                  <a:schemeClr val="tx1"/>
                </a:solidFill>
              </a:rPr>
              <a:t>specialy</a:t>
            </a:r>
            <a:r>
              <a:rPr lang="cs-CZ" sz="4800" dirty="0" smtClean="0">
                <a:solidFill>
                  <a:schemeClr val="tx1"/>
                </a:solidFill>
              </a:rPr>
              <a:t>/</a:t>
            </a:r>
            <a:r>
              <a:rPr lang="cs-CZ" sz="4800" dirty="0" err="1" smtClean="0">
                <a:solidFill>
                  <a:schemeClr val="tx1"/>
                </a:solidFill>
              </a:rPr>
              <a:t>nejvetsicech</a:t>
            </a:r>
            <a:r>
              <a:rPr lang="cs-CZ" sz="4800" dirty="0" smtClean="0">
                <a:solidFill>
                  <a:schemeClr val="tx1"/>
                </a:solidFill>
              </a:rPr>
              <a:t>/</a:t>
            </a:r>
            <a:r>
              <a:rPr lang="cs-CZ" sz="4800" dirty="0" err="1" smtClean="0">
                <a:solidFill>
                  <a:schemeClr val="tx1"/>
                </a:solidFill>
              </a:rPr>
              <a:t>img</a:t>
            </a:r>
            <a:r>
              <a:rPr lang="cs-CZ" sz="4800" dirty="0" smtClean="0">
                <a:solidFill>
                  <a:schemeClr val="tx1"/>
                </a:solidFill>
              </a:rPr>
              <a:t>/osobnosti/16.jpg.</a:t>
            </a:r>
            <a:endParaRPr lang="cs-CZ" sz="5100" i="1" u="sng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r>
              <a:rPr lang="cs-CZ" sz="51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endParaRPr lang="cs-CZ" sz="5100" b="1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cs-CZ" sz="32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0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</a:endParaRPr>
          </a:p>
        </p:txBody>
      </p:sp>
      <p:sp>
        <p:nvSpPr>
          <p:cNvPr id="14340" name="Nadpis 3"/>
          <p:cNvSpPr>
            <a:spLocks noGrp="1"/>
          </p:cNvSpPr>
          <p:nvPr>
            <p:ph type="title"/>
          </p:nvPr>
        </p:nvSpPr>
        <p:spPr>
          <a:xfrm>
            <a:off x="395288" y="333375"/>
            <a:ext cx="8229600" cy="863600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</a:p>
        </p:txBody>
      </p:sp>
      <p:sp>
        <p:nvSpPr>
          <p:cNvPr id="1433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8DD56B-95CA-47A1-B16C-6435E4C9DAE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dirty="0" smtClean="0"/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80</TotalTime>
  <Words>405</Words>
  <Application>Microsoft Office PowerPoint</Application>
  <PresentationFormat>Předvádění na obrazovce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Motiv1</vt:lpstr>
      <vt:lpstr>Základní škola a Mateřská škola Bílá Třemešná, okres Trutnov</vt:lpstr>
      <vt:lpstr>Anotace</vt:lpstr>
      <vt:lpstr>Anotace k jednotlivým stranám</vt:lpstr>
      <vt:lpstr>Z možností vyberte charakteristiky Přemysla Otakara II.:</vt:lpstr>
      <vt:lpstr>Doplňte:</vt:lpstr>
      <vt:lpstr>Doplňte:</vt:lpstr>
      <vt:lpstr>Doplňte: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Přemysl Otakar II. - opakování</dc:title>
  <dc:creator>Mgr. Jiří Lux</dc:creator>
  <cp:lastModifiedBy>Jiri</cp:lastModifiedBy>
  <cp:revision>15</cp:revision>
  <dcterms:created xsi:type="dcterms:W3CDTF">2013-12-01T20:48:06Z</dcterms:created>
  <dcterms:modified xsi:type="dcterms:W3CDTF">2013-12-30T20:42:23Z</dcterms:modified>
</cp:coreProperties>
</file>