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55"/>
  </p:notesMasterIdLst>
  <p:sldIdLst>
    <p:sldId id="308" r:id="rId3"/>
    <p:sldId id="309" r:id="rId4"/>
    <p:sldId id="310" r:id="rId5"/>
    <p:sldId id="257" r:id="rId6"/>
    <p:sldId id="258" r:id="rId7"/>
    <p:sldId id="260" r:id="rId8"/>
    <p:sldId id="262" r:id="rId9"/>
    <p:sldId id="264" r:id="rId10"/>
    <p:sldId id="266" r:id="rId11"/>
    <p:sldId id="268" r:id="rId12"/>
    <p:sldId id="270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88" r:id="rId24"/>
    <p:sldId id="289" r:id="rId25"/>
    <p:sldId id="290" r:id="rId26"/>
    <p:sldId id="295" r:id="rId27"/>
    <p:sldId id="296" r:id="rId28"/>
    <p:sldId id="297" r:id="rId29"/>
    <p:sldId id="298" r:id="rId30"/>
    <p:sldId id="299" r:id="rId31"/>
    <p:sldId id="259" r:id="rId32"/>
    <p:sldId id="261" r:id="rId33"/>
    <p:sldId id="263" r:id="rId34"/>
    <p:sldId id="265" r:id="rId35"/>
    <p:sldId id="267" r:id="rId36"/>
    <p:sldId id="269" r:id="rId37"/>
    <p:sldId id="271" r:id="rId38"/>
    <p:sldId id="273" r:id="rId39"/>
    <p:sldId id="274" r:id="rId40"/>
    <p:sldId id="282" r:id="rId41"/>
    <p:sldId id="283" r:id="rId42"/>
    <p:sldId id="284" r:id="rId43"/>
    <p:sldId id="285" r:id="rId44"/>
    <p:sldId id="291" r:id="rId45"/>
    <p:sldId id="292" r:id="rId46"/>
    <p:sldId id="293" r:id="rId47"/>
    <p:sldId id="294" r:id="rId48"/>
    <p:sldId id="300" r:id="rId49"/>
    <p:sldId id="301" r:id="rId50"/>
    <p:sldId id="302" r:id="rId51"/>
    <p:sldId id="303" r:id="rId52"/>
    <p:sldId id="304" r:id="rId53"/>
    <p:sldId id="311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505" autoAdjust="0"/>
    <p:restoredTop sz="94660"/>
  </p:normalViewPr>
  <p:slideViewPr>
    <p:cSldViewPr>
      <p:cViewPr varScale="1">
        <p:scale>
          <a:sx n="69" d="100"/>
          <a:sy n="69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VY_32_INOVACE_17_ČESKÉ DĚJINY RANÉHO STŘEDOVĚKU - OPAKOVÁNÍ - RISKUJ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6.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2383D8A-D232-4FE1-9FF9-719EFF5D2833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C64448E7-97F9-40A3-8BD3-A9A6CF006358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3A508BE-78CF-4B0C-8E0B-226106F7C725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A7A3859-5C4B-4105-8775-0FE16E3D98F5}" type="presOf" srcId="{A83A7CFB-B411-4357-9641-4A8443F73655}" destId="{F036299F-AF4D-4DAF-ABF5-87E8CC3FEF1B}" srcOrd="0" destOrd="0" presId="urn:microsoft.com/office/officeart/2008/layout/VerticalCurvedList"/>
    <dgm:cxn modelId="{A7E1AF25-0F0A-470D-A77D-37CA9C50D0AE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588559C-0962-47DC-8AA1-69CCE2812AFE}" type="presOf" srcId="{F3C4A836-23AC-4E41-B6D6-51221E7E6743}" destId="{EF104B90-7E69-4918-A202-E6F91FC6E413}" srcOrd="0" destOrd="0" presId="urn:microsoft.com/office/officeart/2008/layout/VerticalCurvedList"/>
    <dgm:cxn modelId="{D86B9FEB-5FBF-47A0-9D39-878B098ACF94}" type="presOf" srcId="{8D78E2D7-18A7-41DD-9962-57B3FE2BEBDD}" destId="{A1781B13-DE10-4169-ABDE-0384026A6B34}" srcOrd="0" destOrd="0" presId="urn:microsoft.com/office/officeart/2008/layout/VerticalCurvedList"/>
    <dgm:cxn modelId="{452C2FD0-828B-4BC8-BF49-C56B9335B998}" type="presOf" srcId="{E392F34A-E55D-43D5-AEDD-49027298B816}" destId="{7DCEBD2C-792F-484E-9C96-926E03F540ED}" srcOrd="0" destOrd="0" presId="urn:microsoft.com/office/officeart/2008/layout/VerticalCurvedList"/>
    <dgm:cxn modelId="{780F6C8A-AAF2-40DC-A778-C832D48547CD}" type="presParOf" srcId="{9C0CD981-713F-47B3-AE2F-2963F2684A6F}" destId="{96773A7D-3367-4F53-A2D2-EA5770AFFDB3}" srcOrd="0" destOrd="0" presId="urn:microsoft.com/office/officeart/2008/layout/VerticalCurvedList"/>
    <dgm:cxn modelId="{11F7DD20-0885-4E2B-A87B-45F4084D2C6B}" type="presParOf" srcId="{96773A7D-3367-4F53-A2D2-EA5770AFFDB3}" destId="{F31B7103-6E88-4DB9-9888-CB9E0B3FEEF8}" srcOrd="0" destOrd="0" presId="urn:microsoft.com/office/officeart/2008/layout/VerticalCurvedList"/>
    <dgm:cxn modelId="{0AEC55A1-2991-4DC9-994F-20DE114AFBCB}" type="presParOf" srcId="{F31B7103-6E88-4DB9-9888-CB9E0B3FEEF8}" destId="{F7A92DE4-3445-4B9B-AF3D-F2DA6F69C25D}" srcOrd="0" destOrd="0" presId="urn:microsoft.com/office/officeart/2008/layout/VerticalCurvedList"/>
    <dgm:cxn modelId="{CCC4A435-6EB3-461C-AF37-21DBF5E5B04F}" type="presParOf" srcId="{F31B7103-6E88-4DB9-9888-CB9E0B3FEEF8}" destId="{EF104B90-7E69-4918-A202-E6F91FC6E413}" srcOrd="1" destOrd="0" presId="urn:microsoft.com/office/officeart/2008/layout/VerticalCurvedList"/>
    <dgm:cxn modelId="{9EB5EFDA-C586-457E-B64F-A33B5FD6897E}" type="presParOf" srcId="{F31B7103-6E88-4DB9-9888-CB9E0B3FEEF8}" destId="{F5A5022A-2B1C-4F3B-B289-BC099E9CE92F}" srcOrd="2" destOrd="0" presId="urn:microsoft.com/office/officeart/2008/layout/VerticalCurvedList"/>
    <dgm:cxn modelId="{8AC5F6A1-8275-450C-BC91-46E9C629F803}" type="presParOf" srcId="{F31B7103-6E88-4DB9-9888-CB9E0B3FEEF8}" destId="{F16BA6F4-95DE-4E28-BF94-6459A70C4A6D}" srcOrd="3" destOrd="0" presId="urn:microsoft.com/office/officeart/2008/layout/VerticalCurvedList"/>
    <dgm:cxn modelId="{7A31C34A-D00E-4317-91AB-05CCBDA2270A}" type="presParOf" srcId="{96773A7D-3367-4F53-A2D2-EA5770AFFDB3}" destId="{F036299F-AF4D-4DAF-ABF5-87E8CC3FEF1B}" srcOrd="1" destOrd="0" presId="urn:microsoft.com/office/officeart/2008/layout/VerticalCurvedList"/>
    <dgm:cxn modelId="{439D1767-1ECF-4B50-8BB0-957CAE2797D5}" type="presParOf" srcId="{96773A7D-3367-4F53-A2D2-EA5770AFFDB3}" destId="{40B95986-31F6-48A6-A8D8-D04AC3BEDA92}" srcOrd="2" destOrd="0" presId="urn:microsoft.com/office/officeart/2008/layout/VerticalCurvedList"/>
    <dgm:cxn modelId="{A2E766AF-4439-4B16-8995-BA60261486D3}" type="presParOf" srcId="{40B95986-31F6-48A6-A8D8-D04AC3BEDA92}" destId="{112F553D-60C2-4CC4-948D-0369F51C4DB0}" srcOrd="0" destOrd="0" presId="urn:microsoft.com/office/officeart/2008/layout/VerticalCurvedList"/>
    <dgm:cxn modelId="{2A1C642F-F9C0-4E0E-9D18-D91C62F9E565}" type="presParOf" srcId="{96773A7D-3367-4F53-A2D2-EA5770AFFDB3}" destId="{A1781B13-DE10-4169-ABDE-0384026A6B34}" srcOrd="3" destOrd="0" presId="urn:microsoft.com/office/officeart/2008/layout/VerticalCurvedList"/>
    <dgm:cxn modelId="{3E4A9D25-0726-43BC-9C03-700CD615BE27}" type="presParOf" srcId="{96773A7D-3367-4F53-A2D2-EA5770AFFDB3}" destId="{65CD74A9-3E7B-49D7-95DD-EB8B72D6CA84}" srcOrd="4" destOrd="0" presId="urn:microsoft.com/office/officeart/2008/layout/VerticalCurvedList"/>
    <dgm:cxn modelId="{C4DC00BF-6497-4D27-8E43-B590BBF1A9A3}" type="presParOf" srcId="{65CD74A9-3E7B-49D7-95DD-EB8B72D6CA84}" destId="{2741B69B-255D-4143-BECE-5BD9035A4FC6}" srcOrd="0" destOrd="0" presId="urn:microsoft.com/office/officeart/2008/layout/VerticalCurvedList"/>
    <dgm:cxn modelId="{8CB48BF4-3722-4DEB-A99B-F9E5F2475752}" type="presParOf" srcId="{96773A7D-3367-4F53-A2D2-EA5770AFFDB3}" destId="{7DCEBD2C-792F-484E-9C96-926E03F540ED}" srcOrd="5" destOrd="0" presId="urn:microsoft.com/office/officeart/2008/layout/VerticalCurvedList"/>
    <dgm:cxn modelId="{F3D76BD7-3A20-4E33-8514-DEFB90AE0126}" type="presParOf" srcId="{96773A7D-3367-4F53-A2D2-EA5770AFFDB3}" destId="{8E391AE5-35EA-4A7F-ACFF-6E662A0BD046}" srcOrd="6" destOrd="0" presId="urn:microsoft.com/office/officeart/2008/layout/VerticalCurvedList"/>
    <dgm:cxn modelId="{B6F29640-A3FD-483A-87C9-0055FFC8B672}" type="presParOf" srcId="{8E391AE5-35EA-4A7F-ACFF-6E662A0BD046}" destId="{EB133F34-59A3-4639-B813-3EF5396EC28B}" srcOrd="0" destOrd="0" presId="urn:microsoft.com/office/officeart/2008/layout/VerticalCurvedList"/>
    <dgm:cxn modelId="{F5456280-3DE8-4D03-95F6-4FD6E4F58C91}" type="presParOf" srcId="{96773A7D-3367-4F53-A2D2-EA5770AFFDB3}" destId="{88F378EC-C3F8-47CD-AEFF-49BA634320FB}" srcOrd="7" destOrd="0" presId="urn:microsoft.com/office/officeart/2008/layout/VerticalCurvedList"/>
    <dgm:cxn modelId="{95614154-050A-4CAB-B73E-703792565DA3}" type="presParOf" srcId="{96773A7D-3367-4F53-A2D2-EA5770AFFDB3}" destId="{0C1D6B2A-9239-4220-B9D4-EF24FF044C0E}" srcOrd="8" destOrd="0" presId="urn:microsoft.com/office/officeart/2008/layout/VerticalCurvedList"/>
    <dgm:cxn modelId="{0977B2AD-A8AD-4A18-82F8-D9FEA788BC6F}" type="presParOf" srcId="{0C1D6B2A-9239-4220-B9D4-EF24FF044C0E}" destId="{A6FEC19F-0F90-4EC7-BB21-E0ADFEFFA617}" srcOrd="0" destOrd="0" presId="urn:microsoft.com/office/officeart/2008/layout/VerticalCurvedList"/>
    <dgm:cxn modelId="{2C5DD9CF-485B-408C-86C9-5D90567FDF61}" type="presParOf" srcId="{96773A7D-3367-4F53-A2D2-EA5770AFFDB3}" destId="{CAE44C5F-81A1-4D30-8D3F-2E663ECAC700}" srcOrd="9" destOrd="0" presId="urn:microsoft.com/office/officeart/2008/layout/VerticalCurvedList"/>
    <dgm:cxn modelId="{48C56CB7-BABB-4B4B-B344-CDD0A62A5BC9}" type="presParOf" srcId="{96773A7D-3367-4F53-A2D2-EA5770AFFDB3}" destId="{053E2699-E7D5-4B6C-A824-2ED732C32228}" srcOrd="10" destOrd="0" presId="urn:microsoft.com/office/officeart/2008/layout/VerticalCurvedList"/>
    <dgm:cxn modelId="{EC76B97D-A41D-4172-B975-5050D63C5E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6. prosince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VY_32_INOVACE_17_ČESKÉ DĚJINY RANÉHO STŘEDOVĚKU - OPAKOVÁNÍ - RISKUJ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1F857-C98F-48B7-965C-6B82373849F1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86CCF4-57C9-4A20-8661-CE77495D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792FBEC-9C2E-4C54-93DD-A2DCC132671B}" type="slidenum">
              <a:rPr lang="cs-CZ" smtClean="0"/>
              <a:pPr>
                <a:defRPr/>
              </a:pPr>
              <a:t>52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a3"/>
          <p:cNvSpPr/>
          <p:nvPr/>
        </p:nvSpPr>
        <p:spPr>
          <a:xfrm>
            <a:off x="1914" y="5243130"/>
            <a:ext cx="9141714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ebeská modř"/>
          <p:cNvSpPr/>
          <p:nvPr/>
        </p:nvSpPr>
        <p:spPr>
          <a:xfrm>
            <a:off x="1914" y="0"/>
            <a:ext cx="9141714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Voda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4" r="9901"/>
          <a:stretch/>
        </p:blipFill>
        <p:spPr>
          <a:xfrm>
            <a:off x="-1069" y="5497898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oda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8" r="6356"/>
          <a:stretch/>
        </p:blipFill>
        <p:spPr>
          <a:xfrm flipH="1">
            <a:off x="-1069" y="5221111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-1069" y="5961106"/>
            <a:ext cx="9141714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9404" y="1309047"/>
            <a:ext cx="7202092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404" y="4038600"/>
            <a:ext cx="72009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236191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50823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360" y="1309047"/>
            <a:ext cx="7200939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360" y="4038600"/>
            <a:ext cx="72009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355997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93787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3781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1886695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22624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0310" y="685800"/>
            <a:ext cx="51435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897657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70310" y="685800"/>
            <a:ext cx="51435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661512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625688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440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440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65168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B73C6-73C3-4DDD-8FB5-7FBE4EFCA1D9}" type="datetime1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D8E52-3CD9-48C6-A96A-8FA1F50F6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cut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8" name="Voda3"/>
          <p:cNvSpPr/>
          <p:nvPr/>
        </p:nvSpPr>
        <p:spPr>
          <a:xfrm>
            <a:off x="1914" y="6064102"/>
            <a:ext cx="9141714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Voda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4" r="9901"/>
          <a:stretch/>
        </p:blipFill>
        <p:spPr>
          <a:xfrm>
            <a:off x="-1069" y="6256182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Voda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8" r="6356"/>
          <a:stretch/>
        </p:blipFill>
        <p:spPr>
          <a:xfrm flipH="1">
            <a:off x="-1069" y="5979395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1" y="265176"/>
            <a:ext cx="713231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713232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005840" y="6601968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baseline="0">
                <a:solidFill>
                  <a:schemeClr val="tx1"/>
                </a:solidFill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840">
          <p15:clr>
            <a:srgbClr val="F26B43"/>
          </p15:clr>
        </p15:guide>
        <p15:guide id="4" orient="horz" pos="984">
          <p15:clr>
            <a:srgbClr val="F26B43"/>
          </p15:clr>
        </p15:guide>
        <p15:guide id="5" orient="horz" pos="3600">
          <p15:clr>
            <a:srgbClr val="F26B43"/>
          </p15:clr>
        </p15:guide>
        <p15:guide id="6" pos="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48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jedničku.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597666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Sámova říše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Velká Morava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Čechy v době knížecí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První čeští králové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Poslední Přemyslovci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to byl Sámo?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Proti komu Slované v roce 623 povstali?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Proti komu bojovala Sámova říše v roce 631?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vyhrál u </a:t>
            </a:r>
            <a:r>
              <a:rPr lang="cs-CZ" sz="3200" b="1" dirty="0" err="1" smtClean="0">
                <a:solidFill>
                  <a:schemeClr val="tx1"/>
                </a:solidFill>
              </a:rPr>
              <a:t>Wogastisburku</a:t>
            </a:r>
            <a:r>
              <a:rPr lang="cs-CZ" sz="3200" b="1" dirty="0" smtClean="0">
                <a:solidFill>
                  <a:schemeClr val="tx1"/>
                </a:solidFill>
              </a:rPr>
              <a:t>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byla Sámova říše za státní zřízení, když se nejednalo o stát?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se stalo v roce 833?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Velká Morava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Kdo přišel na Velkou Moravu v roce 863?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Velká Morava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Název řeči vymyšlené soluňskými věrozvěsty: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Velká Morava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Velká Morava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slavíme státní svátek připomínající příchod věrozvěstů na VM?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Velká Morava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Jméno nástupce Praotce Čecha: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Čechy v době knížecí–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prvního historicky doloženého Přemyslovce: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Čechy v době knížecí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Čechy v době knížecí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Koho měl za manželku Břetislav?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Čechy v době knížecí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Přesný letopočet vyvraždění </a:t>
            </a:r>
            <a:r>
              <a:rPr lang="cs-CZ" sz="3200" b="1" dirty="0" err="1" smtClean="0">
                <a:solidFill>
                  <a:schemeClr val="tx1"/>
                </a:solidFill>
              </a:rPr>
              <a:t>Slavníkovců</a:t>
            </a:r>
            <a:r>
              <a:rPr lang="cs-CZ" sz="3200" b="1" dirty="0" smtClean="0">
                <a:solidFill>
                  <a:schemeClr val="tx1"/>
                </a:solidFill>
              </a:rPr>
              <a:t> na </a:t>
            </a:r>
            <a:r>
              <a:rPr lang="cs-CZ" sz="3200" b="1" dirty="0" err="1" smtClean="0">
                <a:solidFill>
                  <a:schemeClr val="tx1"/>
                </a:solidFill>
              </a:rPr>
              <a:t>Libici</a:t>
            </a:r>
            <a:r>
              <a:rPr lang="cs-CZ" sz="3200" b="1" dirty="0" smtClean="0">
                <a:solidFill>
                  <a:schemeClr val="tx1"/>
                </a:solidFill>
              </a:rPr>
              <a:t> nad Cidlinou: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Čechy v době knížecí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Jméno prvního českého krále pro svou osobu: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čeští králové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čeští králové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Jméno druhého českého krále pro svou osobu: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čeští králové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prvního dědičného krále: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čeští králové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se stal první český král pro svou osobu králem?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čeští králové–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Jméno syna Přemysla Otakara I.: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Poslední Přemyslovci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Jméno moře, k němuž až sahal náš stát za Přemysla Otakara II. 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Poslední Přemyslovci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tři koruny patřily Václavovi II.?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Poslední Přemyslovci–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Kde byl Václav III. zavražděn?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Poslední Přemyslovci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byl Václav III. </a:t>
            </a:r>
            <a:r>
              <a:rPr lang="cs-CZ" sz="3200" b="1" smtClean="0">
                <a:solidFill>
                  <a:schemeClr val="tx1"/>
                </a:solidFill>
              </a:rPr>
              <a:t>zavražděn?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Poslední Přemyslovci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Francký kupec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proti Avarům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35047" y="3244334"/>
            <a:ext cx="42739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proti Francké říši</a:t>
            </a: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Sámo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Kmenový svaz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Sámova říše –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Pribina</a:t>
            </a:r>
            <a:r>
              <a:rPr lang="cs-CZ" sz="3200" b="1" dirty="0" smtClean="0">
                <a:solidFill>
                  <a:srgbClr val="FF0000"/>
                </a:solidFill>
              </a:rPr>
              <a:t> vyhnán z Nitry Mojmírem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Velká Morava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Příchod věrozvěstů Konstantina a Metoděje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Velká Morava–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staroslověnština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Velká Morava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5. července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Velká Morava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Krok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Čechy v době knížecí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Bořivoj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Čechy v době knížecí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Jitku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Čechy v době knížecí–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995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Čechy v době knížecí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Vratislav I. /II.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První čeští králové 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Vladislav I./II.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První čeští králové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Přemysl Otakar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První čeští králové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1085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První čeští králové–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Václav I.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Poslední Přemyslovci–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Jaderské moře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První čeští králové–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Polská, uherská, česká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První čeští králové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 Olomouci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První čeští králové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1306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První čeští králové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404664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84969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32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Obrázky použity z galerie office. 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000">
            <a:solidFill>
              <a:schemeClr val="accent2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TS102895256</Template>
  <TotalTime>375</TotalTime>
  <Words>859</Words>
  <Application>Microsoft Office PowerPoint</Application>
  <PresentationFormat>Předvádění na obrazovce (4:3)</PresentationFormat>
  <Paragraphs>261</Paragraphs>
  <Slides>52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52</vt:i4>
      </vt:variant>
    </vt:vector>
  </HeadingPairs>
  <TitlesOfParts>
    <vt:vector size="54" baseType="lpstr">
      <vt:lpstr>Ocean 16x9</vt:lpstr>
      <vt:lpstr>Motiv1</vt:lpstr>
      <vt:lpstr>Základní škola a Mateřská škola Bílá Třemešná, okres Trutnov</vt:lpstr>
      <vt:lpstr>Anotace</vt:lpstr>
      <vt:lpstr>Anotace ke hře</vt:lpstr>
      <vt:lpstr>Snímek 4</vt:lpstr>
      <vt:lpstr>Sámova říše - 1000</vt:lpstr>
      <vt:lpstr>Sámova říše – 2 000</vt:lpstr>
      <vt:lpstr>Sámova říše – 3 000</vt:lpstr>
      <vt:lpstr>Sámova říše – 4 000</vt:lpstr>
      <vt:lpstr>Sámova říše – 5 000</vt:lpstr>
      <vt:lpstr>Velká Morava – 1 000</vt:lpstr>
      <vt:lpstr>Velká Morava – 2 000</vt:lpstr>
      <vt:lpstr>Velká Morava – 3 000</vt:lpstr>
      <vt:lpstr>Velká Morava – 4 000</vt:lpstr>
      <vt:lpstr>Velká Morava – 5 000</vt:lpstr>
      <vt:lpstr>Čechy v době knížecí– 1 000</vt:lpstr>
      <vt:lpstr>Čechy v době knížecí – 2 000</vt:lpstr>
      <vt:lpstr>Čechy v době knížecí – 3 000</vt:lpstr>
      <vt:lpstr>Čechy v době knížecí – 4 000</vt:lpstr>
      <vt:lpstr>Čechy v době knížecí – 5 000</vt:lpstr>
      <vt:lpstr>První čeští králové – 1 000</vt:lpstr>
      <vt:lpstr>První čeští králové – 2 000</vt:lpstr>
      <vt:lpstr>První čeští králové – 3 000</vt:lpstr>
      <vt:lpstr>První čeští králové – 4 000</vt:lpstr>
      <vt:lpstr>První čeští králové– 5 000</vt:lpstr>
      <vt:lpstr>Poslední Přemyslovci – 1 000</vt:lpstr>
      <vt:lpstr>Poslední Přemyslovci – 2 000</vt:lpstr>
      <vt:lpstr>Poslední Přemyslovci– 3 000</vt:lpstr>
      <vt:lpstr>Poslední Přemyslovci – 4 000</vt:lpstr>
      <vt:lpstr>Poslední Přemyslovci – 5 000</vt:lpstr>
      <vt:lpstr>Sámova říše – 1 000 - odpověď</vt:lpstr>
      <vt:lpstr>Sámova říše – 2 000 - odpověď</vt:lpstr>
      <vt:lpstr>Sámova říše – 3 000 - odpověď</vt:lpstr>
      <vt:lpstr>Sámova říše – 4 000 - odpověď</vt:lpstr>
      <vt:lpstr>Sámova říše – 5 000 - odpověď</vt:lpstr>
      <vt:lpstr>Velká Morava – 1 000 - odpověď</vt:lpstr>
      <vt:lpstr>Velká Morava– 2 000 - odpověď</vt:lpstr>
      <vt:lpstr>Velká Morava – 3 000 - odpověď</vt:lpstr>
      <vt:lpstr>Velká Morava – 5 000 - odpověď</vt:lpstr>
      <vt:lpstr>Čechy v době knížecí – 1 000 - odpověď</vt:lpstr>
      <vt:lpstr>Čechy v době knížecí – 2 000 - odpověď</vt:lpstr>
      <vt:lpstr>Čechy v době knížecí– 4 000 - odpověď</vt:lpstr>
      <vt:lpstr>Čechy v době knížecí – 5 000 - odpověď</vt:lpstr>
      <vt:lpstr>První čeští králové – 1 000 - odpověď</vt:lpstr>
      <vt:lpstr>První čeští králové – 3 000 - odpověď</vt:lpstr>
      <vt:lpstr>První čeští králové – 4 000 - odpověď</vt:lpstr>
      <vt:lpstr>První čeští králové– 5 000 - odpověď</vt:lpstr>
      <vt:lpstr>Poslední Přemyslovci– 1 000 - odpověď</vt:lpstr>
      <vt:lpstr>První čeští králové– 2 000 - odpověď</vt:lpstr>
      <vt:lpstr>První čeští králové – 3 000 - odpověď</vt:lpstr>
      <vt:lpstr>První čeští králové – 4 000 - odpověď</vt:lpstr>
      <vt:lpstr>První čeští králové – 5 000 - odpověď</vt:lpstr>
      <vt:lpstr>Snímek 52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dějiny raného středověku - opakování - Riskuj</dc:title>
  <dc:creator>Mgr. Jiří Lux</dc:creator>
  <cp:lastModifiedBy>Jiri</cp:lastModifiedBy>
  <cp:revision>174</cp:revision>
  <dcterms:created xsi:type="dcterms:W3CDTF">2013-04-29T19:13:37Z</dcterms:created>
  <dcterms:modified xsi:type="dcterms:W3CDTF">2013-12-30T20:47:14Z</dcterms:modified>
</cp:coreProperties>
</file>