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3" r:id="rId3"/>
    <p:sldId id="264" r:id="rId4"/>
    <p:sldId id="262" r:id="rId5"/>
    <p:sldId id="257" r:id="rId6"/>
    <p:sldId id="25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VY_32_INOVACE_18_KYJEVSKÁ RUS, POLSKO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13.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DFF60BB8-5ED7-4904-9D63-CEDC70BF7796}" type="presOf" srcId="{3061F91D-8548-4FCB-A021-DD835A272F0F}" destId="{88F378EC-C3F8-47CD-AEFF-49BA634320FB}" srcOrd="0" destOrd="0" presId="urn:microsoft.com/office/officeart/2008/layout/VerticalCurvedList"/>
    <dgm:cxn modelId="{047EC374-BC6B-49CE-8336-A584D561B11C}" type="presOf" srcId="{F3C4A836-23AC-4E41-B6D6-51221E7E6743}" destId="{EF104B90-7E69-4918-A202-E6F91FC6E413}" srcOrd="0" destOrd="0" presId="urn:microsoft.com/office/officeart/2008/layout/VerticalCurvedList"/>
    <dgm:cxn modelId="{82EEB4FD-4CAD-4284-855C-B6AC96FBB8E8}" type="presOf" srcId="{BA9EE107-A5FB-41C4-9EF1-1CC153B68B3F}" destId="{9C0CD981-713F-47B3-AE2F-2963F2684A6F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30CFF9D-D3ED-45CF-854C-D89FB80A476E}" type="presOf" srcId="{8D78E2D7-18A7-41DD-9962-57B3FE2BEBDD}" destId="{A1781B13-DE10-4169-ABDE-0384026A6B34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8F731C3B-0758-4530-A310-14C84C3438A6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20605C7-3E4B-4789-A205-B9D9FA4B1015}" type="presOf" srcId="{A6F0E638-0CDE-4E1F-BB57-10C18463C623}" destId="{7DCEBD2C-792F-484E-9C96-926E03F540ED}" srcOrd="0" destOrd="1" presId="urn:microsoft.com/office/officeart/2008/layout/VerticalCurvedList"/>
    <dgm:cxn modelId="{B647F002-109F-4C7F-B57C-48F4AF74AD34}" type="presOf" srcId="{E392F34A-E55D-43D5-AEDD-49027298B816}" destId="{7DCEBD2C-792F-484E-9C96-926E03F540ED}" srcOrd="0" destOrd="0" presId="urn:microsoft.com/office/officeart/2008/layout/VerticalCurvedList"/>
    <dgm:cxn modelId="{F7C4A6A0-1ABD-4030-91F5-D88746C9E785}" type="presOf" srcId="{A83A7CFB-B411-4357-9641-4A8443F73655}" destId="{F036299F-AF4D-4DAF-ABF5-87E8CC3FEF1B}" srcOrd="0" destOrd="0" presId="urn:microsoft.com/office/officeart/2008/layout/VerticalCurvedList"/>
    <dgm:cxn modelId="{CC6590C6-A168-470A-AD21-0B52F3008FA5}" type="presParOf" srcId="{9C0CD981-713F-47B3-AE2F-2963F2684A6F}" destId="{96773A7D-3367-4F53-A2D2-EA5770AFFDB3}" srcOrd="0" destOrd="0" presId="urn:microsoft.com/office/officeart/2008/layout/VerticalCurvedList"/>
    <dgm:cxn modelId="{B9DD87E9-A55D-4249-9071-1D713B4E704E}" type="presParOf" srcId="{96773A7D-3367-4F53-A2D2-EA5770AFFDB3}" destId="{F31B7103-6E88-4DB9-9888-CB9E0B3FEEF8}" srcOrd="0" destOrd="0" presId="urn:microsoft.com/office/officeart/2008/layout/VerticalCurvedList"/>
    <dgm:cxn modelId="{872C0534-2AF1-4247-B4D3-C75204A07DF5}" type="presParOf" srcId="{F31B7103-6E88-4DB9-9888-CB9E0B3FEEF8}" destId="{F7A92DE4-3445-4B9B-AF3D-F2DA6F69C25D}" srcOrd="0" destOrd="0" presId="urn:microsoft.com/office/officeart/2008/layout/VerticalCurvedList"/>
    <dgm:cxn modelId="{8CDB0046-AB6F-4B83-9214-F6BB1926AB17}" type="presParOf" srcId="{F31B7103-6E88-4DB9-9888-CB9E0B3FEEF8}" destId="{EF104B90-7E69-4918-A202-E6F91FC6E413}" srcOrd="1" destOrd="0" presId="urn:microsoft.com/office/officeart/2008/layout/VerticalCurvedList"/>
    <dgm:cxn modelId="{26DD2C5A-6A96-4142-842E-86CC82A4E6A6}" type="presParOf" srcId="{F31B7103-6E88-4DB9-9888-CB9E0B3FEEF8}" destId="{F5A5022A-2B1C-4F3B-B289-BC099E9CE92F}" srcOrd="2" destOrd="0" presId="urn:microsoft.com/office/officeart/2008/layout/VerticalCurvedList"/>
    <dgm:cxn modelId="{07905E07-0DA7-485D-8476-D7FBBE47F005}" type="presParOf" srcId="{F31B7103-6E88-4DB9-9888-CB9E0B3FEEF8}" destId="{F16BA6F4-95DE-4E28-BF94-6459A70C4A6D}" srcOrd="3" destOrd="0" presId="urn:microsoft.com/office/officeart/2008/layout/VerticalCurvedList"/>
    <dgm:cxn modelId="{0D69E018-9C5A-4D7F-9D04-8227366A4C2A}" type="presParOf" srcId="{96773A7D-3367-4F53-A2D2-EA5770AFFDB3}" destId="{F036299F-AF4D-4DAF-ABF5-87E8CC3FEF1B}" srcOrd="1" destOrd="0" presId="urn:microsoft.com/office/officeart/2008/layout/VerticalCurvedList"/>
    <dgm:cxn modelId="{46AB1809-1027-4ADD-8570-926EFC28E691}" type="presParOf" srcId="{96773A7D-3367-4F53-A2D2-EA5770AFFDB3}" destId="{40B95986-31F6-48A6-A8D8-D04AC3BEDA92}" srcOrd="2" destOrd="0" presId="urn:microsoft.com/office/officeart/2008/layout/VerticalCurvedList"/>
    <dgm:cxn modelId="{70142EB4-8D1E-47D9-90AC-B03F24D970A5}" type="presParOf" srcId="{40B95986-31F6-48A6-A8D8-D04AC3BEDA92}" destId="{112F553D-60C2-4CC4-948D-0369F51C4DB0}" srcOrd="0" destOrd="0" presId="urn:microsoft.com/office/officeart/2008/layout/VerticalCurvedList"/>
    <dgm:cxn modelId="{5AECD433-C3BB-41CE-96A8-48E005598E68}" type="presParOf" srcId="{96773A7D-3367-4F53-A2D2-EA5770AFFDB3}" destId="{A1781B13-DE10-4169-ABDE-0384026A6B34}" srcOrd="3" destOrd="0" presId="urn:microsoft.com/office/officeart/2008/layout/VerticalCurvedList"/>
    <dgm:cxn modelId="{342D35BD-1EC9-4506-86B6-45D6FD8E952A}" type="presParOf" srcId="{96773A7D-3367-4F53-A2D2-EA5770AFFDB3}" destId="{65CD74A9-3E7B-49D7-95DD-EB8B72D6CA84}" srcOrd="4" destOrd="0" presId="urn:microsoft.com/office/officeart/2008/layout/VerticalCurvedList"/>
    <dgm:cxn modelId="{D178FDE7-9D44-496E-8E59-2EA79DD418BF}" type="presParOf" srcId="{65CD74A9-3E7B-49D7-95DD-EB8B72D6CA84}" destId="{2741B69B-255D-4143-BECE-5BD9035A4FC6}" srcOrd="0" destOrd="0" presId="urn:microsoft.com/office/officeart/2008/layout/VerticalCurvedList"/>
    <dgm:cxn modelId="{871AD03D-74F2-4CE7-8973-FC4BBF12113B}" type="presParOf" srcId="{96773A7D-3367-4F53-A2D2-EA5770AFFDB3}" destId="{7DCEBD2C-792F-484E-9C96-926E03F540ED}" srcOrd="5" destOrd="0" presId="urn:microsoft.com/office/officeart/2008/layout/VerticalCurvedList"/>
    <dgm:cxn modelId="{AF7FD8B3-BD21-4DF0-86C0-07F92D6AD213}" type="presParOf" srcId="{96773A7D-3367-4F53-A2D2-EA5770AFFDB3}" destId="{8E391AE5-35EA-4A7F-ACFF-6E662A0BD046}" srcOrd="6" destOrd="0" presId="urn:microsoft.com/office/officeart/2008/layout/VerticalCurvedList"/>
    <dgm:cxn modelId="{07F01B4D-83BA-4ECA-961C-B898883DDD05}" type="presParOf" srcId="{8E391AE5-35EA-4A7F-ACFF-6E662A0BD046}" destId="{EB133F34-59A3-4639-B813-3EF5396EC28B}" srcOrd="0" destOrd="0" presId="urn:microsoft.com/office/officeart/2008/layout/VerticalCurvedList"/>
    <dgm:cxn modelId="{61E21F23-9609-43A8-9D9A-D752B190ADBF}" type="presParOf" srcId="{96773A7D-3367-4F53-A2D2-EA5770AFFDB3}" destId="{88F378EC-C3F8-47CD-AEFF-49BA634320FB}" srcOrd="7" destOrd="0" presId="urn:microsoft.com/office/officeart/2008/layout/VerticalCurvedList"/>
    <dgm:cxn modelId="{757ABEBE-9155-43D4-9ABF-B09FCBC6B365}" type="presParOf" srcId="{96773A7D-3367-4F53-A2D2-EA5770AFFDB3}" destId="{0C1D6B2A-9239-4220-B9D4-EF24FF044C0E}" srcOrd="8" destOrd="0" presId="urn:microsoft.com/office/officeart/2008/layout/VerticalCurvedList"/>
    <dgm:cxn modelId="{0E3969B3-09B7-43C6-A1D2-068D912B84E6}" type="presParOf" srcId="{0C1D6B2A-9239-4220-B9D4-EF24FF044C0E}" destId="{A6FEC19F-0F90-4EC7-BB21-E0ADFEFFA617}" srcOrd="0" destOrd="0" presId="urn:microsoft.com/office/officeart/2008/layout/VerticalCurvedList"/>
    <dgm:cxn modelId="{7B64B6A9-27E9-4277-A5E6-A14B85AC6717}" type="presParOf" srcId="{96773A7D-3367-4F53-A2D2-EA5770AFFDB3}" destId="{CAE44C5F-81A1-4D30-8D3F-2E663ECAC700}" srcOrd="9" destOrd="0" presId="urn:microsoft.com/office/officeart/2008/layout/VerticalCurvedList"/>
    <dgm:cxn modelId="{6B1CF041-9302-4A05-B68E-8DFDB0B3F34D}" type="presParOf" srcId="{96773A7D-3367-4F53-A2D2-EA5770AFFDB3}" destId="{053E2699-E7D5-4B6C-A824-2ED732C32228}" srcOrd="10" destOrd="0" presId="urn:microsoft.com/office/officeart/2008/layout/VerticalCurvedList"/>
    <dgm:cxn modelId="{4FB46D1B-495C-4D4E-A6A4-C1F0FEDE25EF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13. prosince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VY_32_INOVACE_18_KYJEVSKÁ RUS, POLSKO - OPAKOVÁNÍ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první straně vhodně přiřadí pojmy vážící se k </a:t>
            </a:r>
            <a:r>
              <a:rPr lang="cs-CZ" sz="2800" dirty="0" smtClean="0">
                <a:solidFill>
                  <a:schemeClr val="tx1"/>
                </a:solidFill>
              </a:rPr>
              <a:t>sobě. </a:t>
            </a:r>
            <a:r>
              <a:rPr lang="cs-CZ" sz="2800" dirty="0" smtClean="0">
                <a:solidFill>
                  <a:schemeClr val="tx1"/>
                </a:solidFill>
              </a:rPr>
              <a:t>Vše se po postupném kliknutí pro správnost zobrazí.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druhé až </a:t>
            </a:r>
            <a:r>
              <a:rPr lang="cs-CZ" sz="2800" dirty="0" smtClean="0">
                <a:solidFill>
                  <a:schemeClr val="tx1"/>
                </a:solidFill>
              </a:rPr>
              <a:t>třetí </a:t>
            </a:r>
            <a:r>
              <a:rPr lang="cs-CZ" sz="2800" dirty="0" smtClean="0">
                <a:solidFill>
                  <a:schemeClr val="tx1"/>
                </a:solidFill>
              </a:rPr>
              <a:t>straně doplní </a:t>
            </a:r>
            <a:r>
              <a:rPr lang="cs-CZ" sz="2800" dirty="0" smtClean="0">
                <a:solidFill>
                  <a:schemeClr val="tx1"/>
                </a:solidFill>
              </a:rPr>
              <a:t>odpovědi. </a:t>
            </a:r>
            <a:r>
              <a:rPr lang="cs-CZ" sz="2800" dirty="0" smtClean="0">
                <a:solidFill>
                  <a:schemeClr val="tx1"/>
                </a:solidFill>
              </a:rPr>
              <a:t>Po postupném kliknutí se věty pro kontrolu doplní. Využití možné na papíru, PC i interaktivní tabuli. 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5229200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Boleslav 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</a:t>
            </a:r>
            <a:r>
              <a:rPr lang="cs-CZ" sz="3200" dirty="0" err="1" smtClean="0">
                <a:solidFill>
                  <a:schemeClr val="tx1"/>
                </a:solidFill>
              </a:rPr>
              <a:t>Měšek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Břetislav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Oleg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Boleslav II.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Václav II.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Boleslav Chrabrý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Bořivoj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</a:t>
            </a:r>
            <a:r>
              <a:rPr lang="cs-CZ" sz="3200" dirty="0" err="1" smtClean="0">
                <a:solidFill>
                  <a:schemeClr val="tx1"/>
                </a:solidFill>
              </a:rPr>
              <a:t>Rurik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Přiřaďte a vyberte, co se týká Kyjevské Rusi a Polska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1556792"/>
            <a:ext cx="4169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A. tři královské koruny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1954" y="2060848"/>
            <a:ext cx="58320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B. první doložený Přemyslovec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2708920"/>
            <a:ext cx="46474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C. založení arcibiskupství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3356992"/>
            <a:ext cx="3493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D. dobyl Novgorod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005064"/>
            <a:ext cx="1818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E. denáry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4581128"/>
            <a:ext cx="4236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F. manželka Doubravka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5229200"/>
            <a:ext cx="3225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G. manželka Jitka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5733256"/>
            <a:ext cx="2680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H. dobyl Kyjev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6237312"/>
            <a:ext cx="4179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CH. založení biskupství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0781 0.44098 " pathEditMode="relative" ptsTypes="AA">
                                      <p:cBhvr>
                                        <p:cTn id="10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L 0.00798 0.52453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-0.00468 0.34652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40949 " pathEditMode="relative" ptsTypes="AA">
                                      <p:cBhvr>
                                        <p:cTn id="11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98 -0.36737 " pathEditMode="relative" ptsTypes="AA">
                                      <p:cBhvr>
                                        <p:cTn id="1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0799 -0.35695 " pathEditMode="relative" ptsTypes="AA">
                                      <p:cBhvr>
                                        <p:cTn id="12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35694 " pathEditMode="relative" ptsTypes="AA">
                                      <p:cBhvr>
                                        <p:cTn id="12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81 -0.33611 " pathEditMode="relative" ptsTypes="AA">
                                      <p:cBhvr>
                                        <p:cTn id="133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81 -0.31505 " pathEditMode="relative" ptsTypes="AA">
                                      <p:cBhvr>
                                        <p:cTn id="137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4" grpId="2"/>
      <p:bldP spid="5" grpId="0"/>
      <p:bldP spid="5" grpId="1"/>
      <p:bldP spid="5" grpId="2"/>
      <p:bldP spid="6" grpId="0" build="allAtOnce"/>
      <p:bldP spid="8" grpId="0" build="allAtOnce"/>
      <p:bldP spid="9" grpId="0" build="allAtOnce"/>
      <p:bldP spid="9" grpId="1" build="allAtOnce"/>
      <p:bldP spid="10" grpId="0" build="allAtOnce"/>
      <p:bldP spid="11" grpId="0" build="allAtOnce"/>
      <p:bldP spid="11" grpId="1" build="allAtOnce"/>
      <p:bldP spid="12" grpId="0" build="allAtOnce"/>
      <p:bldP spid="13" grpId="0" build="allAtOnce"/>
      <p:bldP spid="13" grpI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850" y="1341438"/>
            <a:ext cx="8569325" cy="4784725"/>
          </a:xfrm>
        </p:spPr>
        <p:txBody>
          <a:bodyPr/>
          <a:lstStyle/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1. Kdo jsou východní Slované dnes? </a:t>
            </a:r>
          </a:p>
          <a:p>
            <a:pPr marL="0" indent="0">
              <a:buFont typeface="Symbol" pitchFamily="18" charset="2"/>
              <a:buNone/>
              <a:defRPr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2. Kde vznikala opevněná hradiště a kdo v nich sídlil?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3. Která dvě hradiště vznikla na území východních Slovanů?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4. Který národ východní Slovany ovládl?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5. Kdo dobyl Kyjev a kdo Novgorod?</a:t>
            </a:r>
          </a:p>
          <a:p>
            <a:pPr marL="0" indent="0">
              <a:buFont typeface="Symbol" pitchFamily="18" charset="2"/>
              <a:buNone/>
              <a:defRPr/>
            </a:pP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Odpovězte: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53880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Rusové, Bělorusové, Ukrajinci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996952"/>
            <a:ext cx="7348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podél obchodních cest, knížata a velmoži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4077072"/>
            <a:ext cx="3105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Novgorod, Kyjev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99044" y="4581128"/>
            <a:ext cx="1944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Varjagové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16901" y="5733256"/>
            <a:ext cx="53270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Oleg Kyjev a </a:t>
            </a:r>
            <a:r>
              <a:rPr lang="cs-CZ" sz="3200" b="1" dirty="0" err="1" smtClean="0">
                <a:solidFill>
                  <a:srgbClr val="FF0000"/>
                </a:solidFill>
              </a:rPr>
              <a:t>Rurik</a:t>
            </a:r>
            <a:r>
              <a:rPr lang="cs-CZ" sz="3200" b="1" dirty="0" smtClean="0">
                <a:solidFill>
                  <a:srgbClr val="FF0000"/>
                </a:solidFill>
              </a:rPr>
              <a:t> Novgorod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579350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6. Kdo a odkud přijal křesťanství?</a:t>
            </a:r>
          </a:p>
          <a:p>
            <a:pPr marL="0" indent="0">
              <a:buNone/>
              <a:defRPr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7. Kdy a proč se Kyjevská Rus rozpadla?</a:t>
            </a:r>
            <a:r>
              <a:rPr lang="cs-CZ" sz="3200" dirty="0" smtClean="0"/>
              <a:t> </a:t>
            </a:r>
          </a:p>
          <a:p>
            <a:pPr marL="0" indent="0">
              <a:buNone/>
              <a:defRPr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8. 1. polský kníže: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9. Manželka 1. polského knížete: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10. Druhý polský kníže a první král: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11. Co založil?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12. Kdy se Polsko rozpadlo? 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08720"/>
            <a:ext cx="5969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kníže </a:t>
            </a:r>
            <a:r>
              <a:rPr lang="cs-CZ" sz="3200" b="1" dirty="0" err="1" smtClean="0">
                <a:solidFill>
                  <a:srgbClr val="FF0000"/>
                </a:solidFill>
              </a:rPr>
              <a:t>Vladimir</a:t>
            </a:r>
            <a:r>
              <a:rPr lang="cs-CZ" sz="3200" b="1" dirty="0" smtClean="0">
                <a:solidFill>
                  <a:srgbClr val="FF0000"/>
                </a:solidFill>
              </a:rPr>
              <a:t> I., z Byzantské říše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060848"/>
            <a:ext cx="5152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12. stol., spory mezi nástupci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708920"/>
            <a:ext cx="16482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Měšek</a:t>
            </a:r>
            <a:r>
              <a:rPr lang="cs-CZ" sz="3200" b="1" dirty="0" smtClean="0">
                <a:solidFill>
                  <a:srgbClr val="FF0000"/>
                </a:solidFill>
              </a:rPr>
              <a:t>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3212976"/>
            <a:ext cx="2100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Doubravka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3789040"/>
            <a:ext cx="3143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Boleslav Chrabrý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4437112"/>
            <a:ext cx="26164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arcibiskupství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5013176"/>
            <a:ext cx="1473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12. stol.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6120679"/>
          </a:xfrm>
        </p:spPr>
        <p:txBody>
          <a:bodyPr>
            <a:normAutofit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</a:p>
          <a:p>
            <a:pPr marL="0" indent="0" algn="just">
              <a:buNone/>
            </a:pP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51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51</TotalTime>
  <Words>347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Motiv1</vt:lpstr>
      <vt:lpstr>Základní škola a Mateřská škola Bílá Třemešná, okres Trutnov</vt:lpstr>
      <vt:lpstr>Anotace</vt:lpstr>
      <vt:lpstr>Anotace k jednotlivým stranám</vt:lpstr>
      <vt:lpstr>Přiřaďte a vyberte, co se týká Kyjevské Rusi a Polska</vt:lpstr>
      <vt:lpstr>Odpovězte: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Kyjevská Rus, Polsko - opakování</dc:title>
  <dc:creator>Mgr. Jiří Lux</dc:creator>
  <cp:lastModifiedBy>Jiri</cp:lastModifiedBy>
  <cp:revision>12</cp:revision>
  <dcterms:created xsi:type="dcterms:W3CDTF">2013-12-12T18:56:04Z</dcterms:created>
  <dcterms:modified xsi:type="dcterms:W3CDTF">2013-12-30T21:01:17Z</dcterms:modified>
</cp:coreProperties>
</file>