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1" r:id="rId5"/>
    <p:sldId id="272" r:id="rId6"/>
    <p:sldId id="262" r:id="rId7"/>
    <p:sldId id="269" r:id="rId8"/>
    <p:sldId id="263" r:id="rId9"/>
    <p:sldId id="264" r:id="rId10"/>
    <p:sldId id="270" r:id="rId11"/>
    <p:sldId id="265" r:id="rId12"/>
    <p:sldId id="266" r:id="rId13"/>
    <p:sldId id="267" r:id="rId14"/>
    <p:sldId id="273" r:id="rId15"/>
    <p:sldId id="268" r:id="rId16"/>
    <p:sldId id="271" r:id="rId17"/>
    <p:sldId id="259" r:id="rId18"/>
    <p:sldId id="260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dirty="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38188E6-C287-4604-B3FD-047257EE6083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dirty="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0986E05-7F6D-4462-AA4E-62E8586D4F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Obr.č.1 a 2 učebnice strana 11 a 20</a:t>
            </a:r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C6BB4D5-113F-4889-9A30-B99DB5F229D5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Obr.č. 3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1F15095-E9AB-43B1-B1BE-5E4E42C8F28B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Obr.č. 4 a 5 učebnice strana 24 a 25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BA48AAE-59F3-48B5-9797-5098AF7AE824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Obr.č.6 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3F76285-246B-400C-8136-742FC47A5671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Obr.č.7 a 8 učebnice strana 15 a 34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CDC8A06-1117-4B76-BCE4-C3467F0CABBC}" type="slidenum">
              <a:rPr lang="cs-CZ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82B39-EEE0-4903-B41B-0CC78DBC7867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5C948-1B78-462F-8860-93B7DBD28E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F0FD4-33BD-4BEF-8CC8-EAA5012CFED7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B0BF7-B11A-4234-B8A0-2B1EE020D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5960D-FB35-480F-9216-16F99E90A35C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07FD7-5CEE-4535-BBC7-3E626F79C5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B7C91-55F5-4A7E-AA01-AB1F2E62ACD0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D5A0-C8F7-44AF-9C3A-7D3142FC9A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7CCE0-F83A-4359-848C-E17EBDDCC05B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6384B-3057-451C-BE85-548C70347D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282FF-0795-4CFE-BAFB-09D625126084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470A5-0EF8-4454-A231-50FA4D3779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2F7B9-AD9B-4AF4-9C95-FE65D219D764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31AC6-ABAE-46E4-ABEF-A304BB8A9C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D346A-F34E-4B15-BCF6-791D174A3A97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EAF70-7733-4FA8-813C-7F4019F03A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8C68-E252-4448-8AC6-EBD0053CB586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BEF0F-5D2A-47D3-BEDA-1AFDAFB935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CE308-75A8-4C93-A59E-8D1CCE589FF7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2ED68-EEC4-432F-982B-95DE1BF98B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9925C-0C4E-47B6-8531-899E52E300F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52FE7-BBBB-429D-819C-F16F083C25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50F131-72F3-495D-BBF7-762DA255F8E8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B0FAF9-5B49-44EC-90DE-B1AF7E9927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Základy osobní hygieny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63" y="428625"/>
          <a:ext cx="8215370" cy="6192903"/>
        </p:xfrm>
        <a:graphic>
          <a:graphicData uri="http://schemas.openxmlformats.org/drawingml/2006/table">
            <a:tbl>
              <a:tblPr/>
              <a:tblGrid>
                <a:gridCol w="2044206"/>
                <a:gridCol w="6171164"/>
              </a:tblGrid>
              <a:tr h="159964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3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8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Umění, kultura, sport, zdraví, svět práce–  Základy osobní hygieny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16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1100" b="0" dirty="0" smtClean="0">
                          <a:latin typeface="Calibri"/>
                          <a:ea typeface="Calibri"/>
                          <a:cs typeface="Times New Roman"/>
                        </a:rPr>
                        <a:t>7C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_Vz8_17_</a:t>
                      </a:r>
                      <a:r>
                        <a:rPr lang="cs-CZ" sz="1000" baseline="0" dirty="0" smtClean="0">
                          <a:latin typeface="+mn-lt"/>
                          <a:ea typeface="Calibri"/>
                          <a:cs typeface="Times New Roman"/>
                        </a:rPr>
                        <a:t> Základy osobní hygieny.</a:t>
                      </a: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5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Výchova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ke zdraví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Osobní</a:t>
                      </a:r>
                      <a:r>
                        <a:rPr lang="cs-CZ" sz="100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hygiena, pleť, vlasy, chrup, kůže.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5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30.12.2013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112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0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1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5" y="5500688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Tato prezentace je určena pro žáky 8. tříd základní školy, pro vzdělávací obor Člověk a zdraví – Výchova ke zdraví.</a:t>
            </a:r>
          </a:p>
          <a:p>
            <a:pPr eaLnBrk="1" hangingPunct="1"/>
            <a:r>
              <a:rPr lang="cs-CZ" altLang="cs-CZ" smtClean="0"/>
              <a:t>Žáci se seznámí se základními zásadami osobní hygieny, s péčí o čistotu těla, pleti, vlasů a  chrupu.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Osobní hygiena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Osobní hygienou </a:t>
            </a:r>
            <a:r>
              <a:rPr lang="cs-CZ" dirty="0" smtClean="0"/>
              <a:t>rozumíme souhrn zásad a doporučení, kterými by se měl člověk řídit, aby chránil a utužoval své tělo.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 osobní hygieně patří- </a:t>
            </a:r>
            <a:r>
              <a:rPr lang="cs-CZ" b="1" i="1" dirty="0" smtClean="0"/>
              <a:t>péče o čistotu těla, vlasů, ústní dutiny, hygiena odívání, otužování a dodržování dalších hygienických návyků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širším smyslu zahrnuje i správné uspořádání </a:t>
            </a:r>
            <a:r>
              <a:rPr lang="cs-CZ" b="1" u="sng" dirty="0" smtClean="0"/>
              <a:t>režimu dne.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obrázek 1" descr="C:\Users\Alena\Desktop\Od Nadi naskenované4\Rv 11.jpg"/>
          <p:cNvPicPr>
            <a:picLocks noChangeAspect="1" noChangeArrowheads="1"/>
          </p:cNvPicPr>
          <p:nvPr/>
        </p:nvPicPr>
        <p:blipFill>
          <a:blip r:embed="rId3" cstate="print"/>
          <a:srcRect l="49638" t="22597" r="7957" b="27290"/>
          <a:stretch>
            <a:fillRect/>
          </a:stretch>
        </p:blipFill>
        <p:spPr bwMode="auto">
          <a:xfrm>
            <a:off x="571500" y="357188"/>
            <a:ext cx="428625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3" name="obrázek 4" descr="C:\Users\Alena\Desktop\Od Nadi naskenované4\Rv 20.jpg"/>
          <p:cNvPicPr>
            <a:picLocks noChangeAspect="1" noChangeArrowheads="1"/>
          </p:cNvPicPr>
          <p:nvPr/>
        </p:nvPicPr>
        <p:blipFill>
          <a:blip r:embed="rId4" cstate="print"/>
          <a:srcRect l="13855" t="63802" r="57350"/>
          <a:stretch>
            <a:fillRect/>
          </a:stretch>
        </p:blipFill>
        <p:spPr bwMode="auto">
          <a:xfrm>
            <a:off x="5500688" y="2286000"/>
            <a:ext cx="3357562" cy="359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Péče o čistotu těla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Povrch těla je kryt kůží.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Její hlavní funkce jsou: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kryje a chrání tělo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pomáhá udržovat stálou tělesnou teplotu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je sídlem smyslových orgánů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zabraňuje vnikání mikroorganismů do těla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vstřebává látky z mastí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vylučuje odpadní látky potem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je zásobárnou energie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upravuje vodní režim v těle (potní žlázy vyprodukují v horku až 15 litrů vody za 24 hodin)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při poranění se obnovuje, je ohebná, pružná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svým vzhledem prozrazuje stáří člověka i jeho zdravotní stav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Průřez vrstvami kůž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3" y="1714500"/>
            <a:ext cx="75723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Průřez kůží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Kůže, parazité, hygienické návyky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 kůži musíme </a:t>
            </a:r>
            <a:r>
              <a:rPr lang="cs-CZ" b="1" u="sng" dirty="0" smtClean="0"/>
              <a:t>neustále pečovat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Nedostatečná čistota kůže vytváří podmínky k </a:t>
            </a:r>
            <a:r>
              <a:rPr lang="cs-CZ" b="1" u="sng" dirty="0" smtClean="0"/>
              <a:t>usídlení parazitů.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Nejčastěji se vyskytují </a:t>
            </a:r>
            <a:r>
              <a:rPr lang="cs-CZ" b="1" u="sng" dirty="0" smtClean="0"/>
              <a:t>veš </a:t>
            </a:r>
            <a:r>
              <a:rPr lang="cs-CZ" b="1" u="sng" dirty="0" smtClean="0"/>
              <a:t>dětská, blecha obecná, zákožka svrabová.</a:t>
            </a:r>
            <a:endParaRPr lang="cs-CZ" b="1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Základem osobní hygieny jsou </a:t>
            </a:r>
            <a:r>
              <a:rPr lang="cs-CZ" b="1" u="sng" dirty="0" smtClean="0"/>
              <a:t>hygienické návyky</a:t>
            </a:r>
            <a:r>
              <a:rPr lang="cs-CZ" dirty="0" smtClean="0"/>
              <a:t>, které se vytvářejí od útlého dětství.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Patří k nim především </a:t>
            </a:r>
            <a:r>
              <a:rPr lang="cs-CZ" b="1" u="sng" dirty="0" smtClean="0"/>
              <a:t>mytí rukou po použití WC, před každým jídlem, po příchodu domů, po každém znečištění.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229600" cy="1143000"/>
          </a:xfrm>
        </p:spPr>
        <p:txBody>
          <a:bodyPr/>
          <a:lstStyle/>
          <a:p>
            <a:pPr eaLnBrk="1" hangingPunct="1"/>
            <a:r>
              <a:rPr lang="cs-CZ" b="1" u="sng" smtClean="0"/>
              <a:t>Péče o pleť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Pokožka obličeje je </a:t>
            </a:r>
            <a:r>
              <a:rPr lang="cs-CZ" b="1" u="sng" smtClean="0"/>
              <a:t>jemná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Je neustále </a:t>
            </a:r>
            <a:r>
              <a:rPr lang="cs-CZ" b="1" u="sng" smtClean="0"/>
              <a:t>stahována, svrašťována a napínána </a:t>
            </a:r>
            <a:r>
              <a:rPr lang="cs-CZ" smtClean="0"/>
              <a:t>mimickými svaly, </a:t>
            </a:r>
            <a:r>
              <a:rPr lang="cs-CZ" b="1" u="sng" smtClean="0"/>
              <a:t>vystavena povětrnostním vlivům </a:t>
            </a:r>
            <a:r>
              <a:rPr lang="cs-CZ" smtClean="0"/>
              <a:t>(vlhkosti, prachu,mrazu, větru, slunečnímu záření)</a:t>
            </a:r>
          </a:p>
          <a:p>
            <a:pPr eaLnBrk="1" hangingPunct="1"/>
            <a:r>
              <a:rPr lang="cs-CZ" smtClean="0"/>
              <a:t>Proto vyžaduje </a:t>
            </a:r>
            <a:r>
              <a:rPr lang="cs-CZ" b="1" u="sng" smtClean="0"/>
              <a:t>soustavnou péči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Denní péče o pleť zahrnuje </a:t>
            </a:r>
            <a:r>
              <a:rPr lang="cs-CZ" b="1" u="sng" smtClean="0"/>
              <a:t>povrchové čištění, používání masek a zábalů.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obrázek 5" descr="C:\Users\Alena\Desktop\Od Nadi naskenované4\Rv 24.jpg"/>
          <p:cNvPicPr>
            <a:picLocks noChangeAspect="1" noChangeArrowheads="1"/>
          </p:cNvPicPr>
          <p:nvPr/>
        </p:nvPicPr>
        <p:blipFill>
          <a:blip r:embed="rId3" cstate="print"/>
          <a:srcRect l="55783" r="15060" b="66942"/>
          <a:stretch>
            <a:fillRect/>
          </a:stretch>
        </p:blipFill>
        <p:spPr bwMode="auto">
          <a:xfrm>
            <a:off x="4572000" y="3643313"/>
            <a:ext cx="3786188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obrázek 6" descr="C:\Users\Alena\Desktop\Od Nadi naskenované4\Rv 24.jpg"/>
          <p:cNvPicPr>
            <a:picLocks noChangeAspect="1" noChangeArrowheads="1"/>
          </p:cNvPicPr>
          <p:nvPr/>
        </p:nvPicPr>
        <p:blipFill>
          <a:blip r:embed="rId3" cstate="print"/>
          <a:srcRect l="19179" t="21674" r="46252" b="51688"/>
          <a:stretch>
            <a:fillRect/>
          </a:stretch>
        </p:blipFill>
        <p:spPr bwMode="auto">
          <a:xfrm>
            <a:off x="357188" y="500063"/>
            <a:ext cx="4286250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Pleť dětí (až do puberty)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Jemná, suchá, broskvovitého vzhledu</a:t>
            </a:r>
            <a:r>
              <a:rPr lang="cs-CZ" smtClean="0"/>
              <a:t>, s vysokým obsahem vody, silně prokrvená, citlivá na dráždění mechanické, tepelné i chemické.</a:t>
            </a:r>
          </a:p>
          <a:p>
            <a:pPr eaLnBrk="1" hangingPunct="1"/>
            <a:r>
              <a:rPr lang="cs-CZ" b="1" u="sng" smtClean="0"/>
              <a:t>Péče</a:t>
            </a:r>
            <a:r>
              <a:rPr lang="cs-CZ" smtClean="0"/>
              <a:t>: mytí teplou vodou a kvalitním dětským mýdlem, při pobytu na slunci i v mrazu ochrana pleti mastným krémem.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Pleť dospívajících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Mastnější, často dochází k poruchám tvorby mazu, tzv. </a:t>
            </a:r>
            <a:r>
              <a:rPr lang="cs-CZ" b="1" u="sng" dirty="0" smtClean="0"/>
              <a:t>akné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zvýšené činnosti mazových žláz se pleť (zejména v oblasti čela, nosu, brady, nad hrudní kostí a v horní polovině zad) </a:t>
            </a:r>
            <a:r>
              <a:rPr lang="cs-CZ" b="1" u="sng" dirty="0" smtClean="0"/>
              <a:t>mastí</a:t>
            </a:r>
            <a:r>
              <a:rPr lang="cs-CZ" dirty="0" smtClean="0"/>
              <a:t>, ústí mazových žláz je rozšířené.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Pěknou zdravou pleť nám v dospívání pomůže udržet – </a:t>
            </a:r>
            <a:r>
              <a:rPr lang="cs-CZ" b="1" u="sng" dirty="0" smtClean="0"/>
              <a:t>správná životospráva, dostatek spánku, pravidelné povrchové čištění pleti, ochrana pleti před UV zářením,….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Péče o vlasy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Dvakrát denně vlasy pečlivě </a:t>
            </a:r>
            <a:r>
              <a:rPr lang="cs-CZ" b="1" u="sng" dirty="0" smtClean="0"/>
              <a:t>rozčešeme a kartáčujeme </a:t>
            </a:r>
            <a:r>
              <a:rPr lang="cs-CZ" dirty="0" smtClean="0"/>
              <a:t>(nejprve </a:t>
            </a:r>
            <a:r>
              <a:rPr lang="cs-CZ" dirty="0" smtClean="0"/>
              <a:t>hřebenem řídkým, potom hustším).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česání vlasy i u zdravých lidí </a:t>
            </a:r>
            <a:r>
              <a:rPr lang="cs-CZ" b="1" u="sng" dirty="0" smtClean="0"/>
              <a:t>vypadávají</a:t>
            </a:r>
            <a:r>
              <a:rPr lang="cs-CZ" dirty="0" smtClean="0"/>
              <a:t> (denně 70 – 80 vlasů).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Každý vlas </a:t>
            </a:r>
            <a:r>
              <a:rPr lang="cs-CZ" b="1" u="sng" dirty="0" smtClean="0"/>
              <a:t>vyroste za den asi o 0,36 mm</a:t>
            </a:r>
            <a:r>
              <a:rPr lang="cs-CZ" dirty="0" smtClean="0"/>
              <a:t>, může růst 6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a více let, potom odumře.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Nejsilnější</a:t>
            </a:r>
            <a:r>
              <a:rPr lang="cs-CZ" dirty="0" smtClean="0"/>
              <a:t> je vlas </a:t>
            </a:r>
            <a:r>
              <a:rPr lang="cs-CZ" b="1" u="sng" dirty="0" smtClean="0"/>
              <a:t>u kořene</a:t>
            </a:r>
            <a:r>
              <a:rPr lang="cs-CZ" dirty="0" smtClean="0"/>
              <a:t>, ke svému konci se ztenčuje, na samém konci se t</a:t>
            </a:r>
            <a:r>
              <a:rPr lang="cs-CZ" b="1" u="sng" dirty="0" smtClean="0"/>
              <a:t>řepí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Délka vlasů, jeho barva, síla a celkové množství vlasů jsou dány </a:t>
            </a:r>
            <a:r>
              <a:rPr lang="cs-CZ" b="1" u="sng" dirty="0" smtClean="0"/>
              <a:t>dědičností.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Vlasy myjeme podle toho, jak rychle se mastí a špiní.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http://blogandelu.blogerka.cz/obrazky/blogandelu.blogerka.cz/obrazky/7229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1071563"/>
            <a:ext cx="657225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Péče o chrup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Zuby si čistíme </a:t>
            </a:r>
            <a:r>
              <a:rPr lang="cs-CZ" b="1" u="sng" dirty="0" smtClean="0"/>
              <a:t>pravidelně po každém jídle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Čištění zubů věnujeme alespoň </a:t>
            </a:r>
            <a:r>
              <a:rPr lang="cs-CZ" b="1" u="sng" dirty="0" smtClean="0"/>
              <a:t>2-3 minuty.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Používáme </a:t>
            </a:r>
            <a:r>
              <a:rPr lang="cs-CZ" b="1" u="sng" dirty="0" smtClean="0"/>
              <a:t>vhodný zubní kartáček </a:t>
            </a:r>
            <a:r>
              <a:rPr lang="cs-CZ" dirty="0" smtClean="0"/>
              <a:t>(nesmí poškozovat dásně), po opotřebení jej včas vyměníme, po každém použití propláchneme vodou a necháme dobře oschnout.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Používáme </a:t>
            </a:r>
            <a:r>
              <a:rPr lang="cs-CZ" b="1" u="sng" dirty="0" smtClean="0"/>
              <a:t>kvalitní zubní pastu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u="sng" dirty="0" smtClean="0"/>
              <a:t>Pravidelně navštěvujeme zubního lékaře </a:t>
            </a:r>
            <a:r>
              <a:rPr lang="cs-CZ" dirty="0" smtClean="0"/>
              <a:t>(dvakrát ročně).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Věnujeme pozornost výživě </a:t>
            </a:r>
            <a:r>
              <a:rPr lang="cs-CZ" dirty="0" smtClean="0"/>
              <a:t>– omezíme sladkosti, jíme pravidelně ovoce a zeleninu.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obrázek 7" descr="C:\Users\Alena\Desktop\Od Nadi naskenované4\Rv 34.jpg"/>
          <p:cNvPicPr>
            <a:picLocks noChangeAspect="1" noChangeArrowheads="1"/>
          </p:cNvPicPr>
          <p:nvPr/>
        </p:nvPicPr>
        <p:blipFill>
          <a:blip r:embed="rId3" cstate="print"/>
          <a:srcRect l="12410" r="45422" b="50531"/>
          <a:stretch>
            <a:fillRect/>
          </a:stretch>
        </p:blipFill>
        <p:spPr bwMode="auto">
          <a:xfrm>
            <a:off x="4071938" y="2286000"/>
            <a:ext cx="4500562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obrázek 3" descr="C:\Users\Alena\Desktop\Od Nadi naskenované4\Rv 15.jpg"/>
          <p:cNvPicPr>
            <a:picLocks noChangeAspect="1" noChangeArrowheads="1"/>
          </p:cNvPicPr>
          <p:nvPr/>
        </p:nvPicPr>
        <p:blipFill>
          <a:blip r:embed="rId4" cstate="print"/>
          <a:srcRect l="56866" t="43140" r="6386" b="25455"/>
          <a:stretch>
            <a:fillRect/>
          </a:stretch>
        </p:blipFill>
        <p:spPr bwMode="auto">
          <a:xfrm>
            <a:off x="214313" y="357188"/>
            <a:ext cx="3500437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textu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KUBRICHTOVÁ, Lenka; MARÁDOVÁ, Eva. </a:t>
            </a:r>
            <a:r>
              <a:rPr lang="cs-CZ" sz="2000" i="1" smtClean="0"/>
              <a:t>Rodinná výchova, hygienické návyky, péče o zdraví</a:t>
            </a:r>
            <a:r>
              <a:rPr lang="cs-CZ" sz="2000" smtClean="0"/>
              <a:t>. Praha: Fortuna, 1992, ISBN 80-7168-040-0.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obrázkům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Obr. č. 1 učebnice strana 11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r>
              <a:rPr lang="cs-CZ" sz="1600" smtClean="0"/>
              <a:t>Obr.č. 2 učebnice strana 20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r>
              <a:rPr lang="cs-CZ" sz="1600" smtClean="0"/>
              <a:t>Obr.č.3 NEUVEDEN, Neuveden. </a:t>
            </a:r>
            <a:r>
              <a:rPr lang="cs-CZ" sz="1600" i="1" smtClean="0"/>
              <a:t>ppp.zshk.cz</a:t>
            </a:r>
            <a:r>
              <a:rPr lang="cs-CZ" sz="1600" smtClean="0"/>
              <a:t> [online]. [cit. 30.12.2013]. Dostupný na WWW: http://ppp.zshk.cz/media.aspx?id=Ssp604 </a:t>
            </a:r>
          </a:p>
          <a:p>
            <a:pPr eaLnBrk="1" hangingPunct="1"/>
            <a:r>
              <a:rPr lang="cs-CZ" sz="1600" smtClean="0"/>
              <a:t>Obr.č.4 učebnice strana 24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r>
              <a:rPr lang="cs-CZ" sz="1600" smtClean="0"/>
              <a:t>Obr.č. 5 učebnice strana 25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r>
              <a:rPr lang="cs-CZ" sz="1600" smtClean="0"/>
              <a:t>Obr.č.6 NEUVEDEN, Neuveden. </a:t>
            </a:r>
            <a:r>
              <a:rPr lang="cs-CZ" sz="1600" i="1" smtClean="0"/>
              <a:t>blogandelu.blogerka.cz</a:t>
            </a:r>
            <a:r>
              <a:rPr lang="cs-CZ" sz="1600" smtClean="0"/>
              <a:t> [online]. [cit. 30.12.2013]. Dostupný na WWW: http://blogandelu.blogerka.cz/Styl/10-duvodu-proc-mate-hrozne-vlasy-jejich-reseni </a:t>
            </a:r>
          </a:p>
          <a:p>
            <a:pPr eaLnBrk="1" hangingPunct="1"/>
            <a:r>
              <a:rPr lang="cs-CZ" sz="1600" smtClean="0"/>
              <a:t>Obr.č. 7 učebnice strana 15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r>
              <a:rPr lang="cs-CZ" sz="1600" smtClean="0"/>
              <a:t>Obr.č.8 učebnice strana 34 KUBRICHTOVÁ, Lenka; MARÁDOVÁ, Eva. </a:t>
            </a:r>
            <a:r>
              <a:rPr lang="cs-CZ" sz="1600" i="1" smtClean="0"/>
              <a:t>Rodinná výchova, hygienické návyky, péče o zdraví</a:t>
            </a:r>
            <a:r>
              <a:rPr lang="cs-CZ" sz="1600" smtClean="0"/>
              <a:t>. Praha: Fortuna, 1992, ISBN 80-7168-040-0. </a:t>
            </a:r>
          </a:p>
          <a:p>
            <a:pPr eaLnBrk="1" hangingPunct="1"/>
            <a:endParaRPr lang="cs-CZ" sz="1600" smtClean="0"/>
          </a:p>
          <a:p>
            <a:pPr eaLnBrk="1" hangingPunct="1"/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984</Words>
  <Application>Microsoft Office PowerPoint</Application>
  <PresentationFormat>Předvádění na obrazovce (4:3)</PresentationFormat>
  <Paragraphs>103</Paragraphs>
  <Slides>18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Motiv sady Office</vt:lpstr>
      <vt:lpstr>Základy osobní hygieny</vt:lpstr>
      <vt:lpstr>Snímek 2</vt:lpstr>
      <vt:lpstr>Anotace</vt:lpstr>
      <vt:lpstr>Osobní hygiena</vt:lpstr>
      <vt:lpstr>Snímek 5</vt:lpstr>
      <vt:lpstr>Péče o čistotu těla</vt:lpstr>
      <vt:lpstr>Průřez kůží</vt:lpstr>
      <vt:lpstr>Kůže, parazité, hygienické návyky</vt:lpstr>
      <vt:lpstr>Péče o pleť</vt:lpstr>
      <vt:lpstr>Snímek 10</vt:lpstr>
      <vt:lpstr>Pleť dětí (až do puberty)</vt:lpstr>
      <vt:lpstr>Pleť dospívajících</vt:lpstr>
      <vt:lpstr>Péče o vlasy</vt:lpstr>
      <vt:lpstr>Snímek 14</vt:lpstr>
      <vt:lpstr>Péče o chrup</vt:lpstr>
      <vt:lpstr>Snímek 16</vt:lpstr>
      <vt:lpstr>Zdroje k textu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osobní hygieny</dc:title>
  <dc:creator>Alena</dc:creator>
  <cp:lastModifiedBy>Dum</cp:lastModifiedBy>
  <cp:revision>18</cp:revision>
  <dcterms:created xsi:type="dcterms:W3CDTF">2013-12-29T19:47:01Z</dcterms:created>
  <dcterms:modified xsi:type="dcterms:W3CDTF">2014-01-04T15:05:14Z</dcterms:modified>
</cp:coreProperties>
</file>