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9" r:id="rId2"/>
    <p:sldId id="267" r:id="rId3"/>
    <p:sldId id="268" r:id="rId4"/>
    <p:sldId id="262" r:id="rId5"/>
    <p:sldId id="263" r:id="rId6"/>
    <p:sldId id="264" r:id="rId7"/>
    <p:sldId id="265" r:id="rId8"/>
    <p:sldId id="266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VY_32_INOVACE_19_ROMÁNSKÝ SLOH - ÚVOD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16. prosince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DFF60BB8-5ED7-4904-9D63-CEDC70BF7796}" type="presOf" srcId="{3061F91D-8548-4FCB-A021-DD835A272F0F}" destId="{88F378EC-C3F8-47CD-AEFF-49BA634320FB}" srcOrd="0" destOrd="0" presId="urn:microsoft.com/office/officeart/2008/layout/VerticalCurvedList"/>
    <dgm:cxn modelId="{047EC374-BC6B-49CE-8336-A584D561B11C}" type="presOf" srcId="{F3C4A836-23AC-4E41-B6D6-51221E7E6743}" destId="{EF104B90-7E69-4918-A202-E6F91FC6E413}" srcOrd="0" destOrd="0" presId="urn:microsoft.com/office/officeart/2008/layout/VerticalCurvedList"/>
    <dgm:cxn modelId="{82EEB4FD-4CAD-4284-855C-B6AC96FBB8E8}" type="presOf" srcId="{BA9EE107-A5FB-41C4-9EF1-1CC153B68B3F}" destId="{9C0CD981-713F-47B3-AE2F-2963F2684A6F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430CFF9D-D3ED-45CF-854C-D89FB80A476E}" type="presOf" srcId="{8D78E2D7-18A7-41DD-9962-57B3FE2BEBDD}" destId="{A1781B13-DE10-4169-ABDE-0384026A6B34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8F731C3B-0758-4530-A310-14C84C3438A6}" type="presOf" srcId="{60B5D622-D348-4384-9EFA-863CA4F7B7A3}" destId="{CAE44C5F-81A1-4D30-8D3F-2E663ECAC700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520605C7-3E4B-4789-A205-B9D9FA4B1015}" type="presOf" srcId="{A6F0E638-0CDE-4E1F-BB57-10C18463C623}" destId="{7DCEBD2C-792F-484E-9C96-926E03F540ED}" srcOrd="0" destOrd="1" presId="urn:microsoft.com/office/officeart/2008/layout/VerticalCurvedList"/>
    <dgm:cxn modelId="{B647F002-109F-4C7F-B57C-48F4AF74AD34}" type="presOf" srcId="{E392F34A-E55D-43D5-AEDD-49027298B816}" destId="{7DCEBD2C-792F-484E-9C96-926E03F540ED}" srcOrd="0" destOrd="0" presId="urn:microsoft.com/office/officeart/2008/layout/VerticalCurvedList"/>
    <dgm:cxn modelId="{F7C4A6A0-1ABD-4030-91F5-D88746C9E785}" type="presOf" srcId="{A83A7CFB-B411-4357-9641-4A8443F73655}" destId="{F036299F-AF4D-4DAF-ABF5-87E8CC3FEF1B}" srcOrd="0" destOrd="0" presId="urn:microsoft.com/office/officeart/2008/layout/VerticalCurvedList"/>
    <dgm:cxn modelId="{CC6590C6-A168-470A-AD21-0B52F3008FA5}" type="presParOf" srcId="{9C0CD981-713F-47B3-AE2F-2963F2684A6F}" destId="{96773A7D-3367-4F53-A2D2-EA5770AFFDB3}" srcOrd="0" destOrd="0" presId="urn:microsoft.com/office/officeart/2008/layout/VerticalCurvedList"/>
    <dgm:cxn modelId="{B9DD87E9-A55D-4249-9071-1D713B4E704E}" type="presParOf" srcId="{96773A7D-3367-4F53-A2D2-EA5770AFFDB3}" destId="{F31B7103-6E88-4DB9-9888-CB9E0B3FEEF8}" srcOrd="0" destOrd="0" presId="urn:microsoft.com/office/officeart/2008/layout/VerticalCurvedList"/>
    <dgm:cxn modelId="{872C0534-2AF1-4247-B4D3-C75204A07DF5}" type="presParOf" srcId="{F31B7103-6E88-4DB9-9888-CB9E0B3FEEF8}" destId="{F7A92DE4-3445-4B9B-AF3D-F2DA6F69C25D}" srcOrd="0" destOrd="0" presId="urn:microsoft.com/office/officeart/2008/layout/VerticalCurvedList"/>
    <dgm:cxn modelId="{8CDB0046-AB6F-4B83-9214-F6BB1926AB17}" type="presParOf" srcId="{F31B7103-6E88-4DB9-9888-CB9E0B3FEEF8}" destId="{EF104B90-7E69-4918-A202-E6F91FC6E413}" srcOrd="1" destOrd="0" presId="urn:microsoft.com/office/officeart/2008/layout/VerticalCurvedList"/>
    <dgm:cxn modelId="{26DD2C5A-6A96-4142-842E-86CC82A4E6A6}" type="presParOf" srcId="{F31B7103-6E88-4DB9-9888-CB9E0B3FEEF8}" destId="{F5A5022A-2B1C-4F3B-B289-BC099E9CE92F}" srcOrd="2" destOrd="0" presId="urn:microsoft.com/office/officeart/2008/layout/VerticalCurvedList"/>
    <dgm:cxn modelId="{07905E07-0DA7-485D-8476-D7FBBE47F005}" type="presParOf" srcId="{F31B7103-6E88-4DB9-9888-CB9E0B3FEEF8}" destId="{F16BA6F4-95DE-4E28-BF94-6459A70C4A6D}" srcOrd="3" destOrd="0" presId="urn:microsoft.com/office/officeart/2008/layout/VerticalCurvedList"/>
    <dgm:cxn modelId="{0D69E018-9C5A-4D7F-9D04-8227366A4C2A}" type="presParOf" srcId="{96773A7D-3367-4F53-A2D2-EA5770AFFDB3}" destId="{F036299F-AF4D-4DAF-ABF5-87E8CC3FEF1B}" srcOrd="1" destOrd="0" presId="urn:microsoft.com/office/officeart/2008/layout/VerticalCurvedList"/>
    <dgm:cxn modelId="{46AB1809-1027-4ADD-8570-926EFC28E691}" type="presParOf" srcId="{96773A7D-3367-4F53-A2D2-EA5770AFFDB3}" destId="{40B95986-31F6-48A6-A8D8-D04AC3BEDA92}" srcOrd="2" destOrd="0" presId="urn:microsoft.com/office/officeart/2008/layout/VerticalCurvedList"/>
    <dgm:cxn modelId="{70142EB4-8D1E-47D9-90AC-B03F24D970A5}" type="presParOf" srcId="{40B95986-31F6-48A6-A8D8-D04AC3BEDA92}" destId="{112F553D-60C2-4CC4-948D-0369F51C4DB0}" srcOrd="0" destOrd="0" presId="urn:microsoft.com/office/officeart/2008/layout/VerticalCurvedList"/>
    <dgm:cxn modelId="{5AECD433-C3BB-41CE-96A8-48E005598E68}" type="presParOf" srcId="{96773A7D-3367-4F53-A2D2-EA5770AFFDB3}" destId="{A1781B13-DE10-4169-ABDE-0384026A6B34}" srcOrd="3" destOrd="0" presId="urn:microsoft.com/office/officeart/2008/layout/VerticalCurvedList"/>
    <dgm:cxn modelId="{342D35BD-1EC9-4506-86B6-45D6FD8E952A}" type="presParOf" srcId="{96773A7D-3367-4F53-A2D2-EA5770AFFDB3}" destId="{65CD74A9-3E7B-49D7-95DD-EB8B72D6CA84}" srcOrd="4" destOrd="0" presId="urn:microsoft.com/office/officeart/2008/layout/VerticalCurvedList"/>
    <dgm:cxn modelId="{D178FDE7-9D44-496E-8E59-2EA79DD418BF}" type="presParOf" srcId="{65CD74A9-3E7B-49D7-95DD-EB8B72D6CA84}" destId="{2741B69B-255D-4143-BECE-5BD9035A4FC6}" srcOrd="0" destOrd="0" presId="urn:microsoft.com/office/officeart/2008/layout/VerticalCurvedList"/>
    <dgm:cxn modelId="{871AD03D-74F2-4CE7-8973-FC4BBF12113B}" type="presParOf" srcId="{96773A7D-3367-4F53-A2D2-EA5770AFFDB3}" destId="{7DCEBD2C-792F-484E-9C96-926E03F540ED}" srcOrd="5" destOrd="0" presId="urn:microsoft.com/office/officeart/2008/layout/VerticalCurvedList"/>
    <dgm:cxn modelId="{AF7FD8B3-BD21-4DF0-86C0-07F92D6AD213}" type="presParOf" srcId="{96773A7D-3367-4F53-A2D2-EA5770AFFDB3}" destId="{8E391AE5-35EA-4A7F-ACFF-6E662A0BD046}" srcOrd="6" destOrd="0" presId="urn:microsoft.com/office/officeart/2008/layout/VerticalCurvedList"/>
    <dgm:cxn modelId="{07F01B4D-83BA-4ECA-961C-B898883DDD05}" type="presParOf" srcId="{8E391AE5-35EA-4A7F-ACFF-6E662A0BD046}" destId="{EB133F34-59A3-4639-B813-3EF5396EC28B}" srcOrd="0" destOrd="0" presId="urn:microsoft.com/office/officeart/2008/layout/VerticalCurvedList"/>
    <dgm:cxn modelId="{61E21F23-9609-43A8-9D9A-D752B190ADBF}" type="presParOf" srcId="{96773A7D-3367-4F53-A2D2-EA5770AFFDB3}" destId="{88F378EC-C3F8-47CD-AEFF-49BA634320FB}" srcOrd="7" destOrd="0" presId="urn:microsoft.com/office/officeart/2008/layout/VerticalCurvedList"/>
    <dgm:cxn modelId="{757ABEBE-9155-43D4-9ABF-B09FCBC6B365}" type="presParOf" srcId="{96773A7D-3367-4F53-A2D2-EA5770AFFDB3}" destId="{0C1D6B2A-9239-4220-B9D4-EF24FF044C0E}" srcOrd="8" destOrd="0" presId="urn:microsoft.com/office/officeart/2008/layout/VerticalCurvedList"/>
    <dgm:cxn modelId="{0E3969B3-09B7-43C6-A1D2-068D912B84E6}" type="presParOf" srcId="{0C1D6B2A-9239-4220-B9D4-EF24FF044C0E}" destId="{A6FEC19F-0F90-4EC7-BB21-E0ADFEFFA617}" srcOrd="0" destOrd="0" presId="urn:microsoft.com/office/officeart/2008/layout/VerticalCurvedList"/>
    <dgm:cxn modelId="{7B64B6A9-27E9-4277-A5E6-A14B85AC6717}" type="presParOf" srcId="{96773A7D-3367-4F53-A2D2-EA5770AFFDB3}" destId="{CAE44C5F-81A1-4D30-8D3F-2E663ECAC700}" srcOrd="9" destOrd="0" presId="urn:microsoft.com/office/officeart/2008/layout/VerticalCurvedList"/>
    <dgm:cxn modelId="{6B1CF041-9302-4A05-B68E-8DFDB0B3F34D}" type="presParOf" srcId="{96773A7D-3367-4F53-A2D2-EA5770AFFDB3}" destId="{053E2699-E7D5-4B6C-A824-2ED732C32228}" srcOrd="10" destOrd="0" presId="urn:microsoft.com/office/officeart/2008/layout/VerticalCurvedList"/>
    <dgm:cxn modelId="{4FB46D1B-495C-4D4E-A6A4-C1F0FEDE25EF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16. prosince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VY_32_INOVACE_19_ROMÁNSKÝ SLOH - ÚVOD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0D55E9-3633-4CC6-85CD-7B3618E525B9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4438E4-A42F-463D-B0AA-AD7FBBBF38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F4021CB7-1A65-40D2-910E-4C71DD775136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7A669C2E-DFDE-4282-874C-478740D33A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Žáci na první </a:t>
            </a:r>
            <a:r>
              <a:rPr lang="cs-CZ" sz="2800" dirty="0" smtClean="0">
                <a:solidFill>
                  <a:schemeClr val="tx1"/>
                </a:solidFill>
              </a:rPr>
              <a:t>straně nejdříve napíší správnou odpověď a pak vyberou správnou možnost. Ta se zvětší a zmenší, ostatní zmizí. Vše lze provádět na PC či interaktivní tabuli a po postupném klikání ověřit správnost.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druhé straně žáci vyberou znaky románského slohu. Chybné znaky zmizí, správné se zvětší a zmenší. Vše se realizuje postupným klikáním formou interaktivní tabule či PC. 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třetí až páté straně žáci dle obrázku hádají správný název rotundy. Chybné zmizí, správné zůstanou. Opět vše funguje na kliknutí na PC či interaktivní tabuli, a to i formou kontroly jinak </a:t>
            </a:r>
            <a:r>
              <a:rPr lang="cs-CZ" sz="2800" smtClean="0">
                <a:solidFill>
                  <a:schemeClr val="tx1"/>
                </a:solidFill>
              </a:rPr>
              <a:t>písemného projevu.      </a:t>
            </a:r>
            <a:r>
              <a:rPr lang="cs-CZ" sz="2800" smtClean="0">
                <a:solidFill>
                  <a:schemeClr val="tx1"/>
                </a:solidFill>
              </a:rPr>
              <a:t>    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5112568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1. Na které tři okruhy se dělí kultura raně středověké Evropy?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Kam spadají české země?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3. Vyberte: Ve kterém období převažoval románský sloh?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Opakování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501008"/>
            <a:ext cx="35076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západoevropský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1072" y="1844824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3200" b="1" dirty="0" smtClean="0">
                <a:solidFill>
                  <a:srgbClr val="FF0000"/>
                </a:solidFill>
              </a:rPr>
              <a:t>                                    západoevropský, pyrenejský(islámský), byzantský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3429000"/>
            <a:ext cx="25426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pyrenejský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44208" y="3356992"/>
            <a:ext cx="23695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byzantský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4725144"/>
            <a:ext cx="25715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9. – 11. stol.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4725144"/>
            <a:ext cx="26741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11. – 13. stol.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5517232"/>
            <a:ext cx="2710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C, 13. – 15. stol.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7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7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5" grpId="0"/>
      <p:bldP spid="5" grpId="1"/>
      <p:bldP spid="6" grpId="0"/>
      <p:bldP spid="7" grpId="0"/>
      <p:bldP spid="7" grpId="1"/>
      <p:bldP spid="8" grpId="0"/>
      <p:bldP spid="8" grpId="1"/>
      <p:bldP spid="9" grpId="0" build="allAtOnce"/>
      <p:bldP spid="10" grpId="0"/>
      <p:bldP spid="10" grpId="1"/>
      <p:bldP spid="11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9024" y="404664"/>
            <a:ext cx="8784976" cy="648072"/>
          </a:xfrm>
        </p:spPr>
        <p:txBody>
          <a:bodyPr/>
          <a:lstStyle/>
          <a:p>
            <a:pPr marL="0" indent="0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Vyberte znaky románského slohu:  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124744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</a:t>
            </a:r>
            <a:r>
              <a:rPr lang="cs-CZ" sz="3200" b="1" dirty="0" err="1" smtClean="0">
                <a:solidFill>
                  <a:srgbClr val="FF0000"/>
                </a:solidFill>
              </a:rPr>
              <a:t>vertikalita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5816" y="1124744"/>
            <a:ext cx="32496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B. lomený oblouk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69733" y="1124744"/>
            <a:ext cx="31550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00B050"/>
                </a:solidFill>
              </a:rPr>
              <a:t>C, sdružená okna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772816"/>
            <a:ext cx="18485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D, kupole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1844824"/>
            <a:ext cx="20072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E, silné zdi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6016" y="1844824"/>
            <a:ext cx="31436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F, opěrný systém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2564904"/>
            <a:ext cx="36054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G, kruhový půdorys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2492896"/>
            <a:ext cx="20345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H, sgrafito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2420888"/>
            <a:ext cx="18309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CH, chrlič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3140968"/>
            <a:ext cx="19046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I, rotunda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3140968"/>
            <a:ext cx="18165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J, portály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83968" y="3140968"/>
            <a:ext cx="22846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K, katedrály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88224" y="3140968"/>
            <a:ext cx="17091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L, zámky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3717032"/>
            <a:ext cx="36279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M, kamenné klenby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3717032"/>
            <a:ext cx="20441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N, šerosvit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3789040"/>
            <a:ext cx="18213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O, sloupy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7544" y="4365104"/>
            <a:ext cx="17732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P, arkády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95736" y="4293096"/>
            <a:ext cx="24721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Q, malá okna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716016" y="4293096"/>
            <a:ext cx="39388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R, půlkruhový oblouk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7544" y="5085184"/>
            <a:ext cx="16930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S, dojmy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 flipH="1">
            <a:off x="2123728" y="5085184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T, nástěnné malby 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364088" y="5085184"/>
            <a:ext cx="2029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U, fontány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23728" y="5733256"/>
            <a:ext cx="39932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V, náboženské motivy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0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5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0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5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5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1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2" fill="hold">
                      <p:stCondLst>
                        <p:cond delay="0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5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1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7" fill="hold">
                      <p:stCondLst>
                        <p:cond delay="0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0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2" fill="hold">
                      <p:stCondLst>
                        <p:cond delay="0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0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2" fill="hold">
                      <p:stCondLst>
                        <p:cond delay="0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0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4" grpId="1"/>
      <p:bldP spid="5" grpId="0" build="allAtOnce"/>
      <p:bldP spid="6" grpId="0"/>
      <p:bldP spid="6" grpId="1"/>
      <p:bldP spid="7" grpId="0"/>
      <p:bldP spid="7" grpId="1"/>
      <p:bldP spid="8" grpId="0" build="allAtOnce"/>
      <p:bldP spid="9" grpId="0" build="allAtOnce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 build="allAtOnce"/>
      <p:bldP spid="21" grpId="0"/>
      <p:bldP spid="21" grpId="1"/>
      <p:bldP spid="22" grpId="0"/>
      <p:bldP spid="22" grpId="1"/>
      <p:bldP spid="23" grpId="0" build="allAtOnce"/>
      <p:bldP spid="24" grpId="0"/>
      <p:bldP spid="24" grpId="1"/>
      <p:bldP spid="25" grpId="0"/>
      <p:bldP spid="25" grpId="1"/>
      <p:bldP spid="26" grpId="0"/>
      <p:bldP spid="26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 jakou stavbu se jedná?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Picture 5" descr="220px-RotundaRi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8"/>
            <a:ext cx="3528392" cy="4859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067944" y="2564904"/>
            <a:ext cx="4605556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rotunda sv. Jiří na Řípu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55804" y="3212976"/>
            <a:ext cx="56923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B, rotunda sv. Kateřiny, Znojmo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9912" y="4077072"/>
            <a:ext cx="422243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rotunda sv.  Martina 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– Praha, Vyšehrad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5" grpId="1"/>
      <p:bldP spid="6" grpId="0"/>
      <p:bldP spid="6" grpId="1"/>
      <p:bldP spid="7" grpId="0"/>
      <p:bldP spid="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 jakou stavbu se jedná?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2564904"/>
            <a:ext cx="4605556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rotunda sv. Jiří na Řípu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55804" y="3212976"/>
            <a:ext cx="56923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B, rotunda sv. Kateřiny, Znojmo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9912" y="4077072"/>
            <a:ext cx="422243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rotunda sv.  Martina 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– Praha, Vyšehrad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8" name="Picture 8" descr="ANd9GcQ9vMFOvZqR2_b3jutp1phJIlAnCmAnEl-kGY2YTzZCor1B39lbPcevf34qJ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420888"/>
            <a:ext cx="3384376" cy="37160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5" grpId="1"/>
      <p:bldP spid="6" grpId="0"/>
      <p:bldP spid="6" grpId="1"/>
      <p:bldP spid="7" grpId="0"/>
      <p:bldP spid="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 jakou stavbu se jedná?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2564904"/>
            <a:ext cx="4605556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rotunda sv. Jiří na Řípu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55804" y="3212976"/>
            <a:ext cx="56923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B, rotunda sv. Kateřiny, Znojmo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9912" y="4077072"/>
            <a:ext cx="422243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rotunda sv.  Martina 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– Praha, Vyšehrad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9" name="Picture 11" descr="300px-ZnojmoRotundaKater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348880"/>
            <a:ext cx="3312368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5" grpId="1"/>
      <p:bldP spid="6" grpId="0"/>
      <p:bldP spid="6" grpId="1"/>
      <p:bldP spid="7" grpId="1"/>
      <p:bldP spid="7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052736"/>
            <a:ext cx="8964488" cy="6120679"/>
          </a:xfrm>
        </p:spPr>
        <p:txBody>
          <a:bodyPr>
            <a:normAutofit fontScale="70000" lnSpcReduction="20000"/>
          </a:bodyPr>
          <a:lstStyle/>
          <a:p>
            <a:pPr marL="0" indent="0" algn="ctr" eaLnBrk="1" hangingPunct="1">
              <a:buFont typeface="Symbol" pitchFamily="18" charset="2"/>
              <a:buNone/>
            </a:pP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 eaLnBrk="1" hangingPunct="1">
              <a:buFont typeface="Symbol" pitchFamily="18" charset="2"/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32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zdroje:</a:t>
            </a:r>
          </a:p>
          <a:p>
            <a:pPr marL="0" indent="0" algn="just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Obr. rotundy sv. Jiří: </a:t>
            </a:r>
            <a:r>
              <a:rPr lang="cs-CZ" sz="3200" dirty="0" smtClean="0">
                <a:solidFill>
                  <a:schemeClr val="tx1"/>
                </a:solidFill>
              </a:rPr>
              <a:t>AUTOR NEUVEDEN.. </a:t>
            </a:r>
            <a:r>
              <a:rPr lang="cs-CZ" sz="3200" i="1" dirty="0" err="1" smtClean="0">
                <a:solidFill>
                  <a:schemeClr val="tx1"/>
                </a:solidFill>
              </a:rPr>
              <a:t>cs.wikipedia.org</a:t>
            </a:r>
            <a:r>
              <a:rPr lang="cs-CZ" sz="3200" dirty="0" smtClean="0">
                <a:solidFill>
                  <a:schemeClr val="tx1"/>
                </a:solidFill>
              </a:rPr>
              <a:t> [online]. [cit. 30.12.2013]. Dostupný na WWW: http://</a:t>
            </a:r>
            <a:r>
              <a:rPr lang="cs-CZ" sz="3200" dirty="0" smtClean="0">
                <a:solidFill>
                  <a:schemeClr val="tx1"/>
                </a:solidFill>
              </a:rPr>
              <a:t>upload.wikimedia.org/wikipedia/commons/7/79/Rotunda_na_Ripu.jpg.</a:t>
            </a:r>
          </a:p>
          <a:p>
            <a:pPr marL="0" indent="0" algn="just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2. Obr. rotundy sv. Martina: </a:t>
            </a:r>
            <a:r>
              <a:rPr lang="pt-BR" sz="3200" dirty="0" smtClean="0">
                <a:solidFill>
                  <a:schemeClr val="tx1"/>
                </a:solidFill>
              </a:rPr>
              <a:t>AUTOR NEUVEDEN.. </a:t>
            </a:r>
            <a:r>
              <a:rPr lang="pt-BR" sz="3200" i="1" dirty="0" smtClean="0">
                <a:solidFill>
                  <a:schemeClr val="tx1"/>
                </a:solidFill>
              </a:rPr>
              <a:t>www.praguecityline.cz</a:t>
            </a:r>
            <a:r>
              <a:rPr lang="pt-BR" sz="3200" dirty="0" smtClean="0">
                <a:solidFill>
                  <a:schemeClr val="tx1"/>
                </a:solidFill>
              </a:rPr>
              <a:t> [online]. [cit. 30.12.2013]. Dostupný na WWW: http://</a:t>
            </a:r>
            <a:r>
              <a:rPr lang="pt-BR" sz="3200" dirty="0" smtClean="0">
                <a:solidFill>
                  <a:schemeClr val="tx1"/>
                </a:solidFill>
              </a:rPr>
              <a:t>www.praguecityline.cz/wp-content/gallery/vysehrad-rotunda-sv-martina/pha2-rotunda-sv-martina010.jpg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r>
              <a:rPr lang="pt-BR" sz="3200" dirty="0" smtClean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   </a:t>
            </a: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 algn="just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Obr. rotundy sv. Kateřiny: </a:t>
            </a:r>
            <a:r>
              <a:rPr lang="cs-CZ" sz="2800" dirty="0" smtClean="0">
                <a:solidFill>
                  <a:schemeClr val="tx1"/>
                </a:solidFill>
              </a:rPr>
              <a:t>AUTOR NEUVEDEN.. </a:t>
            </a:r>
            <a:r>
              <a:rPr lang="cs-CZ" sz="2800" i="1" dirty="0" err="1" smtClean="0">
                <a:solidFill>
                  <a:schemeClr val="tx1"/>
                </a:solidFill>
              </a:rPr>
              <a:t>cs.wikipedia.org</a:t>
            </a:r>
            <a:r>
              <a:rPr lang="cs-CZ" sz="2800" dirty="0" smtClean="0">
                <a:solidFill>
                  <a:schemeClr val="tx1"/>
                </a:solidFill>
              </a:rPr>
              <a:t> [online]. [cit. 30.12.2013]. Dostupný na WWW: http://</a:t>
            </a:r>
            <a:r>
              <a:rPr lang="cs-CZ" sz="2800" dirty="0" smtClean="0">
                <a:solidFill>
                  <a:schemeClr val="tx1"/>
                </a:solidFill>
              </a:rPr>
              <a:t>upload.wikimedia.org/wikipedia/commons/thumb/c/c5/ZnojmoRotundaKateriny.jpg/300px-ZnojmoRotundaKateriny.jpg. 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 eaLnBrk="1" hangingPunct="1">
              <a:buFont typeface="Symbol" pitchFamily="18" charset="2"/>
              <a:buNone/>
            </a:pPr>
            <a:endParaRPr lang="cs-CZ" sz="3200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51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5100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14340" name="Nadpis 3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8636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8DD56B-95CA-47A1-B16C-6435E4C9DA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dirty="0" smtClean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167</TotalTime>
  <Words>584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Motiv1</vt:lpstr>
      <vt:lpstr>Základní škola a Mateřská škola Bílá Třemešná, okres Trutnov</vt:lpstr>
      <vt:lpstr>Anotace</vt:lpstr>
      <vt:lpstr>Anotace k jednotlivým stranám</vt:lpstr>
      <vt:lpstr>Opakování</vt:lpstr>
      <vt:lpstr>Snímek 5</vt:lpstr>
      <vt:lpstr>O jakou stavbu se jedná?</vt:lpstr>
      <vt:lpstr>O jakou stavbu se jedná?</vt:lpstr>
      <vt:lpstr>O jakou stavbu se jedná?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Románský sloh - úvod</dc:title>
  <dc:creator>Mgr. Jiří Lux</dc:creator>
  <cp:lastModifiedBy>Jiri</cp:lastModifiedBy>
  <cp:revision>43</cp:revision>
  <dcterms:created xsi:type="dcterms:W3CDTF">2013-12-12T18:56:04Z</dcterms:created>
  <dcterms:modified xsi:type="dcterms:W3CDTF">2013-12-30T21:17:19Z</dcterms:modified>
</cp:coreProperties>
</file>