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0" r:id="rId2"/>
    <p:sldId id="258" r:id="rId3"/>
    <p:sldId id="259" r:id="rId4"/>
    <p:sldId id="262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87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F1A07A-FE3B-4BFA-94A1-AE8EB20A23EB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B3773A-35D7-415D-B0F3-21D68F17A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1482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3773A-35D7-415D-B0F3-21D68F17A71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5989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3773A-35D7-415D-B0F3-21D68F17A71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598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6E6EC57F-B491-4F4A-B58A-FAE567CBCB10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13EE57E-161F-4864-B739-14D4A8A0F794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6E6EC57F-B491-4F4A-B58A-FAE567CBCB10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13EE57E-161F-4864-B739-14D4A8A0F79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611560" y="2348880"/>
            <a:ext cx="7921376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9pPr>
          </a:lstStyle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ŠKOLA:		Gymnázium, Tanvald, Školní 305, příspěvková organizace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ČÍSLO PROJEKTU:	CZ.1.07/1.5.00/34.0434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NÁZEV PROJEKTU:	Šablony – Gymnázium Tanvald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ČÍSLO ŠABLONY:	VI/2 Vytváření podmínek pro rozvoj znalosti, schopností a 		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	dovedností 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v oblasti 	finanční gramotnosti.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AUTOR:		Jarmila Moravcová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TEMATICKÁ OBLAST:	Finanční gramotnost matematika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II</a:t>
            </a: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NÁZEV </a:t>
            </a:r>
            <a:r>
              <a:rPr lang="cs-CZ" altLang="cs-CZ" sz="1200" b="1" dirty="0" err="1">
                <a:solidFill>
                  <a:schemeClr val="tx2"/>
                </a:solidFill>
                <a:latin typeface="Verdana" pitchFamily="34" charset="0"/>
              </a:rPr>
              <a:t>DUMu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: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	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 Finanční pojmy I</a:t>
            </a:r>
            <a:endParaRPr lang="cs-CZ" altLang="cs-CZ" sz="1200" b="1" dirty="0">
              <a:solidFill>
                <a:schemeClr val="tx2"/>
              </a:solidFill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POŘADOVÉ ČÍSLO </a:t>
            </a:r>
            <a:r>
              <a:rPr lang="cs-CZ" altLang="cs-CZ" sz="1200" b="1" dirty="0" err="1">
                <a:solidFill>
                  <a:schemeClr val="tx2"/>
                </a:solidFill>
                <a:latin typeface="Verdana" pitchFamily="34" charset="0"/>
              </a:rPr>
              <a:t>DUMu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: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15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K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ÓD </a:t>
            </a:r>
            <a:r>
              <a:rPr lang="cs-CZ" altLang="cs-CZ" sz="1200" b="1" dirty="0" err="1">
                <a:solidFill>
                  <a:schemeClr val="tx2"/>
                </a:solidFill>
                <a:latin typeface="Verdana" pitchFamily="34" charset="0"/>
              </a:rPr>
              <a:t>DUMu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:	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JM_VI/2_FIN_GRAM_MAT_II_15</a:t>
            </a: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DATUM TVORBY:	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17.12.2013</a:t>
            </a: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ANOTACE (ROČNÍK):	Prezentace je určena pro žáky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7.ročníku 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ZŠ nebo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sekundy 			 víceletých gymnázií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.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Opakuje s žáky některé pojmy z finanční 			gramotnosti formou doplňovačky a </a:t>
            </a:r>
            <a:r>
              <a:rPr lang="cs-CZ" altLang="cs-CZ" sz="1200" b="1" dirty="0" err="1" smtClean="0">
                <a:solidFill>
                  <a:schemeClr val="tx2"/>
                </a:solidFill>
                <a:latin typeface="Verdana" pitchFamily="34" charset="0"/>
              </a:rPr>
              <a:t>osmisměrky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 přiměřeně jejich 			věku.</a:t>
            </a: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METODICKÝ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POKYN: Pro samostatnou práci dětí je vhodné si </a:t>
            </a:r>
            <a:r>
              <a:rPr lang="cs-CZ" altLang="cs-CZ" sz="1200" b="1" dirty="0" err="1" smtClean="0">
                <a:solidFill>
                  <a:schemeClr val="tx2"/>
                </a:solidFill>
                <a:latin typeface="Verdana" pitchFamily="34" charset="0"/>
              </a:rPr>
              <a:t>osmisměrku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 předem  			nakopírovat na pracovní list – viz DUM Finanční pojmy III</a:t>
            </a: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</p:txBody>
      </p:sp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816756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0733" y="1196752"/>
            <a:ext cx="503238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191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3838694"/>
              </p:ext>
            </p:extLst>
          </p:nvPr>
        </p:nvGraphicFramePr>
        <p:xfrm>
          <a:off x="539552" y="980728"/>
          <a:ext cx="5976663" cy="237744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543333"/>
                <a:gridCol w="543333"/>
                <a:gridCol w="543333"/>
                <a:gridCol w="543333"/>
                <a:gridCol w="543333"/>
                <a:gridCol w="543333"/>
                <a:gridCol w="543333"/>
                <a:gridCol w="543333"/>
                <a:gridCol w="543333"/>
                <a:gridCol w="543333"/>
                <a:gridCol w="54333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</a:t>
                      </a:r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</a:t>
                      </a:r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Ě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Ř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</a:t>
                      </a:r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</a:t>
                      </a:r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U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Ž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Í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</a:t>
                      </a:r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Z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F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C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4032448" cy="6480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DOPLŇTE  TABULKU: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971600" y="3717032"/>
            <a:ext cx="6777317" cy="2736304"/>
          </a:xfrm>
        </p:spPr>
        <p:txBody>
          <a:bodyPr/>
          <a:lstStyle/>
          <a:p>
            <a:pPr marL="525780" indent="-457200">
              <a:buClrTx/>
              <a:buSzPct val="95000"/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Stálý příjem</a:t>
            </a:r>
          </a:p>
          <a:p>
            <a:pPr marL="525780" indent="-457200">
              <a:buClrTx/>
              <a:buSzPct val="95000"/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Kdo půjčuje peníze</a:t>
            </a:r>
          </a:p>
          <a:p>
            <a:pPr marL="525780" indent="-457200">
              <a:buClrTx/>
              <a:buSzPct val="95000"/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Finanční instituce</a:t>
            </a:r>
          </a:p>
          <a:p>
            <a:pPr marL="525780" indent="-457200">
              <a:buClrTx/>
              <a:buSzPct val="95000"/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Kdo si půjčil peníze</a:t>
            </a:r>
          </a:p>
          <a:p>
            <a:pPr marL="525780" indent="-457200">
              <a:buClrTx/>
              <a:buSzPct val="95000"/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Příjem z podnikání</a:t>
            </a:r>
          </a:p>
          <a:p>
            <a:pPr marL="525780" indent="-457200">
              <a:buClrTx/>
              <a:buSzPct val="95000"/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Ztráta hodnoty peněz</a:t>
            </a:r>
            <a:endParaRPr lang="cs-CZ" b="1" dirty="0">
              <a:solidFill>
                <a:schemeClr val="tx1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8895321"/>
              </p:ext>
            </p:extLst>
          </p:nvPr>
        </p:nvGraphicFramePr>
        <p:xfrm>
          <a:off x="1080000" y="2988000"/>
          <a:ext cx="3797297" cy="370840"/>
        </p:xfrm>
        <a:graphic>
          <a:graphicData uri="http://schemas.openxmlformats.org/drawingml/2006/table">
            <a:tbl>
              <a:tblPr/>
              <a:tblGrid>
                <a:gridCol w="542471"/>
                <a:gridCol w="542471"/>
                <a:gridCol w="542471"/>
                <a:gridCol w="542471"/>
                <a:gridCol w="542471"/>
                <a:gridCol w="542471"/>
                <a:gridCol w="542471"/>
              </a:tblGrid>
              <a:tr h="370840"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8671078"/>
              </p:ext>
            </p:extLst>
          </p:nvPr>
        </p:nvGraphicFramePr>
        <p:xfrm>
          <a:off x="4356000" y="2592000"/>
          <a:ext cx="2171700" cy="365760"/>
        </p:xfrm>
        <a:graphic>
          <a:graphicData uri="http://schemas.openxmlformats.org/drawingml/2006/table">
            <a:tbl>
              <a:tblPr/>
              <a:tblGrid>
                <a:gridCol w="542925"/>
                <a:gridCol w="542925"/>
                <a:gridCol w="542925"/>
                <a:gridCol w="542925"/>
              </a:tblGrid>
              <a:tr h="298832"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1204467"/>
              </p:ext>
            </p:extLst>
          </p:nvPr>
        </p:nvGraphicFramePr>
        <p:xfrm>
          <a:off x="1627200" y="2188800"/>
          <a:ext cx="3797297" cy="370840"/>
        </p:xfrm>
        <a:graphic>
          <a:graphicData uri="http://schemas.openxmlformats.org/drawingml/2006/table">
            <a:tbl>
              <a:tblPr/>
              <a:tblGrid>
                <a:gridCol w="542471"/>
                <a:gridCol w="542471"/>
                <a:gridCol w="542471"/>
                <a:gridCol w="542471"/>
                <a:gridCol w="542471"/>
                <a:gridCol w="542471"/>
                <a:gridCol w="542471"/>
              </a:tblGrid>
              <a:tr h="370840"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8890794"/>
              </p:ext>
            </p:extLst>
          </p:nvPr>
        </p:nvGraphicFramePr>
        <p:xfrm>
          <a:off x="3261600" y="1785600"/>
          <a:ext cx="2717800" cy="370840"/>
        </p:xfrm>
        <a:graphic>
          <a:graphicData uri="http://schemas.openxmlformats.org/drawingml/2006/table">
            <a:tbl>
              <a:tblPr/>
              <a:tblGrid>
                <a:gridCol w="543560"/>
                <a:gridCol w="543560"/>
                <a:gridCol w="543560"/>
                <a:gridCol w="543560"/>
                <a:gridCol w="543560"/>
              </a:tblGrid>
              <a:tr h="370840"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1111251"/>
              </p:ext>
            </p:extLst>
          </p:nvPr>
        </p:nvGraphicFramePr>
        <p:xfrm>
          <a:off x="1638000" y="1389600"/>
          <a:ext cx="3797297" cy="370840"/>
        </p:xfrm>
        <a:graphic>
          <a:graphicData uri="http://schemas.openxmlformats.org/drawingml/2006/table">
            <a:tbl>
              <a:tblPr/>
              <a:tblGrid>
                <a:gridCol w="542471"/>
                <a:gridCol w="542471"/>
                <a:gridCol w="542471"/>
                <a:gridCol w="542471"/>
                <a:gridCol w="542471"/>
                <a:gridCol w="542471"/>
                <a:gridCol w="542471"/>
              </a:tblGrid>
              <a:tr h="370840"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4397197"/>
              </p:ext>
            </p:extLst>
          </p:nvPr>
        </p:nvGraphicFramePr>
        <p:xfrm>
          <a:off x="4338000" y="990000"/>
          <a:ext cx="2171700" cy="370840"/>
        </p:xfrm>
        <a:graphic>
          <a:graphicData uri="http://schemas.openxmlformats.org/drawingml/2006/table">
            <a:tbl>
              <a:tblPr/>
              <a:tblGrid>
                <a:gridCol w="542925"/>
                <a:gridCol w="542925"/>
                <a:gridCol w="542925"/>
                <a:gridCol w="542925"/>
              </a:tblGrid>
              <a:tr h="370840"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1800" b="0" i="0" u="none" strike="noStrike" dirty="0">
                        <a:effectLst/>
                        <a:latin typeface="Arial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896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3384376" cy="6480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OSMISMĚRKA:</a:t>
            </a:r>
            <a:endParaRPr lang="cs-CZ" sz="3200" b="1" dirty="0">
              <a:solidFill>
                <a:schemeClr val="tx2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3254395"/>
              </p:ext>
            </p:extLst>
          </p:nvPr>
        </p:nvGraphicFramePr>
        <p:xfrm>
          <a:off x="755576" y="1304758"/>
          <a:ext cx="4392486" cy="4032455"/>
        </p:xfrm>
        <a:graphic>
          <a:graphicData uri="http://schemas.openxmlformats.org/drawingml/2006/table">
            <a:tbl>
              <a:tblPr bandRow="1">
                <a:tableStyleId>{ED083AE6-46FA-4A59-8FB0-9F97EB10719F}</a:tableStyleId>
              </a:tblPr>
              <a:tblGrid>
                <a:gridCol w="627498"/>
                <a:gridCol w="627498"/>
                <a:gridCol w="627498"/>
                <a:gridCol w="627498"/>
                <a:gridCol w="627498"/>
                <a:gridCol w="627498"/>
                <a:gridCol w="627498"/>
              </a:tblGrid>
              <a:tr h="57606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606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606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Ů</a:t>
                      </a:r>
                      <a:endParaRPr lang="cs-CZ" b="1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606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F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606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Ň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CH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606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Ú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Ř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606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6" name="Zástupný symbol pro obsah 2"/>
          <p:cNvSpPr txBox="1">
            <a:spLocks/>
          </p:cNvSpPr>
          <p:nvPr/>
        </p:nvSpPr>
        <p:spPr>
          <a:xfrm>
            <a:off x="5868144" y="1052737"/>
            <a:ext cx="2376379" cy="453650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DAŇ</a:t>
            </a:r>
          </a:p>
          <a:p>
            <a:r>
              <a:rPr lang="cs-CZ" b="1" dirty="0" smtClean="0"/>
              <a:t>DLUH</a:t>
            </a:r>
          </a:p>
          <a:p>
            <a:r>
              <a:rPr lang="cs-CZ" b="1" dirty="0" smtClean="0"/>
              <a:t>DPH</a:t>
            </a:r>
          </a:p>
          <a:p>
            <a:r>
              <a:rPr lang="cs-CZ" b="1" dirty="0" smtClean="0"/>
              <a:t>OBCHOD</a:t>
            </a:r>
          </a:p>
          <a:p>
            <a:r>
              <a:rPr lang="cs-CZ" b="1" dirty="0" smtClean="0"/>
              <a:t>PODNIK</a:t>
            </a:r>
          </a:p>
          <a:p>
            <a:r>
              <a:rPr lang="cs-CZ" b="1" dirty="0" smtClean="0"/>
              <a:t>PŘÍJEM</a:t>
            </a:r>
          </a:p>
          <a:p>
            <a:r>
              <a:rPr lang="cs-CZ" b="1" dirty="0" smtClean="0"/>
              <a:t>PŮJČKA</a:t>
            </a:r>
          </a:p>
          <a:p>
            <a:r>
              <a:rPr lang="cs-CZ" b="1" dirty="0" smtClean="0"/>
              <a:t>SMLOUVA</a:t>
            </a:r>
          </a:p>
          <a:p>
            <a:r>
              <a:rPr lang="cs-CZ" b="1" dirty="0" smtClean="0"/>
              <a:t>SPLÁTKA</a:t>
            </a:r>
          </a:p>
          <a:p>
            <a:r>
              <a:rPr lang="cs-CZ" b="1" dirty="0" smtClean="0"/>
              <a:t>ÚROK</a:t>
            </a:r>
          </a:p>
          <a:p>
            <a:r>
              <a:rPr lang="cs-CZ" b="1" dirty="0" smtClean="0"/>
              <a:t>ZISK</a:t>
            </a:r>
          </a:p>
          <a:p>
            <a:endParaRPr lang="cs-CZ" dirty="0"/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821474" y="5661248"/>
            <a:ext cx="4902654" cy="542428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b="1" dirty="0" smtClean="0">
                <a:solidFill>
                  <a:schemeClr val="tx2"/>
                </a:solidFill>
              </a:rPr>
              <a:t>TAJENKA :              2014  </a:t>
            </a:r>
            <a:endParaRPr lang="cs-CZ" sz="3200" b="1" dirty="0">
              <a:solidFill>
                <a:schemeClr val="tx2"/>
              </a:solidFill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0936878"/>
              </p:ext>
            </p:extLst>
          </p:nvPr>
        </p:nvGraphicFramePr>
        <p:xfrm>
          <a:off x="2987824" y="5661248"/>
          <a:ext cx="1296144" cy="542428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1296144"/>
              </a:tblGrid>
              <a:tr h="542428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3097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3384376" cy="6480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OSMISMĚRKA:</a:t>
            </a:r>
            <a:endParaRPr lang="cs-CZ" sz="3200" b="1" dirty="0">
              <a:solidFill>
                <a:schemeClr val="tx2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2071593"/>
              </p:ext>
            </p:extLst>
          </p:nvPr>
        </p:nvGraphicFramePr>
        <p:xfrm>
          <a:off x="755576" y="1304761"/>
          <a:ext cx="4392486" cy="4032455"/>
        </p:xfrm>
        <a:graphic>
          <a:graphicData uri="http://schemas.openxmlformats.org/drawingml/2006/table">
            <a:tbl>
              <a:tblPr bandRow="1">
                <a:tableStyleId>{ED083AE6-46FA-4A59-8FB0-9F97EB10719F}</a:tableStyleId>
              </a:tblPr>
              <a:tblGrid>
                <a:gridCol w="627498"/>
                <a:gridCol w="627498"/>
                <a:gridCol w="627498"/>
                <a:gridCol w="627498"/>
                <a:gridCol w="627498"/>
                <a:gridCol w="627498"/>
                <a:gridCol w="627498"/>
              </a:tblGrid>
              <a:tr h="57606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606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606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Ů</a:t>
                      </a:r>
                      <a:endParaRPr lang="cs-CZ" b="1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606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F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606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Ň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CH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606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Ú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Ř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606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6" name="Zástupný symbol pro obsah 2"/>
          <p:cNvSpPr txBox="1">
            <a:spLocks/>
          </p:cNvSpPr>
          <p:nvPr/>
        </p:nvSpPr>
        <p:spPr>
          <a:xfrm>
            <a:off x="5868144" y="1052737"/>
            <a:ext cx="2376379" cy="453650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DAŇ</a:t>
            </a:r>
          </a:p>
          <a:p>
            <a:r>
              <a:rPr lang="cs-CZ" b="1" dirty="0" smtClean="0"/>
              <a:t>DLUH</a:t>
            </a:r>
          </a:p>
          <a:p>
            <a:r>
              <a:rPr lang="cs-CZ" b="1" dirty="0" smtClean="0"/>
              <a:t>DPH</a:t>
            </a:r>
          </a:p>
          <a:p>
            <a:r>
              <a:rPr lang="cs-CZ" b="1" dirty="0" smtClean="0"/>
              <a:t>OBCHOD</a:t>
            </a:r>
          </a:p>
          <a:p>
            <a:r>
              <a:rPr lang="cs-CZ" b="1" dirty="0" smtClean="0"/>
              <a:t>PODNIK</a:t>
            </a:r>
          </a:p>
          <a:p>
            <a:r>
              <a:rPr lang="cs-CZ" b="1" dirty="0" smtClean="0"/>
              <a:t>PŘÍJEM</a:t>
            </a:r>
          </a:p>
          <a:p>
            <a:r>
              <a:rPr lang="cs-CZ" b="1" dirty="0" smtClean="0"/>
              <a:t>PŮJČKA</a:t>
            </a:r>
          </a:p>
          <a:p>
            <a:r>
              <a:rPr lang="cs-CZ" b="1" dirty="0" smtClean="0"/>
              <a:t>SMLOUVA</a:t>
            </a:r>
          </a:p>
          <a:p>
            <a:r>
              <a:rPr lang="cs-CZ" b="1" dirty="0" smtClean="0"/>
              <a:t>SPLÁTKA</a:t>
            </a:r>
          </a:p>
          <a:p>
            <a:r>
              <a:rPr lang="cs-CZ" b="1" dirty="0" smtClean="0"/>
              <a:t>ÚROK</a:t>
            </a:r>
          </a:p>
          <a:p>
            <a:r>
              <a:rPr lang="cs-CZ" b="1" dirty="0" smtClean="0"/>
              <a:t>ZISK</a:t>
            </a:r>
          </a:p>
          <a:p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 flipV="1">
            <a:off x="3635896" y="3861048"/>
            <a:ext cx="0" cy="1368152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411760" y="2708920"/>
            <a:ext cx="0" cy="183620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2411760" y="2204864"/>
            <a:ext cx="1296144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319972" y="2708920"/>
            <a:ext cx="0" cy="250782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 flipV="1">
            <a:off x="1547664" y="5085184"/>
            <a:ext cx="3434680" cy="1711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4953488" y="2030395"/>
            <a:ext cx="28856" cy="318635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187624" y="1977435"/>
            <a:ext cx="0" cy="323931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1116085" y="1628800"/>
            <a:ext cx="3755072" cy="345638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1080733" y="1628800"/>
            <a:ext cx="3866259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059832" y="2708920"/>
            <a:ext cx="0" cy="187220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691680" y="1484784"/>
            <a:ext cx="0" cy="187220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8534688"/>
              </p:ext>
            </p:extLst>
          </p:nvPr>
        </p:nvGraphicFramePr>
        <p:xfrm>
          <a:off x="3276000" y="3045600"/>
          <a:ext cx="612216" cy="55440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612216"/>
              </a:tblGrid>
              <a:tr h="5544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3" name="Tabulka 4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9685338"/>
              </p:ext>
            </p:extLst>
          </p:nvPr>
        </p:nvGraphicFramePr>
        <p:xfrm>
          <a:off x="1386000" y="3618000"/>
          <a:ext cx="612216" cy="55440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612216"/>
              </a:tblGrid>
              <a:tr h="5544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4" name="Nadpis 1"/>
          <p:cNvSpPr txBox="1">
            <a:spLocks/>
          </p:cNvSpPr>
          <p:nvPr/>
        </p:nvSpPr>
        <p:spPr>
          <a:xfrm>
            <a:off x="827584" y="5661247"/>
            <a:ext cx="4824536" cy="576065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b="1" dirty="0" smtClean="0">
                <a:solidFill>
                  <a:schemeClr val="tx2"/>
                </a:solidFill>
              </a:rPr>
              <a:t>TAJENKA :              2014   </a:t>
            </a:r>
            <a:endParaRPr lang="cs-CZ" sz="3200" b="1" dirty="0">
              <a:solidFill>
                <a:schemeClr val="tx2"/>
              </a:solidFill>
            </a:endParaRPr>
          </a:p>
        </p:txBody>
      </p:sp>
      <p:graphicFrame>
        <p:nvGraphicFramePr>
          <p:cNvPr id="45" name="Tabulka 4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9907711"/>
              </p:ext>
            </p:extLst>
          </p:nvPr>
        </p:nvGraphicFramePr>
        <p:xfrm>
          <a:off x="3059832" y="5658192"/>
          <a:ext cx="1296144" cy="57912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1296144"/>
              </a:tblGrid>
              <a:tr h="542428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6" name="Tabulka 4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989553"/>
              </p:ext>
            </p:extLst>
          </p:nvPr>
        </p:nvGraphicFramePr>
        <p:xfrm>
          <a:off x="3059832" y="5658192"/>
          <a:ext cx="1296144" cy="57912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1296144"/>
              </a:tblGrid>
              <a:tr h="54242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PF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113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547688" y="736600"/>
            <a:ext cx="4240336" cy="1396256"/>
          </a:xfr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>
            <a:normAutofit/>
          </a:bodyPr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2400" b="1" dirty="0"/>
              <a:t>použité zdroje</a:t>
            </a:r>
            <a:r>
              <a:rPr lang="cs-CZ" altLang="cs-CZ" sz="2400" b="1" dirty="0" smtClean="0"/>
              <a:t>:</a:t>
            </a:r>
            <a:br>
              <a:rPr lang="cs-CZ" altLang="cs-CZ" sz="2400" b="1" dirty="0" smtClean="0"/>
            </a:br>
            <a:r>
              <a:rPr lang="cs-CZ" altLang="cs-CZ" sz="2400" b="1" dirty="0"/>
              <a:t/>
            </a:r>
            <a:br>
              <a:rPr lang="cs-CZ" altLang="cs-CZ" sz="2400" b="1" dirty="0"/>
            </a:br>
            <a:r>
              <a:rPr lang="cs-CZ" altLang="cs-CZ" sz="2400" b="1" dirty="0" smtClean="0">
                <a:solidFill>
                  <a:schemeClr val="tx1"/>
                </a:solidFill>
              </a:rPr>
              <a:t>VLASTNÍ PRÁCE AUTORA</a:t>
            </a:r>
            <a:endParaRPr lang="cs-CZ" alt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8118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237</TotalTime>
  <Words>200</Words>
  <Application>Microsoft Office PowerPoint</Application>
  <PresentationFormat>Předvádění na obrazovce (4:3)</PresentationFormat>
  <Paragraphs>190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Austin</vt:lpstr>
      <vt:lpstr>Prezentace aplikace PowerPoint</vt:lpstr>
      <vt:lpstr>DOPLŇTE  TABULKU:</vt:lpstr>
      <vt:lpstr>OSMISMĚRKA:</vt:lpstr>
      <vt:lpstr>OSMISMĚRKA:</vt:lpstr>
      <vt:lpstr>použité zdroje:  VLASTNÍ PRÁCE AUTORA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Jarmiolaq Moravcová</dc:creator>
  <cp:lastModifiedBy>Jarmiolaq Moravcová</cp:lastModifiedBy>
  <cp:revision>22</cp:revision>
  <dcterms:created xsi:type="dcterms:W3CDTF">2013-12-30T17:55:22Z</dcterms:created>
  <dcterms:modified xsi:type="dcterms:W3CDTF">2013-12-30T22:17:53Z</dcterms:modified>
</cp:coreProperties>
</file>