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99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5B508-0DF6-4736-98E1-CC5DED7CAF0F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100B4A-17A5-4F42-A6E7-C19F968E792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00B4A-17A5-4F42-A6E7-C19F968E7929}" type="slidenum">
              <a:rPr lang="cs-CZ" smtClean="0"/>
              <a:pPr/>
              <a:t>11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14403-ED64-4C83-A2B2-C1EA20639020}" type="datetimeFigureOut">
              <a:rPr lang="cs-CZ" smtClean="0"/>
              <a:pPr/>
              <a:t>31.12.2013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3A516-FF7D-4867-9BE1-B535248A5C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lepice_a_kohout.jpgia.org/wiki/File:Domestic_Goose_(5425053488).jpg" TargetMode="External"/><Relationship Id="rId7" Type="http://schemas.openxmlformats.org/officeDocument/2006/relationships/hyperlink" Target="http://commons.wikimedia.org/wiki/File:Female_Turkey_at_roadside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Gall-dindi.jpg" TargetMode="External"/><Relationship Id="rId5" Type="http://schemas.openxmlformats.org/officeDocument/2006/relationships/hyperlink" Target="http://commons.wikimedia.org/wiki/File:Domestic_Goose_(5425053488).jpg" TargetMode="External"/><Relationship Id="rId4" Type="http://schemas.openxmlformats.org/officeDocument/2006/relationships/hyperlink" Target="http://commons.wikimedia.org/wiki/File:Duck_on_Yeadon_Tarn_(13th_November_2010)_0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8313" y="260350"/>
            <a:ext cx="8229600" cy="777875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cs-CZ" sz="2000" dirty="0">
                <a:latin typeface="Times New Roman" pitchFamily="18" charset="0"/>
                <a:ea typeface="+mj-ea"/>
                <a:cs typeface="+mj-cs"/>
              </a:rPr>
              <a:t>Základní škola a Praktická škola</a:t>
            </a:r>
            <a:br>
              <a:rPr lang="cs-CZ" sz="2000" dirty="0">
                <a:latin typeface="Times New Roman" pitchFamily="18" charset="0"/>
                <a:ea typeface="+mj-ea"/>
                <a:cs typeface="+mj-cs"/>
              </a:rPr>
            </a:br>
            <a:r>
              <a:rPr lang="cs-CZ" sz="2000" dirty="0">
                <a:latin typeface="Times New Roman" pitchFamily="18" charset="0"/>
                <a:ea typeface="+mj-ea"/>
                <a:cs typeface="+mj-cs"/>
              </a:rPr>
              <a:t>Dvůr Králové nad Labem</a:t>
            </a:r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8313" y="1400175"/>
          <a:ext cx="8219257" cy="3540542"/>
        </p:xfrm>
        <a:graphic>
          <a:graphicData uri="http://schemas.openxmlformats.org/drawingml/2006/table">
            <a:tbl>
              <a:tblPr/>
              <a:tblGrid>
                <a:gridCol w="4110423"/>
                <a:gridCol w="4108834"/>
              </a:tblGrid>
              <a:tr h="3641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41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VY_12_INOVACE_04 - 08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41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 NA I. STUPNI ZV-LMP (ČaS/II)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7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Domácí ptáci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4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4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4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4., 5.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64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Kateřina Píšová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4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06.05.2013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Popis: MSMT_logolink_bez_vl_a_sloganu.a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229225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3" descr="Popis: 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6092825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/>
        </p:nvGraphicFramePr>
        <p:xfrm>
          <a:off x="468313" y="549275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Žák by měl uvést nejznámější zástupce živočišné  říše vyskytující se v nejbližším okolí a popsat jejich základní životní podmínky.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Žák by měl uplatňovat zásady ochrany přírody a životního prostředí.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Podporuje aktivitu žáka a práci s informacemi.</a:t>
                      </a:r>
                    </a:p>
                    <a:p>
                      <a:pPr lvl="0"/>
                      <a:endParaRPr lang="cs-CZ" sz="1200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lvl="0"/>
                      <a:endParaRPr lang="cs-CZ" sz="1200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prohlédnou a pozorně přečtou (sami nebo s pomocí učitele) prezentaci, ve které se seznámí s nejběžněji chovanými domácími ptáky a získají o nich základní informace.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 konci prezentace zodpoví na jednoduché otázky k textu.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domácí ptáci, živá příroda, ptáci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má návaznost na: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učivo přírodovědy 4. a 5. ročníku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Ptáci – poznávací test od téže autorky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exkurze – návštěva farmy v Komárově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  <a:solidFill>
            <a:srgbClr val="CCFF33"/>
          </a:solidFill>
        </p:spPr>
        <p:txBody>
          <a:bodyPr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normalizeH="0" baseline="0" noProof="0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PTÁCI</a:t>
            </a: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371600" y="3886200"/>
            <a:ext cx="6400800" cy="766763"/>
          </a:xfrm>
          <a:prstGeom prst="rect">
            <a:avLst/>
          </a:prstGeom>
          <a:solidFill>
            <a:srgbClr val="CCFF33"/>
          </a:solidFill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noProof="0" dirty="0" smtClean="0">
                <a:solidFill>
                  <a:srgbClr val="FF0000"/>
                </a:solidFill>
              </a:rPr>
              <a:t>DOMÁCÍ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PTÁCI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CCFF33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kur domácí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File:Slepice a kohou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7465" y="2276872"/>
            <a:ext cx="4063663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11560" y="1124744"/>
            <a:ext cx="4104456" cy="5078313"/>
          </a:xfrm>
          <a:prstGeom prst="rect">
            <a:avLst/>
          </a:prstGeom>
          <a:solidFill>
            <a:srgbClr val="CCFF33"/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600" dirty="0" smtClean="0"/>
              <a:t>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obecně ho nazýváme slepice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chová se běžně na vesnicích nebo na farmách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chová se pro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vejce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maso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samec: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kohout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samice: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slepice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mládě: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kuře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slepice i kohout mají na hlavě červený kožní výrůstek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hřebínek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kohout je barevnější než slepice a má dlouhá ocasní péra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kur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všežravý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živí se hmyzem, rostlinnou potravou, bobulemi, zrním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hrabavý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pták – potravu si často vyhrabává ze země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kuřata jsou od vylíhnutí samostatná, slepice je pouze chrání před dravci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přístřešek pro kur se nazývá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kurník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CCFF33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kachna domácí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File:Duck on Yeadon Tarn (13th November 2010) 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700808"/>
            <a:ext cx="4104456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1916832"/>
            <a:ext cx="3816424" cy="3693319"/>
          </a:xfrm>
          <a:prstGeom prst="rect">
            <a:avLst/>
          </a:prstGeom>
          <a:solidFill>
            <a:srgbClr val="CCFF33"/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vyšlechtěna z kachny divoké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chová se pro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maso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vejce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sádlo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vodní pták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pro chov potřebuje možnost koupat se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bíle zbarvená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nohou má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plovací blány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vroubkovaný zobák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cedí skrz něj potravu, kterou vyloví z vody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všežravec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samec: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kačer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samice: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kachna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mládě: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kachně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FF33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husa domácí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File:Domestic Goose (5425053488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556792"/>
            <a:ext cx="3707904" cy="4957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11560" y="1988840"/>
            <a:ext cx="3888432" cy="3693319"/>
          </a:xfrm>
          <a:prstGeom prst="rect">
            <a:avLst/>
          </a:prstGeom>
          <a:solidFill>
            <a:srgbClr val="CCFF33"/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vyšlechtěna z husy divoké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větší než kachna domácí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bíle zbarvená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vodní pták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na nohách má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plovací blány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potřebuje k chovu přístup k vodě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býložravec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chová se pro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maso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peří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sádlo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vejce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 husího peří se dělají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peřiny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samec: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houser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samice: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husa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mládě: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house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CCFF33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krocan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File:Gall-dind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268760"/>
            <a:ext cx="2987824" cy="3621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File:Female Turkey at roadsid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4293096"/>
            <a:ext cx="2987824" cy="2240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1556792"/>
            <a:ext cx="3312368" cy="4801314"/>
          </a:xfrm>
          <a:prstGeom prst="rect">
            <a:avLst/>
          </a:prstGeom>
          <a:solidFill>
            <a:srgbClr val="CCFF33"/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poměrně mohutný pták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samec: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krocan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samice: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krůta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mládě: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kuře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krocan má široký ocas a výraznější zbarvení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krocan i krůta mají u krku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výrazný lalok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když chce krocan zastrašit nepřítele, celý se rozčepýří, čímž vypadá větší a mohutnější, nafoukne červený lalok u krku a výrazně hudruje (zvuk, který vydává)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všežravec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chová se pro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maso</a:t>
            </a:r>
          </a:p>
          <a:p>
            <a:pPr>
              <a:buFont typeface="Wingdings" pitchFamily="2" charset="2"/>
              <a:buChar char="v"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24328" y="44371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krocan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61653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krůta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FF33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holub domácí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Soubor:Blue Rock Pigeon I2 IMG 787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276872"/>
            <a:ext cx="4139952" cy="3101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39552" y="1916832"/>
            <a:ext cx="3456384" cy="3693319"/>
          </a:xfrm>
          <a:prstGeom prst="rect">
            <a:avLst/>
          </a:prstGeom>
          <a:solidFill>
            <a:srgbClr val="CCFF33"/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vyšlechtěn z holuba divokého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samec: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holub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samice: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holubice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mládě: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holoubě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zbarvení je různé, liší se podle plemen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chová se pro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maso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chov holubů může být i pro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výstavní účely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(pořádají se výstavy holubů) nebo se chovají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poštovní holubi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přístřešek pro holuby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holubník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FF33"/>
          </a:solidFill>
        </p:spPr>
        <p:txBody>
          <a:bodyPr>
            <a:normAutofit/>
          </a:bodyPr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FF33"/>
          </a:solidFill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 se správně nazývá slepice?</a:t>
            </a:r>
          </a:p>
          <a:p>
            <a:pPr marL="514350" indent="-514350">
              <a:buAutoNum type="arabicPeriod"/>
            </a:pPr>
            <a:r>
              <a:rPr lang="cs-CZ" dirty="0" smtClean="0"/>
              <a:t>Čím se živí kachna domácí a co jí pomáhá při tom, aby dostala potravu z vody?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mají na nohách vodní ptáci?</a:t>
            </a:r>
          </a:p>
          <a:p>
            <a:pPr marL="514350" indent="-514350">
              <a:buAutoNum type="arabicPeriod"/>
            </a:pPr>
            <a:r>
              <a:rPr lang="cs-CZ" dirty="0" smtClean="0"/>
              <a:t>Kvůli čemu chováme husu domácí?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jmenuje samice a mládě od krocana?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se chová holub?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se používá k výrobě peřin?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jmenuje samec, samice a mládě kura domácího?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CCFF33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Kontrolní otázky řešení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7848872" cy="2031325"/>
          </a:xfrm>
          <a:prstGeom prst="rect">
            <a:avLst/>
          </a:prstGeom>
          <a:solidFill>
            <a:srgbClr val="CCFF33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Slepice je lidové označení pro kura domácího.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Kachna domácí je všežravec. Potravu získává z vody a pomáhá jí při tom její vroubkovaný zobák, kterým cedí přebytečnou vodu ven.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Vodní ptáci mají na nohách plovací blány.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Husa domácí se chová pro maso, sádlo, peří a vejce.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Samice krocana je krůta a mládě je kuře.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Holub se chová pro maso, na výstavy a taky třeba jako poštovní holub.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Peřiny se plní husím peřím.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Samec kura domácího je kohout, samice slepice a mládě je kuře.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"/>
          <p:cNvSpPr txBox="1">
            <a:spLocks noChangeArrowheads="1"/>
          </p:cNvSpPr>
          <p:nvPr/>
        </p:nvSpPr>
        <p:spPr bwMode="auto">
          <a:xfrm>
            <a:off x="755650" y="404813"/>
            <a:ext cx="7777163" cy="461962"/>
          </a:xfrm>
          <a:prstGeom prst="rect">
            <a:avLst/>
          </a:prstGeom>
          <a:solidFill>
            <a:srgbClr val="CCFF3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dirty="0"/>
              <a:t>POUŽITÉ ZDROJE OBRÁZKŮ A TEXTU</a:t>
            </a:r>
          </a:p>
        </p:txBody>
      </p:sp>
      <p:sp>
        <p:nvSpPr>
          <p:cNvPr id="3" name="TextovéPole 3"/>
          <p:cNvSpPr txBox="1">
            <a:spLocks noChangeArrowheads="1"/>
          </p:cNvSpPr>
          <p:nvPr/>
        </p:nvSpPr>
        <p:spPr bwMode="auto">
          <a:xfrm>
            <a:off x="755650" y="1052513"/>
            <a:ext cx="7704138" cy="3600986"/>
          </a:xfrm>
          <a:prstGeom prst="rect">
            <a:avLst/>
          </a:prstGeom>
          <a:solidFill>
            <a:srgbClr val="CCFF33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 dirty="0"/>
              <a:t>TEXT:</a:t>
            </a:r>
          </a:p>
          <a:p>
            <a:pPr>
              <a:buFont typeface="Arial" charset="0"/>
              <a:buChar char="•"/>
            </a:pPr>
            <a:r>
              <a:rPr lang="cs-CZ" sz="1200" dirty="0"/>
              <a:t> vlastní poznámky autora</a:t>
            </a:r>
          </a:p>
          <a:p>
            <a:pPr>
              <a:buFont typeface="Arial" charset="0"/>
              <a:buChar char="•"/>
            </a:pPr>
            <a:r>
              <a:rPr lang="cs-CZ" sz="1200" dirty="0"/>
              <a:t> cs.wikipedia.org</a:t>
            </a:r>
          </a:p>
          <a:p>
            <a:endParaRPr lang="cs-CZ" sz="1200" dirty="0"/>
          </a:p>
          <a:p>
            <a:pPr>
              <a:buFont typeface="Arial" charset="0"/>
              <a:buChar char="•"/>
            </a:pPr>
            <a:endParaRPr lang="cs-CZ" sz="1200" dirty="0"/>
          </a:p>
          <a:p>
            <a:r>
              <a:rPr lang="cs-CZ" sz="1200" b="1" dirty="0"/>
              <a:t>OBRÁZKY:</a:t>
            </a:r>
          </a:p>
          <a:p>
            <a:pPr lvl="0">
              <a:buFont typeface="Arial" pitchFamily="34" charset="0"/>
              <a:buChar char="•"/>
            </a:pPr>
            <a:r>
              <a:rPr lang="cs-CZ" sz="1200" dirty="0"/>
              <a:t> kur domácí: DEZIDOR.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6.5.2013]. Dostupný na WWW: </a:t>
            </a:r>
            <a:r>
              <a:rPr lang="cs-CZ" sz="1200" u="sng" dirty="0">
                <a:hlinkClick r:id="rId3"/>
              </a:rPr>
              <a:t>http://commons.wikimedia.org/wiki/File:Slepice_a_kohout.jpgia.org/wiki/File:Domestic_Goose_%285425053488%29.jpg</a:t>
            </a:r>
            <a:endParaRPr lang="cs-CZ" sz="1200" dirty="0"/>
          </a:p>
          <a:p>
            <a:pPr lvl="0">
              <a:buFont typeface="Arial" pitchFamily="34" charset="0"/>
              <a:buChar char="•"/>
            </a:pPr>
            <a:r>
              <a:rPr lang="cs-CZ" sz="1200" dirty="0"/>
              <a:t>kachna domácí: GREEN, Tim.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6.5.2013]. Dostupný na WWW: </a:t>
            </a:r>
            <a:r>
              <a:rPr lang="cs-CZ" sz="1200" u="sng" dirty="0">
                <a:hlinkClick r:id="rId4"/>
              </a:rPr>
              <a:t>http://commons.wikimedia.org/wiki/File:Duck_on_Yeadon_Tarn_%2813th_November_2010%29_002.jpg</a:t>
            </a:r>
            <a:endParaRPr lang="cs-CZ" sz="1200" dirty="0"/>
          </a:p>
          <a:p>
            <a:pPr lvl="0">
              <a:buFont typeface="Arial" pitchFamily="34" charset="0"/>
              <a:buChar char="•"/>
            </a:pPr>
            <a:r>
              <a:rPr lang="cs-CZ" sz="1200" dirty="0"/>
              <a:t>husa domácí: PROJECTORS, Anemone.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6.5.2013]. Dostupný na WWW: </a:t>
            </a:r>
            <a:r>
              <a:rPr lang="cs-CZ" sz="1200" u="sng" dirty="0">
                <a:hlinkClick r:id="rId5"/>
              </a:rPr>
              <a:t>http://commons.wikimedia.org/wiki/File:Domestic_Goose_%285425053488%29.jpg</a:t>
            </a:r>
            <a:endParaRPr lang="cs-CZ" sz="1200" dirty="0"/>
          </a:p>
          <a:p>
            <a:pPr lvl="0">
              <a:buFont typeface="Arial" pitchFamily="34" charset="0"/>
              <a:buChar char="•"/>
            </a:pPr>
            <a:r>
              <a:rPr lang="cs-CZ" sz="1200" dirty="0"/>
              <a:t>krocan domácí – samec: RIKI7.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6.5.2013]. Dostupný na WWW: </a:t>
            </a:r>
            <a:r>
              <a:rPr lang="cs-CZ" sz="1200" u="sng" dirty="0">
                <a:hlinkClick r:id="rId6"/>
              </a:rPr>
              <a:t>http://commons.wikimedia.org/wiki/File:Gall-dindi.jpg</a:t>
            </a:r>
            <a:endParaRPr lang="cs-CZ" sz="1200" dirty="0"/>
          </a:p>
          <a:p>
            <a:pPr lvl="0">
              <a:buFont typeface="Arial" pitchFamily="34" charset="0"/>
              <a:buChar char="•"/>
            </a:pPr>
            <a:r>
              <a:rPr lang="cs-CZ" sz="1200" dirty="0"/>
              <a:t>krocan domácí – samice: PRAKASH, Surya S.a.. </a:t>
            </a:r>
            <a:r>
              <a:rPr lang="cs-CZ" sz="1200" i="1" dirty="0"/>
              <a:t>commons.wikimedia.org</a:t>
            </a:r>
            <a:r>
              <a:rPr lang="cs-CZ" sz="1200" dirty="0"/>
              <a:t> [online]. [cit. 6.5.2013]. Dostupný na WWW: </a:t>
            </a:r>
            <a:r>
              <a:rPr lang="cs-CZ" sz="1200" u="sng" dirty="0">
                <a:hlinkClick r:id="rId7"/>
              </a:rPr>
              <a:t>http://commons.wikimedia.org/wiki/File:Female_Turkey_at_roadside.JPG</a:t>
            </a:r>
            <a:endParaRPr lang="cs-CZ" sz="1200" dirty="0"/>
          </a:p>
          <a:p>
            <a:pPr lvl="0">
              <a:buFont typeface="Arial" pitchFamily="34" charset="0"/>
              <a:buChar char="•"/>
            </a:pPr>
            <a:r>
              <a:rPr lang="cs-CZ" sz="1200" dirty="0"/>
              <a:t>holub domácí: GARG, J.M. </a:t>
            </a:r>
            <a:r>
              <a:rPr lang="cs-CZ" sz="1200" i="1" dirty="0"/>
              <a:t>cs.wikipedia.org</a:t>
            </a:r>
            <a:r>
              <a:rPr lang="cs-CZ" sz="1200" dirty="0"/>
              <a:t> [online]. [cit. 6.5.2013]. Dostupný na WWW: http://cs.wikipedia.org/wiki/Soubor:Blue_Rock_Pigeon_I2_IMG_7877.jpg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807</Words>
  <Application>Microsoft Office PowerPoint</Application>
  <PresentationFormat>Předvádění na obrazovce (4:3)</PresentationFormat>
  <Paragraphs>129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kur domácí</vt:lpstr>
      <vt:lpstr>kachna domácí</vt:lpstr>
      <vt:lpstr>husa domácí</vt:lpstr>
      <vt:lpstr>krocan</vt:lpstr>
      <vt:lpstr>holub domácí</vt:lpstr>
      <vt:lpstr>Kontrolní otázky</vt:lpstr>
      <vt:lpstr>Kontrolní otázky řešení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katka</cp:lastModifiedBy>
  <cp:revision>10</cp:revision>
  <dcterms:created xsi:type="dcterms:W3CDTF">2013-12-30T16:33:47Z</dcterms:created>
  <dcterms:modified xsi:type="dcterms:W3CDTF">2013-12-31T09:20:44Z</dcterms:modified>
</cp:coreProperties>
</file>