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64" r:id="rId4"/>
    <p:sldId id="311" r:id="rId5"/>
    <p:sldId id="312" r:id="rId6"/>
    <p:sldId id="310" r:id="rId7"/>
    <p:sldId id="307" r:id="rId8"/>
    <p:sldId id="313" r:id="rId9"/>
    <p:sldId id="316" r:id="rId10"/>
    <p:sldId id="278" r:id="rId11"/>
    <p:sldId id="293" r:id="rId12"/>
    <p:sldId id="284" r:id="rId13"/>
    <p:sldId id="283" r:id="rId14"/>
    <p:sldId id="286" r:id="rId15"/>
    <p:sldId id="288" r:id="rId16"/>
    <p:sldId id="289" r:id="rId17"/>
    <p:sldId id="260" r:id="rId18"/>
    <p:sldId id="314" r:id="rId19"/>
    <p:sldId id="31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80" d="100"/>
          <a:sy n="80" d="100"/>
        </p:scale>
        <p:origin x="-216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VY_32_INOVACE_Od tisícin k miliontinám</a:t>
          </a:r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VY_32_INOVACE_Od tisícin k miliontinám</a:t>
          </a:r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8371247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</a:t>
            </a:r>
            <a:r>
              <a:rPr lang="cs-CZ" dirty="0" smtClean="0"/>
              <a:t>výkladu učiva </a:t>
            </a:r>
            <a:r>
              <a:rPr lang="cs-CZ" dirty="0" smtClean="0"/>
              <a:t>o desetinných číslech pro 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</a:t>
            </a:r>
            <a:r>
              <a:rPr lang="cs-CZ" dirty="0" smtClean="0"/>
              <a:t>10) </a:t>
            </a:r>
            <a:r>
              <a:rPr lang="cs-CZ" dirty="0" smtClean="0"/>
              <a:t>a na závěrečný interaktivní test (snímky </a:t>
            </a:r>
            <a:r>
              <a:rPr lang="cs-CZ" dirty="0" smtClean="0"/>
              <a:t>11 </a:t>
            </a:r>
            <a:r>
              <a:rPr lang="cs-CZ" dirty="0" smtClean="0"/>
              <a:t>– </a:t>
            </a:r>
            <a:r>
              <a:rPr lang="cs-CZ" dirty="0" smtClean="0"/>
              <a:t>16) </a:t>
            </a:r>
            <a:r>
              <a:rPr lang="cs-CZ" dirty="0" smtClean="0"/>
              <a:t>ve kterém žáci procvičují na příkladech probrané učivo. Ve výkladové části se probírá pojem desetinné </a:t>
            </a:r>
            <a:r>
              <a:rPr lang="cs-CZ" dirty="0" smtClean="0"/>
              <a:t>číslo a zlomek </a:t>
            </a:r>
            <a:r>
              <a:rPr lang="cs-CZ" dirty="0" smtClean="0"/>
              <a:t>jako část celku, </a:t>
            </a:r>
            <a:r>
              <a:rPr lang="cs-CZ" dirty="0" smtClean="0"/>
              <a:t>a zápisy a čtení </a:t>
            </a:r>
            <a:r>
              <a:rPr lang="cs-CZ" dirty="0" smtClean="0"/>
              <a:t>zlomků a desetinných </a:t>
            </a:r>
            <a:r>
              <a:rPr lang="cs-CZ" dirty="0" smtClean="0"/>
              <a:t>čísel až do řádu miliontin. </a:t>
            </a:r>
            <a:r>
              <a:rPr lang="cs-CZ" dirty="0" smtClean="0"/>
              <a:t>Snímky </a:t>
            </a:r>
            <a:r>
              <a:rPr lang="cs-CZ" dirty="0" smtClean="0"/>
              <a:t>4, 6 obsahují </a:t>
            </a:r>
            <a:r>
              <a:rPr lang="cs-CZ" dirty="0" smtClean="0"/>
              <a:t>animace pomáhající pochopit probírané učivo, snímky </a:t>
            </a:r>
            <a:r>
              <a:rPr lang="cs-CZ" dirty="0" smtClean="0"/>
              <a:t>7, 8 obsahují </a:t>
            </a:r>
            <a:r>
              <a:rPr lang="cs-CZ" dirty="0" smtClean="0"/>
              <a:t>příklady k procvičení probraného </a:t>
            </a:r>
            <a:r>
              <a:rPr lang="cs-CZ" dirty="0" smtClean="0"/>
              <a:t>učiva (v závěru prezentace jsou uloženy dva snímky 18, 19, které je možné vytisknout jako pracovní listy k příkladům ze snímků 7, 8). </a:t>
            </a:r>
            <a:r>
              <a:rPr lang="cs-CZ" dirty="0" smtClean="0"/>
              <a:t>V 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35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Od tisícin k </a:t>
            </a:r>
            <a:r>
              <a:rPr lang="cs-CZ" sz="6000" dirty="0" smtClean="0"/>
              <a:t>miliontinám (desetinná čísla)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827583" y="2371098"/>
            <a:ext cx="1464601" cy="56791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3" y="2371099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123762" y="2371099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419941" y="2371099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16120" y="2371099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012299" y="2371099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827583" y="2659133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123762" y="2659133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419941" y="2659133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716120" y="2659133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012299" y="2659133"/>
            <a:ext cx="279885" cy="2798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Rozdělení celku na části</a:t>
            </a:r>
            <a:endParaRPr lang="cs-CZ" dirty="0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87489" y="3169112"/>
            <a:ext cx="4178199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alibri" pitchFamily="34" charset="0"/>
              </a:rPr>
              <a:t>celek rozdělíme na  10 částí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1"/>
              <p:cNvSpPr txBox="1">
                <a:spLocks/>
              </p:cNvSpPr>
              <p:nvPr/>
            </p:nvSpPr>
            <p:spPr>
              <a:xfrm>
                <a:off x="4355976" y="3103253"/>
                <a:ext cx="4680520" cy="48998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rgbClr val="C00000"/>
                    </a:solidFill>
                    <a:latin typeface="Calibri" pitchFamily="34" charset="0"/>
                  </a:rPr>
                  <a:t>jedna část celku = jedna desetina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  <a:latin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9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3103253"/>
                <a:ext cx="4680520" cy="489984"/>
              </a:xfrm>
              <a:prstGeom prst="rect">
                <a:avLst/>
              </a:prstGeom>
              <a:blipFill rotWithShape="1">
                <a:blip r:embed="rId2"/>
                <a:stretch>
                  <a:fillRect l="-2086" b="-3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Zástupný symbol pro obsah 1"/>
          <p:cNvSpPr txBox="1">
            <a:spLocks/>
          </p:cNvSpPr>
          <p:nvPr/>
        </p:nvSpPr>
        <p:spPr>
          <a:xfrm>
            <a:off x="403120" y="6179376"/>
            <a:ext cx="4178199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Calibri" pitchFamily="34" charset="0"/>
              </a:rPr>
              <a:t>celek rozdělíme na  100 částí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1"/>
              <p:cNvSpPr txBox="1">
                <a:spLocks/>
              </p:cNvSpPr>
              <p:nvPr/>
            </p:nvSpPr>
            <p:spPr>
              <a:xfrm>
                <a:off x="4573679" y="6107368"/>
                <a:ext cx="4680520" cy="48998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dirty="0" smtClean="0">
                    <a:solidFill>
                      <a:srgbClr val="C00000"/>
                    </a:solidFill>
                    <a:latin typeface="Calibri" pitchFamily="34" charset="0"/>
                  </a:rPr>
                  <a:t>jedna část celku = jedna setina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  <a:latin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53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3679" y="6107368"/>
                <a:ext cx="4680520" cy="489984"/>
              </a:xfrm>
              <a:prstGeom prst="rect">
                <a:avLst/>
              </a:prstGeom>
              <a:blipFill rotWithShape="1">
                <a:blip r:embed="rId3"/>
                <a:stretch>
                  <a:fillRect l="-1953" b="-3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Obdélník 40"/>
          <p:cNvSpPr/>
          <p:nvPr/>
        </p:nvSpPr>
        <p:spPr>
          <a:xfrm>
            <a:off x="827584" y="3880469"/>
            <a:ext cx="2214046" cy="213606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32138" y="386467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054272" y="386467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276406" y="386467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498540" y="386467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720674" y="386467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832138" y="408040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054272" y="408040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276406" y="408040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498540" y="408040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720674" y="408040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942808" y="386467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164942" y="386467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387076" y="386467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609210" y="386467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831341" y="386467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942808" y="408040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164942" y="408040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387076" y="408040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609210" y="408040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2831341" y="4080401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832138" y="429613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1054272" y="429613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1276406" y="429613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498540" y="429613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720674" y="429613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832138" y="451186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1054272" y="451186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1276406" y="451186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498540" y="451186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1720674" y="451186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942808" y="429613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164942" y="429613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387076" y="429613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609210" y="429613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831341" y="429613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942808" y="451186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2164942" y="451186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2387076" y="451186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2609210" y="451186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2831341" y="451186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832138" y="472759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1054272" y="472759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1276406" y="472759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1498540" y="472759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1720674" y="472759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832138" y="494332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1054272" y="494332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1276406" y="494332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1498540" y="494332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1720674" y="494332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1942808" y="472759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2164942" y="472759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2387076" y="472759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2609210" y="472759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2831341" y="4727592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1942808" y="494332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2164942" y="494332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2387076" y="494332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2609210" y="494332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2831341" y="494332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832138" y="515905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1054272" y="515905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1276406" y="515905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1498540" y="515905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1720674" y="515905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832138" y="537478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054272" y="537478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1276406" y="537478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1498540" y="537478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délník 115"/>
          <p:cNvSpPr/>
          <p:nvPr/>
        </p:nvSpPr>
        <p:spPr>
          <a:xfrm>
            <a:off x="1720674" y="537478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>
            <a:off x="1942808" y="515905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>
            <a:off x="2164942" y="515905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2387076" y="515905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2609210" y="515905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2831341" y="515905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1942808" y="537478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>
            <a:off x="2164942" y="537478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2387076" y="537478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bdélník 124"/>
          <p:cNvSpPr/>
          <p:nvPr/>
        </p:nvSpPr>
        <p:spPr>
          <a:xfrm>
            <a:off x="2609210" y="537478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2831341" y="5374783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832138" y="559051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bdélník 128"/>
          <p:cNvSpPr/>
          <p:nvPr/>
        </p:nvSpPr>
        <p:spPr>
          <a:xfrm>
            <a:off x="1054272" y="559051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bdélník 129"/>
          <p:cNvSpPr/>
          <p:nvPr/>
        </p:nvSpPr>
        <p:spPr>
          <a:xfrm>
            <a:off x="1276406" y="559051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1498540" y="559051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>
            <a:off x="1720674" y="559051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832138" y="5806247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>
            <a:off x="1054272" y="5806247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/>
          <p:cNvSpPr/>
          <p:nvPr/>
        </p:nvSpPr>
        <p:spPr>
          <a:xfrm>
            <a:off x="1276406" y="5806247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bdélník 135"/>
          <p:cNvSpPr/>
          <p:nvPr/>
        </p:nvSpPr>
        <p:spPr>
          <a:xfrm>
            <a:off x="1498540" y="5806247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1720674" y="5806247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1942808" y="559051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/>
          <p:cNvSpPr/>
          <p:nvPr/>
        </p:nvSpPr>
        <p:spPr>
          <a:xfrm>
            <a:off x="2164942" y="559051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2387076" y="559051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2609210" y="559051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2831341" y="5590514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délník 142"/>
          <p:cNvSpPr/>
          <p:nvPr/>
        </p:nvSpPr>
        <p:spPr>
          <a:xfrm>
            <a:off x="1942808" y="580624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2164942" y="580624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2387076" y="580624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bdélník 145"/>
          <p:cNvSpPr/>
          <p:nvPr/>
        </p:nvSpPr>
        <p:spPr>
          <a:xfrm>
            <a:off x="2609210" y="580624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bdélník 146"/>
          <p:cNvSpPr/>
          <p:nvPr/>
        </p:nvSpPr>
        <p:spPr>
          <a:xfrm>
            <a:off x="2831341" y="5806245"/>
            <a:ext cx="210289" cy="210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1396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48148E-6 L 0.49288 -0.00046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35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6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2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8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1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0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6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5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6 L 0.4151 -0.00301 " pathEditMode="relative" rAng="0" ptsTypes="AA">
                                      <p:cBhvr>
                                        <p:cTn id="369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47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6" grpId="1" animBg="1"/>
      <p:bldP spid="15" grpId="0"/>
      <p:bldP spid="39" grpId="0"/>
      <p:bldP spid="52" grpId="0"/>
      <p:bldP spid="53" grpId="0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9732196"/>
              </p:ext>
            </p:extLst>
          </p:nvPr>
        </p:nvGraphicFramePr>
        <p:xfrm>
          <a:off x="539552" y="2204864"/>
          <a:ext cx="8280921" cy="42800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152128"/>
                <a:gridCol w="2160240"/>
                <a:gridCol w="1584176"/>
                <a:gridCol w="3384377"/>
              </a:tblGrid>
              <a:tr h="651164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Zlomek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Zlomek slovně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Desetinné 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Desetinné číslo slovně</a:t>
                      </a:r>
                    </a:p>
                    <a:p>
                      <a:pPr algn="l"/>
                      <a:endParaRPr lang="cs-CZ" sz="2000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634488"/>
            <a:ext cx="8784976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Každé racionální číslo lze zapsat jako zlomek, nebo desetinné číslo: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Zlomek a desetinné číslo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41884" y="4684043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10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 000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884" y="4684043"/>
                <a:ext cx="573732" cy="804387"/>
              </a:xfrm>
              <a:prstGeom prst="rect">
                <a:avLst/>
              </a:prstGeom>
              <a:blipFill rotWithShape="1">
                <a:blip r:embed="rId2"/>
                <a:stretch>
                  <a:fillRect r="-361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853655" y="4768350"/>
                <a:ext cx="1345957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000 1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3655" y="4768350"/>
                <a:ext cx="1345957" cy="576064"/>
              </a:xfrm>
              <a:prstGeom prst="rect">
                <a:avLst/>
              </a:prstGeom>
              <a:blipFill rotWithShape="1">
                <a:blip r:embed="rId3"/>
                <a:stretch>
                  <a:fillRect l="-905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40149" y="4093577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4093577"/>
                <a:ext cx="573732" cy="804387"/>
              </a:xfrm>
              <a:prstGeom prst="rect">
                <a:avLst/>
              </a:prstGeom>
              <a:blipFill rotWithShape="1">
                <a:blip r:embed="rId4"/>
                <a:stretch>
                  <a:fillRect r="-13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851920" y="4177884"/>
                <a:ext cx="1347692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001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4177884"/>
                <a:ext cx="1347692" cy="576064"/>
              </a:xfrm>
              <a:prstGeom prst="rect">
                <a:avLst/>
              </a:prstGeom>
              <a:blipFill rotWithShape="1">
                <a:blip r:embed="rId5"/>
                <a:stretch>
                  <a:fillRect l="-1357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40149" y="3503111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3503111"/>
                <a:ext cx="573732" cy="8043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851920" y="3587418"/>
                <a:ext cx="77792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0,</m:t>
                      </m:r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 panose="02040503050406030204" pitchFamily="18" charset="0"/>
                        </a:rPr>
                        <m:t>01</m:t>
                      </m:r>
                    </m:oMath>
                  </m:oMathPara>
                </a14:m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3587418"/>
                <a:ext cx="777923" cy="576064"/>
              </a:xfrm>
              <a:prstGeom prst="rect">
                <a:avLst/>
              </a:prstGeom>
              <a:blipFill rotWithShape="1">
                <a:blip r:embed="rId7"/>
                <a:stretch>
                  <a:fillRect l="-787" r="-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40149" y="2912645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2912645"/>
                <a:ext cx="573732" cy="8043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851920" y="2996952"/>
                <a:ext cx="77792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1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996952"/>
                <a:ext cx="777923" cy="576064"/>
              </a:xfrm>
              <a:prstGeom prst="rect">
                <a:avLst/>
              </a:prstGeom>
              <a:blipFill rotWithShape="1">
                <a:blip r:embed="rId9"/>
                <a:stretch>
                  <a:fillRect l="-2362" t="-8511" b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40149" y="5274509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00 </m:t>
                          </m:r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5274509"/>
                <a:ext cx="573732" cy="804387"/>
              </a:xfrm>
              <a:prstGeom prst="rect">
                <a:avLst/>
              </a:prstGeom>
              <a:blipFill rotWithShape="1">
                <a:blip r:embed="rId10"/>
                <a:stretch>
                  <a:fillRect r="-5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851920" y="5358816"/>
                <a:ext cx="1515638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000 01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5358816"/>
                <a:ext cx="1515638" cy="576064"/>
              </a:xfrm>
              <a:prstGeom prst="rect">
                <a:avLst/>
              </a:prstGeom>
              <a:blipFill rotWithShape="1">
                <a:blip r:embed="rId11"/>
                <a:stretch>
                  <a:fillRect l="-1205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40149" y="5864973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 000 </m:t>
                          </m:r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5864973"/>
                <a:ext cx="573732" cy="804387"/>
              </a:xfrm>
              <a:prstGeom prst="rect">
                <a:avLst/>
              </a:prstGeom>
              <a:blipFill rotWithShape="1">
                <a:blip r:embed="rId12"/>
                <a:stretch>
                  <a:fillRect r="-89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851920" y="5949280"/>
                <a:ext cx="2088232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000 001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5949280"/>
                <a:ext cx="2088232" cy="576064"/>
              </a:xfrm>
              <a:prstGeom prst="rect">
                <a:avLst/>
              </a:prstGeom>
              <a:blipFill rotWithShape="1">
                <a:blip r:embed="rId13"/>
                <a:stretch>
                  <a:fillRect l="-877" t="-8511" b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ástupný symbol pro obsah 1"/>
          <p:cNvSpPr txBox="1">
            <a:spLocks/>
          </p:cNvSpPr>
          <p:nvPr/>
        </p:nvSpPr>
        <p:spPr>
          <a:xfrm>
            <a:off x="1693415" y="4782422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jedna </a:t>
            </a:r>
            <a:r>
              <a:rPr lang="cs-CZ" sz="2000" dirty="0" err="1" smtClean="0">
                <a:latin typeface="Calibri" pitchFamily="34" charset="0"/>
              </a:rPr>
              <a:t>desetitisícina</a:t>
            </a:r>
            <a:endParaRPr lang="cs-CZ" sz="1200" dirty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1691680" y="4191956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jedna </a:t>
            </a:r>
            <a:r>
              <a:rPr lang="cs-CZ" sz="2000" dirty="0" smtClean="0">
                <a:latin typeface="Calibri" pitchFamily="34" charset="0"/>
              </a:rPr>
              <a:t>tisícina</a:t>
            </a:r>
            <a:endParaRPr lang="cs-CZ" sz="1050" dirty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43" name="Zástupný symbol pro obsah 1"/>
          <p:cNvSpPr txBox="1">
            <a:spLocks/>
          </p:cNvSpPr>
          <p:nvPr/>
        </p:nvSpPr>
        <p:spPr>
          <a:xfrm>
            <a:off x="1691680" y="3601490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jedna </a:t>
            </a:r>
            <a:r>
              <a:rPr lang="cs-CZ" sz="2000" dirty="0" smtClean="0">
                <a:latin typeface="Calibri" pitchFamily="34" charset="0"/>
              </a:rPr>
              <a:t>setina</a:t>
            </a:r>
            <a:endParaRPr lang="cs-CZ" sz="1050" dirty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44" name="Zástupný symbol pro obsah 1"/>
          <p:cNvSpPr txBox="1">
            <a:spLocks/>
          </p:cNvSpPr>
          <p:nvPr/>
        </p:nvSpPr>
        <p:spPr>
          <a:xfrm>
            <a:off x="1691680" y="3011024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jedna desetina</a:t>
            </a:r>
            <a:endParaRPr lang="cs-CZ" sz="900" dirty="0" smtClean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45" name="Zástupný symbol pro obsah 1"/>
          <p:cNvSpPr txBox="1">
            <a:spLocks/>
          </p:cNvSpPr>
          <p:nvPr/>
        </p:nvSpPr>
        <p:spPr>
          <a:xfrm>
            <a:off x="1691680" y="5372888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jedna </a:t>
            </a:r>
            <a:r>
              <a:rPr lang="cs-CZ" sz="2000" dirty="0" err="1" smtClean="0">
                <a:latin typeface="Calibri" pitchFamily="34" charset="0"/>
              </a:rPr>
              <a:t>stotisícina</a:t>
            </a:r>
            <a:endParaRPr lang="cs-CZ" sz="1200" dirty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46" name="Zástupný symbol pro obsah 1"/>
          <p:cNvSpPr txBox="1">
            <a:spLocks/>
          </p:cNvSpPr>
          <p:nvPr/>
        </p:nvSpPr>
        <p:spPr>
          <a:xfrm>
            <a:off x="1691680" y="5963352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jedna </a:t>
            </a:r>
            <a:r>
              <a:rPr lang="cs-CZ" sz="2000" dirty="0" smtClean="0">
                <a:latin typeface="Calibri" pitchFamily="34" charset="0"/>
              </a:rPr>
              <a:t>miliontina</a:t>
            </a:r>
            <a:endParaRPr lang="cs-CZ" sz="1200" dirty="0"/>
          </a:p>
        </p:txBody>
      </p:sp>
      <p:sp>
        <p:nvSpPr>
          <p:cNvPr id="47" name="Zástupný symbol pro obsah 1"/>
          <p:cNvSpPr txBox="1">
            <a:spLocks/>
          </p:cNvSpPr>
          <p:nvPr/>
        </p:nvSpPr>
        <p:spPr>
          <a:xfrm>
            <a:off x="5506369" y="4768350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rgbClr val="C00000"/>
                </a:solidFill>
                <a:latin typeface="Calibri" pitchFamily="34" charset="0"/>
              </a:rPr>
              <a:t>nula celá </a:t>
            </a: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jedna </a:t>
            </a:r>
            <a:r>
              <a:rPr lang="cs-CZ" sz="2000" dirty="0" err="1" smtClean="0">
                <a:solidFill>
                  <a:srgbClr val="C00000"/>
                </a:solidFill>
                <a:latin typeface="Calibri" pitchFamily="34" charset="0"/>
              </a:rPr>
              <a:t>desetitisícina</a:t>
            </a:r>
            <a:endParaRPr lang="cs-CZ" sz="12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48" name="Zástupný symbol pro obsah 1"/>
          <p:cNvSpPr txBox="1">
            <a:spLocks/>
          </p:cNvSpPr>
          <p:nvPr/>
        </p:nvSpPr>
        <p:spPr>
          <a:xfrm>
            <a:off x="5504634" y="4177884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rgbClr val="C00000"/>
                </a:solidFill>
                <a:latin typeface="Calibri" pitchFamily="34" charset="0"/>
              </a:rPr>
              <a:t>nula celá </a:t>
            </a: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jedna tisícina</a:t>
            </a:r>
            <a:endParaRPr lang="cs-CZ" sz="105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49" name="Zástupný symbol pro obsah 1"/>
          <p:cNvSpPr txBox="1">
            <a:spLocks/>
          </p:cNvSpPr>
          <p:nvPr/>
        </p:nvSpPr>
        <p:spPr>
          <a:xfrm>
            <a:off x="5504634" y="3587418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rgbClr val="C00000"/>
                </a:solidFill>
                <a:latin typeface="Calibri" pitchFamily="34" charset="0"/>
              </a:rPr>
              <a:t>nula celá </a:t>
            </a: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jedna setina</a:t>
            </a:r>
            <a:endParaRPr lang="cs-CZ" sz="105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50" name="Zástupný symbol pro obsah 1"/>
          <p:cNvSpPr txBox="1">
            <a:spLocks/>
          </p:cNvSpPr>
          <p:nvPr/>
        </p:nvSpPr>
        <p:spPr>
          <a:xfrm>
            <a:off x="5504634" y="2996952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nula celá jedna desetina</a:t>
            </a:r>
            <a:endParaRPr lang="cs-CZ" sz="9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51" name="Zástupný symbol pro obsah 1"/>
          <p:cNvSpPr txBox="1">
            <a:spLocks/>
          </p:cNvSpPr>
          <p:nvPr/>
        </p:nvSpPr>
        <p:spPr>
          <a:xfrm>
            <a:off x="5504634" y="5358816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rgbClr val="C00000"/>
                </a:solidFill>
                <a:latin typeface="Calibri" pitchFamily="34" charset="0"/>
              </a:rPr>
              <a:t>nula celá </a:t>
            </a: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jedna </a:t>
            </a:r>
            <a:r>
              <a:rPr lang="cs-CZ" sz="2000" dirty="0" err="1" smtClean="0">
                <a:solidFill>
                  <a:srgbClr val="C00000"/>
                </a:solidFill>
                <a:latin typeface="Calibri" pitchFamily="34" charset="0"/>
              </a:rPr>
              <a:t>stotisícina</a:t>
            </a:r>
            <a:endParaRPr lang="cs-CZ" sz="12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52" name="Zástupný symbol pro obsah 1"/>
          <p:cNvSpPr txBox="1">
            <a:spLocks/>
          </p:cNvSpPr>
          <p:nvPr/>
        </p:nvSpPr>
        <p:spPr>
          <a:xfrm>
            <a:off x="5504634" y="5949280"/>
            <a:ext cx="3674143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solidFill>
                  <a:srgbClr val="C00000"/>
                </a:solidFill>
                <a:latin typeface="Calibri" pitchFamily="34" charset="0"/>
              </a:rPr>
              <a:t>nula celá </a:t>
            </a: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jedna miliontina</a:t>
            </a:r>
            <a:endParaRPr lang="cs-CZ" sz="1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448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2" grpId="0"/>
      <p:bldP spid="26" grpId="0"/>
      <p:bldP spid="28" grpId="0"/>
      <p:bldP spid="29" grpId="0"/>
      <p:bldP spid="31" grpId="0"/>
      <p:bldP spid="32" grpId="0"/>
      <p:bldP spid="34" grpId="0"/>
      <p:bldP spid="35" grpId="0"/>
      <p:bldP spid="37" grpId="0"/>
      <p:bldP spid="38" grpId="0"/>
      <p:bldP spid="40" grpId="0"/>
      <p:bldP spid="41" grpId="0"/>
      <p:bldP spid="24" grpId="0"/>
      <p:bldP spid="25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4241" y="5373216"/>
            <a:ext cx="8784976" cy="1296144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Čteme (stručnější možnost): </a:t>
            </a:r>
            <a:r>
              <a:rPr lang="cs-CZ" sz="2800" dirty="0" smtClean="0">
                <a:latin typeface="Calibri" pitchFamily="34" charset="0"/>
              </a:rPr>
              <a:t>jeden milion šest set sedmdesát dva tisíc tři sta padesát osm </a:t>
            </a:r>
            <a:r>
              <a:rPr lang="cs-CZ" sz="2800" b="1" dirty="0" smtClean="0">
                <a:latin typeface="Calibri" pitchFamily="34" charset="0"/>
              </a:rPr>
              <a:t>celých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dvě stě padesát čtyři tisíc devět set šedesát tři </a:t>
            </a:r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miliontin</a:t>
            </a:r>
          </a:p>
          <a:p>
            <a:pPr marL="868680" lvl="3" indent="0">
              <a:buNone/>
            </a:pPr>
            <a:endParaRPr lang="cs-CZ" sz="28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800" i="1" dirty="0">
              <a:solidFill>
                <a:srgbClr val="FF0000"/>
              </a:solidFill>
              <a:latin typeface="Cambria Math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Čteme desetinná čísla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3204265"/>
            <a:ext cx="3600400" cy="5847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3200">
                <a:solidFill>
                  <a:schemeClr val="tx2"/>
                </a:solidFill>
                <a:latin typeface="Calibri" pitchFamily="34" charset="0"/>
              </a:defRPr>
            </a:lvl1pPr>
            <a:lvl2pPr marL="576263" indent="-27432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>
                <a:solidFill>
                  <a:schemeClr val="tx2"/>
                </a:solidFill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>
                <a:solidFill>
                  <a:schemeClr val="tx2"/>
                </a:solidFill>
              </a:defRPr>
            </a:lvl3pPr>
            <a:lvl4pPr marL="868680" lvl="3" inden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None/>
              <a:defRPr sz="2800">
                <a:solidFill>
                  <a:schemeClr val="tx2"/>
                </a:solidFill>
                <a:latin typeface="Calibri" pitchFamily="34" charset="0"/>
              </a:defRPr>
            </a:lvl4pPr>
            <a:lvl5pPr marL="146304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</a:defRPr>
            </a:lvl5pPr>
            <a:lvl6pPr marL="1783080" indent="-228600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>
                <a:solidFill>
                  <a:schemeClr val="tx2"/>
                </a:solidFill>
              </a:defRPr>
            </a:lvl6pPr>
            <a:lvl7pPr marL="2103120" indent="-228600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>
                <a:solidFill>
                  <a:schemeClr val="tx2"/>
                </a:solidFill>
              </a:defRPr>
            </a:lvl7pPr>
            <a:lvl8pPr marL="2423160" indent="-228600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>
                <a:solidFill>
                  <a:schemeClr val="tx2"/>
                </a:solidFill>
              </a:defRPr>
            </a:lvl8pPr>
            <a:lvl9pPr marL="2743200" indent="-228600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r>
              <a:rPr lang="cs-CZ" dirty="0" smtClean="0"/>
              <a:t>1 672 </a:t>
            </a:r>
            <a:r>
              <a:rPr lang="cs-CZ" dirty="0"/>
              <a:t>358,254 963</a:t>
            </a:r>
          </a:p>
        </p:txBody>
      </p:sp>
      <p:sp>
        <p:nvSpPr>
          <p:cNvPr id="6" name="Čárový popisek 1 5"/>
          <p:cNvSpPr/>
          <p:nvPr/>
        </p:nvSpPr>
        <p:spPr>
          <a:xfrm>
            <a:off x="6804248" y="2714251"/>
            <a:ext cx="2088232" cy="432048"/>
          </a:xfrm>
          <a:prstGeom prst="borderCallout1">
            <a:avLst>
              <a:gd name="adj1" fmla="val 53204"/>
              <a:gd name="adj2" fmla="val -3750"/>
              <a:gd name="adj3" fmla="val 149415"/>
              <a:gd name="adj4" fmla="val -120308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jednotky</a:t>
            </a:r>
            <a:endParaRPr lang="cs-CZ" dirty="0"/>
          </a:p>
        </p:txBody>
      </p:sp>
      <p:sp>
        <p:nvSpPr>
          <p:cNvPr id="14" name="Čárový popisek 1 13"/>
          <p:cNvSpPr/>
          <p:nvPr/>
        </p:nvSpPr>
        <p:spPr>
          <a:xfrm>
            <a:off x="5832140" y="2242899"/>
            <a:ext cx="2088232" cy="432048"/>
          </a:xfrm>
          <a:prstGeom prst="borderCallout1">
            <a:avLst>
              <a:gd name="adj1" fmla="val 45821"/>
              <a:gd name="adj2" fmla="val -4769"/>
              <a:gd name="adj3" fmla="val 250314"/>
              <a:gd name="adj4" fmla="val -85686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desítky</a:t>
            </a:r>
            <a:endParaRPr lang="cs-CZ" dirty="0"/>
          </a:p>
        </p:txBody>
      </p:sp>
      <p:sp>
        <p:nvSpPr>
          <p:cNvPr id="15" name="Čárový popisek 1 14"/>
          <p:cNvSpPr/>
          <p:nvPr/>
        </p:nvSpPr>
        <p:spPr>
          <a:xfrm>
            <a:off x="4860032" y="1771548"/>
            <a:ext cx="2088232" cy="432048"/>
          </a:xfrm>
          <a:prstGeom prst="borderCallout1">
            <a:avLst>
              <a:gd name="adj1" fmla="val 70431"/>
              <a:gd name="adj2" fmla="val -2223"/>
              <a:gd name="adj3" fmla="val 365980"/>
              <a:gd name="adj4" fmla="val -5055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stovky</a:t>
            </a:r>
            <a:endParaRPr lang="cs-CZ" dirty="0"/>
          </a:p>
        </p:txBody>
      </p:sp>
      <p:sp>
        <p:nvSpPr>
          <p:cNvPr id="16" name="Čárový popisek 1 15"/>
          <p:cNvSpPr/>
          <p:nvPr/>
        </p:nvSpPr>
        <p:spPr>
          <a:xfrm>
            <a:off x="3347864" y="1300197"/>
            <a:ext cx="2088232" cy="432048"/>
          </a:xfrm>
          <a:prstGeom prst="borderCallout1">
            <a:avLst>
              <a:gd name="adj1" fmla="val 112267"/>
              <a:gd name="adj2" fmla="val 53277"/>
              <a:gd name="adj3" fmla="val 464418"/>
              <a:gd name="adj4" fmla="val 11565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tisíce</a:t>
            </a:r>
            <a:endParaRPr lang="cs-CZ" dirty="0"/>
          </a:p>
        </p:txBody>
      </p:sp>
      <p:sp>
        <p:nvSpPr>
          <p:cNvPr id="17" name="Čárový popisek 1 16"/>
          <p:cNvSpPr/>
          <p:nvPr/>
        </p:nvSpPr>
        <p:spPr>
          <a:xfrm>
            <a:off x="2087724" y="1771548"/>
            <a:ext cx="2088232" cy="432048"/>
          </a:xfrm>
          <a:prstGeom prst="borderCallout1">
            <a:avLst>
              <a:gd name="adj1" fmla="val 109806"/>
              <a:gd name="adj2" fmla="val 68042"/>
              <a:gd name="adj3" fmla="val 361058"/>
              <a:gd name="adj4" fmla="val 58409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desetitisíse</a:t>
            </a:r>
            <a:endParaRPr lang="cs-CZ" dirty="0"/>
          </a:p>
        </p:txBody>
      </p:sp>
      <p:sp>
        <p:nvSpPr>
          <p:cNvPr id="20" name="Čárový popisek 1 19"/>
          <p:cNvSpPr/>
          <p:nvPr/>
        </p:nvSpPr>
        <p:spPr>
          <a:xfrm>
            <a:off x="1115616" y="2242899"/>
            <a:ext cx="2088232" cy="432048"/>
          </a:xfrm>
          <a:prstGeom prst="borderCallout1">
            <a:avLst>
              <a:gd name="adj1" fmla="val 107345"/>
              <a:gd name="adj2" fmla="val 84844"/>
              <a:gd name="adj3" fmla="val 252776"/>
              <a:gd name="adj4" fmla="val 93541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stotisíce</a:t>
            </a:r>
            <a:endParaRPr lang="cs-CZ" dirty="0"/>
          </a:p>
        </p:txBody>
      </p:sp>
      <p:sp>
        <p:nvSpPr>
          <p:cNvPr id="25" name="Čárový popisek 1 24"/>
          <p:cNvSpPr/>
          <p:nvPr/>
        </p:nvSpPr>
        <p:spPr>
          <a:xfrm>
            <a:off x="143508" y="2714251"/>
            <a:ext cx="2088232" cy="432048"/>
          </a:xfrm>
          <a:prstGeom prst="borderCallout1">
            <a:avLst>
              <a:gd name="adj1" fmla="val 50743"/>
              <a:gd name="adj2" fmla="val 103683"/>
              <a:gd name="adj3" fmla="val 139571"/>
              <a:gd name="adj4" fmla="val 12663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miliony</a:t>
            </a:r>
            <a:endParaRPr lang="cs-CZ" dirty="0"/>
          </a:p>
        </p:txBody>
      </p:sp>
      <p:sp>
        <p:nvSpPr>
          <p:cNvPr id="26" name="Čárový popisek 1 25"/>
          <p:cNvSpPr/>
          <p:nvPr/>
        </p:nvSpPr>
        <p:spPr>
          <a:xfrm>
            <a:off x="6912260" y="3861048"/>
            <a:ext cx="2088232" cy="432048"/>
          </a:xfrm>
          <a:prstGeom prst="borderCallout1">
            <a:avLst>
              <a:gd name="adj1" fmla="val 53204"/>
              <a:gd name="adj2" fmla="val -3750"/>
              <a:gd name="adj3" fmla="val -42540"/>
              <a:gd name="adj4" fmla="val -58699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miliontiny</a:t>
            </a:r>
            <a:endParaRPr lang="cs-CZ" dirty="0"/>
          </a:p>
        </p:txBody>
      </p:sp>
      <p:sp>
        <p:nvSpPr>
          <p:cNvPr id="27" name="Čárový popisek 1 26"/>
          <p:cNvSpPr/>
          <p:nvPr/>
        </p:nvSpPr>
        <p:spPr>
          <a:xfrm>
            <a:off x="5940152" y="4365104"/>
            <a:ext cx="2088232" cy="432048"/>
          </a:xfrm>
          <a:prstGeom prst="borderCallout1">
            <a:avLst>
              <a:gd name="adj1" fmla="val 45821"/>
              <a:gd name="adj2" fmla="val -4769"/>
              <a:gd name="adj3" fmla="val -155745"/>
              <a:gd name="adj4" fmla="val -22040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stotisíciny</a:t>
            </a:r>
            <a:endParaRPr lang="cs-CZ" dirty="0"/>
          </a:p>
        </p:txBody>
      </p:sp>
      <p:sp>
        <p:nvSpPr>
          <p:cNvPr id="28" name="Čárový popisek 1 27"/>
          <p:cNvSpPr/>
          <p:nvPr/>
        </p:nvSpPr>
        <p:spPr>
          <a:xfrm>
            <a:off x="4968044" y="4862561"/>
            <a:ext cx="2088232" cy="432048"/>
          </a:xfrm>
          <a:prstGeom prst="borderCallout1">
            <a:avLst>
              <a:gd name="adj1" fmla="val -25547"/>
              <a:gd name="adj2" fmla="val 18143"/>
              <a:gd name="adj3" fmla="val -271410"/>
              <a:gd name="adj4" fmla="val 12075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desetitisíciny</a:t>
            </a:r>
            <a:endParaRPr lang="cs-CZ" dirty="0"/>
          </a:p>
        </p:txBody>
      </p:sp>
      <p:sp>
        <p:nvSpPr>
          <p:cNvPr id="29" name="Čárový popisek 1 28"/>
          <p:cNvSpPr/>
          <p:nvPr/>
        </p:nvSpPr>
        <p:spPr>
          <a:xfrm>
            <a:off x="2555776" y="4862561"/>
            <a:ext cx="2088232" cy="432048"/>
          </a:xfrm>
          <a:prstGeom prst="borderCallout1">
            <a:avLst>
              <a:gd name="adj1" fmla="val -25547"/>
              <a:gd name="adj2" fmla="val 83317"/>
              <a:gd name="adj3" fmla="val -276332"/>
              <a:gd name="adj4" fmla="val 112890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tisíciny</a:t>
            </a:r>
            <a:endParaRPr lang="cs-CZ" dirty="0"/>
          </a:p>
        </p:txBody>
      </p:sp>
      <p:sp>
        <p:nvSpPr>
          <p:cNvPr id="30" name="Čárový popisek 1 29"/>
          <p:cNvSpPr/>
          <p:nvPr/>
        </p:nvSpPr>
        <p:spPr>
          <a:xfrm>
            <a:off x="1583668" y="4365104"/>
            <a:ext cx="2088232" cy="432048"/>
          </a:xfrm>
          <a:prstGeom prst="borderCallout1">
            <a:avLst>
              <a:gd name="adj1" fmla="val 38438"/>
              <a:gd name="adj2" fmla="val 104192"/>
              <a:gd name="adj3" fmla="val -158205"/>
              <a:gd name="adj4" fmla="val 148021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setiny</a:t>
            </a:r>
            <a:endParaRPr lang="cs-CZ" dirty="0"/>
          </a:p>
        </p:txBody>
      </p:sp>
      <p:sp>
        <p:nvSpPr>
          <p:cNvPr id="31" name="Čárový popisek 1 30"/>
          <p:cNvSpPr/>
          <p:nvPr/>
        </p:nvSpPr>
        <p:spPr>
          <a:xfrm>
            <a:off x="611560" y="3861048"/>
            <a:ext cx="2088232" cy="432048"/>
          </a:xfrm>
          <a:prstGeom prst="borderCallout1">
            <a:avLst>
              <a:gd name="adj1" fmla="val 50743"/>
              <a:gd name="adj2" fmla="val 103683"/>
              <a:gd name="adj3" fmla="val -40079"/>
              <a:gd name="adj4" fmla="val 183664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desetiny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3738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6" grpId="0" animBg="1"/>
      <p:bldP spid="14" grpId="0" animBg="1"/>
      <p:bldP spid="15" grpId="0" animBg="1"/>
      <p:bldP spid="16" grpId="0" animBg="1"/>
      <p:bldP spid="17" grpId="0" animBg="1"/>
      <p:bldP spid="20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7415577"/>
              </p:ext>
            </p:extLst>
          </p:nvPr>
        </p:nvGraphicFramePr>
        <p:xfrm>
          <a:off x="539552" y="2204864"/>
          <a:ext cx="8280920" cy="42800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800200"/>
                <a:gridCol w="6480720"/>
              </a:tblGrid>
              <a:tr h="6511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Desetinné 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Desetinné číslo slovně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kern="1200" dirty="0">
                        <a:solidFill>
                          <a:schemeClr val="tx2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706496"/>
            <a:ext cx="8784976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Doplňte tabulku: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Procvičujeme čtení a zápis zlomků</a:t>
            </a:r>
            <a:endParaRPr lang="cs-CZ" dirty="0"/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2410025" y="4782422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šedesát čtyři </a:t>
            </a:r>
            <a:r>
              <a:rPr lang="cs-CZ" sz="2000" dirty="0" err="1" smtClean="0">
                <a:solidFill>
                  <a:srgbClr val="C00000"/>
                </a:solidFill>
                <a:latin typeface="Calibri" pitchFamily="34" charset="0"/>
              </a:rPr>
              <a:t>desetitisícin</a:t>
            </a:r>
            <a:endParaRPr lang="cs-CZ" sz="9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2408290" y="4191956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sto šedesát pět tisícin</a:t>
            </a:r>
            <a:endParaRPr lang="cs-CZ" sz="900" dirty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2408290" y="3601490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patnáct setin</a:t>
            </a:r>
          </a:p>
        </p:txBody>
      </p:sp>
      <p:sp>
        <p:nvSpPr>
          <p:cNvPr id="36" name="Zástupný symbol pro obsah 1"/>
          <p:cNvSpPr txBox="1">
            <a:spLocks/>
          </p:cNvSpPr>
          <p:nvPr/>
        </p:nvSpPr>
        <p:spPr>
          <a:xfrm>
            <a:off x="2408290" y="3011024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šest desetin</a:t>
            </a:r>
            <a:endParaRPr lang="cs-CZ" sz="9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39" name="Zástupný symbol pro obsah 1"/>
          <p:cNvSpPr txBox="1">
            <a:spLocks/>
          </p:cNvSpPr>
          <p:nvPr/>
        </p:nvSpPr>
        <p:spPr>
          <a:xfrm>
            <a:off x="2408290" y="5372888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devět set osmdesát sedm </a:t>
            </a:r>
            <a:r>
              <a:rPr lang="cs-CZ" sz="2000" dirty="0" err="1" smtClean="0">
                <a:latin typeface="Calibri" pitchFamily="34" charset="0"/>
              </a:rPr>
              <a:t>stotisícin</a:t>
            </a: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42" name="Zástupný symbol pro obsah 1"/>
          <p:cNvSpPr txBox="1">
            <a:spLocks/>
          </p:cNvSpPr>
          <p:nvPr/>
        </p:nvSpPr>
        <p:spPr>
          <a:xfrm>
            <a:off x="2408290" y="5963352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padesát osm miliontin</a:t>
            </a:r>
            <a:endParaRPr lang="cs-CZ" sz="2000" dirty="0"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41884" y="4684043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64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10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 000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884" y="4684043"/>
                <a:ext cx="573732" cy="804387"/>
              </a:xfrm>
              <a:prstGeom prst="rect">
                <a:avLst/>
              </a:prstGeom>
              <a:blipFill rotWithShape="1">
                <a:blip r:embed="rId2"/>
                <a:stretch>
                  <a:fillRect r="-361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40149" y="4093577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65</m:t>
                          </m:r>
                        </m:num>
                        <m:den>
                          <m:r>
                            <a:rPr lang="cs-CZ" sz="180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180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4093577"/>
                <a:ext cx="573732" cy="804387"/>
              </a:xfrm>
              <a:prstGeom prst="rect">
                <a:avLst/>
              </a:prstGeom>
              <a:blipFill rotWithShape="1">
                <a:blip r:embed="rId3"/>
                <a:stretch>
                  <a:fillRect r="-13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40149" y="3503111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3503111"/>
                <a:ext cx="573732" cy="8043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40149" y="2912645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2912645"/>
                <a:ext cx="573732" cy="8043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40149" y="5274509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987</m:t>
                          </m:r>
                        </m:num>
                        <m:den>
                          <m:r>
                            <a:rPr lang="cs-CZ" sz="180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00 </m:t>
                          </m:r>
                          <m:r>
                            <a:rPr lang="cs-CZ" sz="180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5274509"/>
                <a:ext cx="573732" cy="804387"/>
              </a:xfrm>
              <a:prstGeom prst="rect">
                <a:avLst/>
              </a:prstGeom>
              <a:blipFill rotWithShape="1">
                <a:blip r:embed="rId6"/>
                <a:stretch>
                  <a:fillRect r="-5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40149" y="5864973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58</m:t>
                          </m:r>
                        </m:num>
                        <m:den>
                          <m:r>
                            <a:rPr lang="cs-CZ" sz="180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000 </m:t>
                          </m:r>
                          <m:r>
                            <a:rPr lang="cs-CZ" sz="180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 b="0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5864973"/>
                <a:ext cx="573732" cy="804387"/>
              </a:xfrm>
              <a:prstGeom prst="rect">
                <a:avLst/>
              </a:prstGeom>
              <a:blipFill rotWithShape="1">
                <a:blip r:embed="rId7"/>
                <a:stretch>
                  <a:fillRect r="-89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70120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7" grpId="0"/>
      <p:bldP spid="30" grpId="0"/>
      <p:bldP spid="33" grpId="0"/>
      <p:bldP spid="36" grpId="0"/>
      <p:bldP spid="39" grpId="0"/>
      <p:bldP spid="42" grpId="0"/>
      <p:bldP spid="24" grpId="0"/>
      <p:bldP spid="25" grpId="0"/>
      <p:bldP spid="43" grpId="0"/>
      <p:bldP spid="44" grpId="0"/>
      <p:bldP spid="45" grpId="0"/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236515"/>
              </p:ext>
            </p:extLst>
          </p:nvPr>
        </p:nvGraphicFramePr>
        <p:xfrm>
          <a:off x="539552" y="2204864"/>
          <a:ext cx="8280920" cy="42800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800200"/>
                <a:gridCol w="6480720"/>
              </a:tblGrid>
              <a:tr h="6511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Desetinné 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Desetinné číslo slovně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kern="1200" dirty="0">
                        <a:solidFill>
                          <a:schemeClr val="tx2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706496"/>
            <a:ext cx="8784976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Doplňte tabulku: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Procvičujeme čtení a zápis desetinných čísel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57311" y="4768350"/>
                <a:ext cx="1798465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chemeClr val="tx2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000 048</a:t>
                </a:r>
                <a:endParaRPr lang="cs-CZ" sz="24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311" y="4768350"/>
                <a:ext cx="1798465" cy="576064"/>
              </a:xfrm>
              <a:prstGeom prst="rect">
                <a:avLst/>
              </a:prstGeom>
              <a:blipFill rotWithShape="1">
                <a:blip r:embed="rId2"/>
                <a:stretch>
                  <a:fillRect l="-678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ástupný symbol pro obsah 1"/>
          <p:cNvSpPr txBox="1">
            <a:spLocks/>
          </p:cNvSpPr>
          <p:nvPr/>
        </p:nvSpPr>
        <p:spPr>
          <a:xfrm>
            <a:off x="2410025" y="4782422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nula celá čtyřicet osm miliontin</a:t>
            </a:r>
            <a:endParaRPr lang="cs-CZ" sz="9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55576" y="4177884"/>
                <a:ext cx="1347692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/>
                        <a:ea typeface="Cambria Math" panose="02040503050406030204" pitchFamily="18" charset="0"/>
                      </a:rPr>
                      <m:t>5</m:t>
                    </m:r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352 02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177884"/>
                <a:ext cx="1347692" cy="576064"/>
              </a:xfrm>
              <a:prstGeom prst="rect">
                <a:avLst/>
              </a:prstGeom>
              <a:blipFill rotWithShape="1">
                <a:blip r:embed="rId3"/>
                <a:stretch>
                  <a:fillRect l="-1810" t="-8421" r="-5430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ástupný symbol pro obsah 1"/>
          <p:cNvSpPr txBox="1">
            <a:spLocks/>
          </p:cNvSpPr>
          <p:nvPr/>
        </p:nvSpPr>
        <p:spPr>
          <a:xfrm>
            <a:off x="2408290" y="4191956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pět celých třicet pět tisíc dvě stě dva </a:t>
            </a:r>
            <a:r>
              <a:rPr lang="cs-CZ" sz="2000" dirty="0" err="1" smtClean="0">
                <a:latin typeface="Calibri" pitchFamily="34" charset="0"/>
              </a:rPr>
              <a:t>stotisícin</a:t>
            </a:r>
            <a:endParaRPr lang="cs-CZ" sz="900" dirty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55576" y="3587418"/>
                <a:ext cx="1347692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/>
                        <a:ea typeface="Cambria Math" panose="02040503050406030204" pitchFamily="18" charset="0"/>
                      </a:rPr>
                      <m:t>1</m:t>
                    </m:r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/>
                        <a:ea typeface="Cambria Math" panose="02040503050406030204" pitchFamily="18" charset="0"/>
                      </a:rPr>
                      <m:t>000 </m:t>
                    </m:r>
                  </m:oMath>
                </a14:m>
                <a:r>
                  <a:rPr lang="cs-CZ" sz="2400" dirty="0" smtClean="0">
                    <a:solidFill>
                      <a:schemeClr val="tx2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8</a:t>
                </a:r>
                <a:endParaRPr lang="cs-CZ" sz="24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587418"/>
                <a:ext cx="1347692" cy="576064"/>
              </a:xfrm>
              <a:prstGeom prst="rect">
                <a:avLst/>
              </a:prstGeom>
              <a:blipFill rotWithShape="1">
                <a:blip r:embed="rId4"/>
                <a:stretch>
                  <a:fillRect l="-1357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ástupný symbol pro obsah 1"/>
          <p:cNvSpPr txBox="1">
            <a:spLocks/>
          </p:cNvSpPr>
          <p:nvPr/>
        </p:nvSpPr>
        <p:spPr>
          <a:xfrm>
            <a:off x="2408290" y="3601490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jedna celá osm </a:t>
            </a:r>
            <a:r>
              <a:rPr lang="cs-CZ" sz="2000" dirty="0" err="1" smtClean="0">
                <a:solidFill>
                  <a:srgbClr val="C00000"/>
                </a:solidFill>
                <a:latin typeface="Calibri" pitchFamily="34" charset="0"/>
              </a:rPr>
              <a:t>desetitisícin</a:t>
            </a:r>
            <a:endParaRPr lang="cs-CZ" sz="105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55576" y="2996952"/>
                <a:ext cx="77792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0" smtClean="0">
                          <a:latin typeface="Cambria Math"/>
                          <a:ea typeface="Cambria Math" panose="02040503050406030204" pitchFamily="18" charset="0"/>
                        </a:rPr>
                        <m:t>5</m:t>
                      </m:r>
                      <m:r>
                        <a:rPr lang="cs-CZ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,4</m:t>
                      </m:r>
                      <m:r>
                        <a:rPr lang="cs-CZ" sz="2400" b="0" i="0" smtClean="0">
                          <a:latin typeface="Cambria Math"/>
                          <a:ea typeface="Cambria Math" panose="02040503050406030204" pitchFamily="18" charset="0"/>
                        </a:rPr>
                        <m:t>8</m:t>
                      </m:r>
                    </m:oMath>
                  </m:oMathPara>
                </a14:m>
                <a:endParaRPr lang="cs-CZ" sz="24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996952"/>
                <a:ext cx="777923" cy="576064"/>
              </a:xfrm>
              <a:prstGeom prst="rect">
                <a:avLst/>
              </a:prstGeom>
              <a:blipFill rotWithShape="1">
                <a:blip r:embed="rId5"/>
                <a:stretch>
                  <a:fillRect l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ástupný symbol pro obsah 1"/>
          <p:cNvSpPr txBox="1">
            <a:spLocks/>
          </p:cNvSpPr>
          <p:nvPr/>
        </p:nvSpPr>
        <p:spPr>
          <a:xfrm>
            <a:off x="2408290" y="3011024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  <a:latin typeface="Calibri" pitchFamily="34" charset="0"/>
              </a:rPr>
              <a:t>pět celých čtyřicet osm setin</a:t>
            </a:r>
            <a:endParaRPr lang="cs-CZ" sz="9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755576" y="5358816"/>
                <a:ext cx="77792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0,</m:t>
                      </m:r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 panose="02040503050406030204" pitchFamily="18" charset="0"/>
                        </a:rPr>
                        <m:t>52</m:t>
                      </m:r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7</m:t>
                      </m:r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4</m:t>
                      </m:r>
                    </m:oMath>
                  </m:oMathPara>
                </a14:m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358816"/>
                <a:ext cx="777923" cy="576064"/>
              </a:xfrm>
              <a:prstGeom prst="rect">
                <a:avLst/>
              </a:prstGeom>
              <a:blipFill rotWithShape="1">
                <a:blip r:embed="rId6"/>
                <a:stretch>
                  <a:fillRect l="-2344" r="-5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ástupný symbol pro obsah 1"/>
          <p:cNvSpPr txBox="1">
            <a:spLocks/>
          </p:cNvSpPr>
          <p:nvPr/>
        </p:nvSpPr>
        <p:spPr>
          <a:xfrm>
            <a:off x="2408290" y="5372888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nula celá pět tisíc dvě stě sedmdesát </a:t>
            </a:r>
            <a:r>
              <a:rPr lang="cs-CZ" sz="2000" dirty="0">
                <a:latin typeface="Calibri" pitchFamily="34" charset="0"/>
              </a:rPr>
              <a:t>čtyři </a:t>
            </a:r>
            <a:r>
              <a:rPr lang="cs-CZ" sz="2000" dirty="0" err="1" smtClean="0">
                <a:latin typeface="Calibri" pitchFamily="34" charset="0"/>
              </a:rPr>
              <a:t>desetitisícin</a:t>
            </a:r>
            <a:endParaRPr lang="cs-CZ" sz="2000" dirty="0" smtClean="0"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755576" y="5949280"/>
                <a:ext cx="1652714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001 59</a:t>
                </a:r>
                <a:endParaRPr lang="cs-CZ" sz="2400" dirty="0">
                  <a:solidFill>
                    <a:srgbClr val="C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949280"/>
                <a:ext cx="1652714" cy="576064"/>
              </a:xfrm>
              <a:prstGeom prst="rect">
                <a:avLst/>
              </a:prstGeom>
              <a:blipFill rotWithShape="1">
                <a:blip r:embed="rId7"/>
                <a:stretch>
                  <a:fillRect l="-1107" t="-8511" b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Zástupný symbol pro obsah 1"/>
          <p:cNvSpPr txBox="1">
            <a:spLocks/>
          </p:cNvSpPr>
          <p:nvPr/>
        </p:nvSpPr>
        <p:spPr>
          <a:xfrm>
            <a:off x="2408290" y="5963352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nula celá sto padesát devět </a:t>
            </a:r>
            <a:r>
              <a:rPr lang="cs-CZ" sz="2000" dirty="0" err="1" smtClean="0">
                <a:latin typeface="Calibri" pitchFamily="34" charset="0"/>
              </a:rPr>
              <a:t>stotisícin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1274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6" grpId="0"/>
      <p:bldP spid="27" grpId="0"/>
      <p:bldP spid="29" grpId="0"/>
      <p:bldP spid="30" grpId="0"/>
      <p:bldP spid="32" grpId="0"/>
      <p:bldP spid="33" grpId="0"/>
      <p:bldP spid="35" grpId="0"/>
      <p:bldP spid="36" grpId="0"/>
      <p:bldP spid="38" grpId="0"/>
      <p:bldP spid="39" grpId="0"/>
      <p:bldP spid="41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706496"/>
            <a:ext cx="8784976" cy="4818848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0,1 = 0,1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</a:t>
            </a:r>
            <a:r>
              <a:rPr lang="cs-CZ" sz="2800" dirty="0" smtClean="0">
                <a:latin typeface="Calibri" pitchFamily="34" charset="0"/>
              </a:rPr>
              <a:t> = 0,1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00</a:t>
            </a:r>
            <a:r>
              <a:rPr lang="cs-CZ" sz="2800" dirty="0" smtClean="0">
                <a:latin typeface="Calibri" pitchFamily="34" charset="0"/>
              </a:rPr>
              <a:t> = 0,1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00 0</a:t>
            </a:r>
            <a:r>
              <a:rPr lang="cs-CZ" sz="2800" dirty="0" smtClean="0">
                <a:latin typeface="Calibri" pitchFamily="34" charset="0"/>
              </a:rPr>
              <a:t> = 0,1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00 00</a:t>
            </a:r>
            <a:r>
              <a:rPr lang="cs-CZ" sz="2800" dirty="0" smtClean="0">
                <a:latin typeface="Calibri" pitchFamily="34" charset="0"/>
              </a:rPr>
              <a:t> = 0,1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00 000</a:t>
            </a:r>
            <a:r>
              <a:rPr lang="cs-CZ" sz="2800" dirty="0" smtClean="0">
                <a:latin typeface="Calibri" pitchFamily="34" charset="0"/>
              </a:rPr>
              <a:t> = …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0,13 = 0,13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</a:t>
            </a:r>
            <a:r>
              <a:rPr lang="cs-CZ" sz="2800" dirty="0" smtClean="0">
                <a:latin typeface="Calibri" pitchFamily="34" charset="0"/>
              </a:rPr>
              <a:t> = 0,13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0 0</a:t>
            </a:r>
            <a:r>
              <a:rPr lang="cs-CZ" sz="2800" dirty="0" smtClean="0">
                <a:latin typeface="Calibri" pitchFamily="34" charset="0"/>
              </a:rPr>
              <a:t> = 0,13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0 00</a:t>
            </a:r>
            <a:r>
              <a:rPr lang="cs-CZ" sz="2800" dirty="0" smtClean="0">
                <a:latin typeface="Calibri" pitchFamily="34" charset="0"/>
              </a:rPr>
              <a:t> = 0,13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0 000</a:t>
            </a:r>
            <a:r>
              <a:rPr lang="cs-CZ" sz="2800" dirty="0" smtClean="0">
                <a:latin typeface="Calibri" pitchFamily="34" charset="0"/>
              </a:rPr>
              <a:t> = …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0,135 </a:t>
            </a:r>
            <a:r>
              <a:rPr lang="cs-CZ" sz="2800" dirty="0">
                <a:latin typeface="Calibri" pitchFamily="34" charset="0"/>
              </a:rPr>
              <a:t>= </a:t>
            </a:r>
            <a:r>
              <a:rPr lang="cs-CZ" sz="2800" dirty="0" smtClean="0">
                <a:latin typeface="Calibri" pitchFamily="34" charset="0"/>
              </a:rPr>
              <a:t>0,135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= </a:t>
            </a:r>
            <a:r>
              <a:rPr lang="cs-CZ" sz="2800" dirty="0" smtClean="0">
                <a:latin typeface="Calibri" pitchFamily="34" charset="0"/>
              </a:rPr>
              <a:t>0,135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00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= </a:t>
            </a:r>
            <a:r>
              <a:rPr lang="cs-CZ" sz="2800" dirty="0" smtClean="0">
                <a:latin typeface="Calibri" pitchFamily="34" charset="0"/>
              </a:rPr>
              <a:t>0,135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000</a:t>
            </a:r>
            <a:r>
              <a:rPr lang="cs-CZ" sz="2800" dirty="0" smtClean="0">
                <a:latin typeface="Calibri" pitchFamily="34" charset="0"/>
              </a:rPr>
              <a:t> = …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0,013 </a:t>
            </a:r>
            <a:r>
              <a:rPr lang="cs-CZ" sz="2800" dirty="0">
                <a:latin typeface="Calibri" pitchFamily="34" charset="0"/>
              </a:rPr>
              <a:t>= </a:t>
            </a:r>
            <a:r>
              <a:rPr lang="cs-CZ" sz="2800" dirty="0" smtClean="0">
                <a:latin typeface="Calibri" pitchFamily="34" charset="0"/>
              </a:rPr>
              <a:t>0,013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= </a:t>
            </a:r>
            <a:r>
              <a:rPr lang="cs-CZ" sz="2800" dirty="0" smtClean="0">
                <a:latin typeface="Calibri" pitchFamily="34" charset="0"/>
              </a:rPr>
              <a:t>0,013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00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= </a:t>
            </a:r>
            <a:r>
              <a:rPr lang="cs-CZ" sz="2800" dirty="0" smtClean="0">
                <a:latin typeface="Calibri" pitchFamily="34" charset="0"/>
              </a:rPr>
              <a:t>0,013 </a:t>
            </a:r>
            <a:r>
              <a:rPr lang="cs-CZ" sz="2800" dirty="0">
                <a:solidFill>
                  <a:srgbClr val="C00000"/>
                </a:solidFill>
                <a:latin typeface="Calibri" pitchFamily="34" charset="0"/>
              </a:rPr>
              <a:t>000</a:t>
            </a:r>
            <a:r>
              <a:rPr lang="cs-CZ" sz="2800" dirty="0">
                <a:latin typeface="Calibri" pitchFamily="34" charset="0"/>
              </a:rPr>
              <a:t> = </a:t>
            </a:r>
            <a:r>
              <a:rPr lang="cs-CZ" sz="2800" dirty="0" smtClean="0">
                <a:latin typeface="Calibri" pitchFamily="34" charset="0"/>
              </a:rPr>
              <a:t>…</a:t>
            </a:r>
          </a:p>
          <a:p>
            <a:pPr>
              <a:buFont typeface="Arial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Nuly můžeme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za poslední číslici </a:t>
            </a:r>
            <a:r>
              <a:rPr lang="cs-CZ" sz="2800" dirty="0" smtClean="0">
                <a:latin typeface="Calibri" pitchFamily="34" charset="0"/>
              </a:rPr>
              <a:t>desetinného čísla libovolně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přidávat</a:t>
            </a:r>
            <a:r>
              <a:rPr lang="cs-CZ" sz="2800" dirty="0" smtClean="0">
                <a:latin typeface="Calibri" pitchFamily="34" charset="0"/>
              </a:rPr>
              <a:t>, nebo je můžeme </a:t>
            </a: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</a:rPr>
              <a:t>odebrat</a:t>
            </a:r>
            <a:endParaRPr lang="cs-CZ" sz="2800" dirty="0">
              <a:solidFill>
                <a:srgbClr val="C00000"/>
              </a:solidFill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Nuly na konci desetinného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866159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se zapisují a čtou desetinná čísla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</a:rPr>
              <a:t>– desetiny až miliontiny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 se zapisují a čtou </a:t>
            </a:r>
            <a:r>
              <a:rPr lang="cs-CZ" sz="2800" dirty="0" smtClean="0">
                <a:latin typeface="Calibri" pitchFamily="34" charset="0"/>
              </a:rPr>
              <a:t>zlomky – </a:t>
            </a:r>
            <a:r>
              <a:rPr lang="cs-CZ" sz="2800" dirty="0">
                <a:latin typeface="Calibri" pitchFamily="34" charset="0"/>
              </a:rPr>
              <a:t>desetiny až </a:t>
            </a:r>
            <a:r>
              <a:rPr lang="cs-CZ" sz="2800" dirty="0" smtClean="0">
                <a:latin typeface="Calibri" pitchFamily="34" charset="0"/>
              </a:rPr>
              <a:t>miliontiny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Co se dá dělat s nulami na konci desetinného čísla</a:t>
            </a: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8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Číslo </a:t>
            </a:r>
            <a:r>
              <a:rPr lang="cs-CZ" sz="3200" dirty="0" smtClean="0">
                <a:latin typeface="Calibri" pitchFamily="34" charset="0"/>
              </a:rPr>
              <a:t>0,004 8 </a:t>
            </a:r>
            <a:r>
              <a:rPr lang="cs-CZ" sz="3200" dirty="0" smtClean="0">
                <a:latin typeface="Calibri" pitchFamily="34" charset="0"/>
              </a:rPr>
              <a:t>jde zapsat zlomkem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080120" y="-99392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0 0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00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48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 00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48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0 0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Číslo </a:t>
            </a:r>
            <a:r>
              <a:rPr lang="cs-CZ" sz="3200" dirty="0" smtClean="0">
                <a:latin typeface="Calibri" pitchFamily="34" charset="0"/>
              </a:rPr>
              <a:t>0,005 09 </a:t>
            </a:r>
            <a:r>
              <a:rPr lang="cs-CZ" sz="3200" dirty="0" smtClean="0">
                <a:latin typeface="Calibri" pitchFamily="34" charset="0"/>
              </a:rPr>
              <a:t>odpovídá zlomku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509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 000 00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509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0 0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509</m:t>
                          </m:r>
                        </m:num>
                        <m:den>
                          <m:r>
                            <a:rPr lang="cs-CZ" sz="2800" i="1" dirty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00</m:t>
                          </m:r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 000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Číslo nula celá padesát sedm </a:t>
            </a:r>
            <a:r>
              <a:rPr lang="cs-CZ" sz="3200" dirty="0" err="1" smtClean="0">
                <a:latin typeface="Calibri" pitchFamily="34" charset="0"/>
              </a:rPr>
              <a:t>desetitisícin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000 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57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,057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5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>
                <a:latin typeface="Calibri" pitchFamily="34" charset="0"/>
              </a:rPr>
              <a:t>Číslu 0,001 300 se rovná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,000 013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,130 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,001 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>
                <a:latin typeface="Calibri" pitchFamily="34" charset="0"/>
              </a:rPr>
              <a:t>Číslo sedmnáct tisíc dvě stě pět miliontin je zapsáno: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,001 720 5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,170 205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0,017 205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5317793"/>
              </p:ext>
            </p:extLst>
          </p:nvPr>
        </p:nvGraphicFramePr>
        <p:xfrm>
          <a:off x="539552" y="2204864"/>
          <a:ext cx="8280920" cy="42800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800200"/>
                <a:gridCol w="6480720"/>
              </a:tblGrid>
              <a:tr h="6511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Desetinné 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Desetinné číslo slovně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kern="1200" dirty="0">
                        <a:solidFill>
                          <a:schemeClr val="tx2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706496"/>
            <a:ext cx="8784976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Doplňte tabulku: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Pracovní list – část 1</a:t>
            </a:r>
            <a:endParaRPr lang="cs-CZ" dirty="0"/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2408290" y="4191956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sto šedesát pět tisícin</a:t>
            </a:r>
            <a:endParaRPr lang="cs-CZ" sz="900" dirty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39" name="Zástupný symbol pro obsah 1"/>
          <p:cNvSpPr txBox="1">
            <a:spLocks/>
          </p:cNvSpPr>
          <p:nvPr/>
        </p:nvSpPr>
        <p:spPr>
          <a:xfrm>
            <a:off x="2408290" y="5372888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devět set osmdesát sedm </a:t>
            </a:r>
            <a:r>
              <a:rPr lang="cs-CZ" sz="2000" dirty="0" err="1" smtClean="0">
                <a:latin typeface="Calibri" pitchFamily="34" charset="0"/>
              </a:rPr>
              <a:t>stotisícin</a:t>
            </a: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42" name="Zástupný symbol pro obsah 1"/>
          <p:cNvSpPr txBox="1">
            <a:spLocks/>
          </p:cNvSpPr>
          <p:nvPr/>
        </p:nvSpPr>
        <p:spPr>
          <a:xfrm>
            <a:off x="2408290" y="5963352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padesát osm miliontin</a:t>
            </a:r>
            <a:endParaRPr lang="cs-CZ" sz="2000" dirty="0"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41884" y="4684043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64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10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 000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884" y="4684043"/>
                <a:ext cx="573732" cy="804387"/>
              </a:xfrm>
              <a:prstGeom prst="rect">
                <a:avLst/>
              </a:prstGeom>
              <a:blipFill rotWithShape="1">
                <a:blip r:embed="rId2"/>
                <a:stretch>
                  <a:fillRect r="-361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40149" y="3503111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3503111"/>
                <a:ext cx="573732" cy="8043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40149" y="2912645"/>
                <a:ext cx="573732" cy="804387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8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800" b="0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180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18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49" y="2912645"/>
                <a:ext cx="573732" cy="8043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55317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0" grpId="0"/>
      <p:bldP spid="39" grpId="0"/>
      <p:bldP spid="42" grpId="0"/>
      <p:bldP spid="24" grpId="0"/>
      <p:bldP spid="43" grpId="0"/>
      <p:bldP spid="4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5160584"/>
              </p:ext>
            </p:extLst>
          </p:nvPr>
        </p:nvGraphicFramePr>
        <p:xfrm>
          <a:off x="539552" y="2204864"/>
          <a:ext cx="8280920" cy="428007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800200"/>
                <a:gridCol w="6480720"/>
              </a:tblGrid>
              <a:tr h="6511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Desetinné 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Desetinné číslo slovně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5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kern="1200" dirty="0">
                        <a:solidFill>
                          <a:schemeClr val="tx2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706496"/>
            <a:ext cx="8784976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Doplňte tabulku: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Pracovní list – část </a:t>
            </a:r>
            <a:r>
              <a:rPr lang="cs-CZ" dirty="0" smtClean="0"/>
              <a:t>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57311" y="4768350"/>
                <a:ext cx="1798465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0,</m:t>
                    </m:r>
                  </m:oMath>
                </a14:m>
                <a:r>
                  <a:rPr lang="cs-CZ" sz="2400" dirty="0" smtClean="0">
                    <a:solidFill>
                      <a:schemeClr val="tx2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000 048</a:t>
                </a:r>
                <a:endParaRPr lang="cs-CZ" sz="24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311" y="4768350"/>
                <a:ext cx="1798465" cy="576064"/>
              </a:xfrm>
              <a:prstGeom prst="rect">
                <a:avLst/>
              </a:prstGeom>
              <a:blipFill rotWithShape="1">
                <a:blip r:embed="rId2"/>
                <a:stretch>
                  <a:fillRect l="-678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ástupný symbol pro obsah 1"/>
          <p:cNvSpPr txBox="1">
            <a:spLocks/>
          </p:cNvSpPr>
          <p:nvPr/>
        </p:nvSpPr>
        <p:spPr>
          <a:xfrm>
            <a:off x="2408290" y="4191956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pět celých třicet pět tisíc dvě stě dva </a:t>
            </a:r>
            <a:r>
              <a:rPr lang="cs-CZ" sz="2000" dirty="0" err="1" smtClean="0">
                <a:latin typeface="Calibri" pitchFamily="34" charset="0"/>
              </a:rPr>
              <a:t>stotisícin</a:t>
            </a:r>
            <a:endParaRPr lang="cs-CZ" sz="900" dirty="0"/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55576" y="3587418"/>
                <a:ext cx="1347692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/>
                        <a:ea typeface="Cambria Math" panose="02040503050406030204" pitchFamily="18" charset="0"/>
                      </a:rPr>
                      <m:t>1</m:t>
                    </m:r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cs-CZ" sz="2400" b="0" i="0" smtClean="0">
                        <a:solidFill>
                          <a:schemeClr val="tx2"/>
                        </a:solidFill>
                        <a:latin typeface="Cambria Math"/>
                        <a:ea typeface="Cambria Math" panose="02040503050406030204" pitchFamily="18" charset="0"/>
                      </a:rPr>
                      <m:t>000 </m:t>
                    </m:r>
                  </m:oMath>
                </a14:m>
                <a:r>
                  <a:rPr lang="cs-CZ" sz="2400" dirty="0" smtClean="0">
                    <a:solidFill>
                      <a:schemeClr val="tx2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8</a:t>
                </a:r>
                <a:endParaRPr lang="cs-CZ" sz="24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587418"/>
                <a:ext cx="1347692" cy="576064"/>
              </a:xfrm>
              <a:prstGeom prst="rect">
                <a:avLst/>
              </a:prstGeom>
              <a:blipFill rotWithShape="1">
                <a:blip r:embed="rId3"/>
                <a:stretch>
                  <a:fillRect l="-1357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55576" y="2996952"/>
                <a:ext cx="777923" cy="5760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74320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3200">
                    <a:solidFill>
                      <a:schemeClr val="tx2"/>
                    </a:solidFill>
                    <a:latin typeface="Calibri" pitchFamily="34" charset="0"/>
                  </a:defRPr>
                </a:lvl1pPr>
                <a:lvl2pPr marL="576263" indent="-27432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>
                    <a:solidFill>
                      <a:schemeClr val="tx2"/>
                    </a:solidFill>
                  </a:defRPr>
                </a:lvl2pPr>
                <a:lvl3pPr marL="855663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>
                    <a:solidFill>
                      <a:schemeClr val="tx2"/>
                    </a:solidFill>
                  </a:defRPr>
                </a:lvl3pPr>
                <a:lvl4pPr marL="114300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>
                    <a:solidFill>
                      <a:schemeClr val="tx2"/>
                    </a:solidFill>
                  </a:defRPr>
                </a:lvl4pPr>
                <a:lvl5pPr marL="1463040" indent="-228600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>
                    <a:solidFill>
                      <a:schemeClr val="tx2"/>
                    </a:solidFill>
                  </a:defRPr>
                </a:lvl5pPr>
                <a:lvl6pPr marL="178308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6pPr>
                <a:lvl7pPr marL="210312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7pPr>
                <a:lvl8pPr marL="242316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8pPr>
                <a:lvl9pPr marL="2743200" indent="-228600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>
                    <a:solidFill>
                      <a:schemeClr val="tx2"/>
                    </a:solidFill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0" smtClean="0">
                          <a:latin typeface="Cambria Math"/>
                          <a:ea typeface="Cambria Math" panose="02040503050406030204" pitchFamily="18" charset="0"/>
                        </a:rPr>
                        <m:t>5</m:t>
                      </m:r>
                      <m:r>
                        <a:rPr lang="cs-CZ" sz="24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,4</m:t>
                      </m:r>
                      <m:r>
                        <a:rPr lang="cs-CZ" sz="2400" b="0" i="0" smtClean="0">
                          <a:latin typeface="Cambria Math"/>
                          <a:ea typeface="Cambria Math" panose="02040503050406030204" pitchFamily="18" charset="0"/>
                        </a:rPr>
                        <m:t>8</m:t>
                      </m:r>
                    </m:oMath>
                  </m:oMathPara>
                </a14:m>
                <a:endParaRPr lang="cs-CZ" sz="24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996952"/>
                <a:ext cx="777923" cy="576064"/>
              </a:xfrm>
              <a:prstGeom prst="rect">
                <a:avLst/>
              </a:prstGeom>
              <a:blipFill rotWithShape="1">
                <a:blip r:embed="rId4"/>
                <a:stretch>
                  <a:fillRect l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ástupný symbol pro obsah 1"/>
          <p:cNvSpPr txBox="1">
            <a:spLocks/>
          </p:cNvSpPr>
          <p:nvPr/>
        </p:nvSpPr>
        <p:spPr>
          <a:xfrm>
            <a:off x="2408290" y="5372888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nula celá pět tisíc dvě stě sedmdesát </a:t>
            </a:r>
            <a:r>
              <a:rPr lang="cs-CZ" sz="2000" dirty="0">
                <a:latin typeface="Calibri" pitchFamily="34" charset="0"/>
              </a:rPr>
              <a:t>čtyři </a:t>
            </a:r>
            <a:r>
              <a:rPr lang="cs-CZ" sz="2000" dirty="0" err="1" smtClean="0">
                <a:latin typeface="Calibri" pitchFamily="34" charset="0"/>
              </a:rPr>
              <a:t>desetitisícin</a:t>
            </a:r>
            <a:endParaRPr lang="cs-CZ" sz="2000" dirty="0" smtClean="0">
              <a:latin typeface="Calibri" pitchFamily="34" charset="0"/>
            </a:endParaRPr>
          </a:p>
        </p:txBody>
      </p:sp>
      <p:sp>
        <p:nvSpPr>
          <p:cNvPr id="42" name="Zástupný symbol pro obsah 1"/>
          <p:cNvSpPr txBox="1">
            <a:spLocks/>
          </p:cNvSpPr>
          <p:nvPr/>
        </p:nvSpPr>
        <p:spPr>
          <a:xfrm>
            <a:off x="2408290" y="5963352"/>
            <a:ext cx="6340174" cy="489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nula celá sto padesát devět </a:t>
            </a:r>
            <a:r>
              <a:rPr lang="cs-CZ" sz="2000" dirty="0" err="1" smtClean="0">
                <a:latin typeface="Calibri" pitchFamily="34" charset="0"/>
              </a:rPr>
              <a:t>stotisícin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6020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6" grpId="0"/>
      <p:bldP spid="30" grpId="0"/>
      <p:bldP spid="32" grpId="0"/>
      <p:bldP spid="35" grpId="0"/>
      <p:bldP spid="39" grpId="0"/>
      <p:bldP spid="4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1720</TotalTime>
  <Words>924</Words>
  <Application>Microsoft Office PowerPoint</Application>
  <PresentationFormat>Předvádění na obrazovce (4:3)</PresentationFormat>
  <Paragraphs>180</Paragraphs>
  <Slides>19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 Od tisícin k miliontinám (desetinná čísla)</vt:lpstr>
      <vt:lpstr>Rozdělení celku na části</vt:lpstr>
      <vt:lpstr>Zlomek a desetinné číslo</vt:lpstr>
      <vt:lpstr>Čteme desetinná čísla</vt:lpstr>
      <vt:lpstr>Procvičujeme čtení a zápis zlomků</vt:lpstr>
      <vt:lpstr>Procvičujeme čtení a zápis desetinných čísel</vt:lpstr>
      <vt:lpstr>Nuly na konci desetinného čísla</vt:lpstr>
      <vt:lpstr>Co jsme se dozvěděli?</vt:lpstr>
      <vt:lpstr>Závěrečné opakování</vt:lpstr>
      <vt:lpstr>Číslo 0,004 8 jde zapsat zlomkem</vt:lpstr>
      <vt:lpstr>Číslo 0,005 09 odpovídá zlomku</vt:lpstr>
      <vt:lpstr>Číslo nula celá padesát sedm desetitisícin je:</vt:lpstr>
      <vt:lpstr>Číslu 0,001 300 se rovná </vt:lpstr>
      <vt:lpstr>Číslo sedmnáct tisíc dvě stě pět miliontin je zapsáno:</vt:lpstr>
      <vt:lpstr>Použité zdroje</vt:lpstr>
      <vt:lpstr>Pracovní list – část 1</vt:lpstr>
      <vt:lpstr>Pracovní list – část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233</cp:revision>
  <dcterms:created xsi:type="dcterms:W3CDTF">2013-05-10T12:01:16Z</dcterms:created>
  <dcterms:modified xsi:type="dcterms:W3CDTF">2013-12-31T13:53:39Z</dcterms:modified>
</cp:coreProperties>
</file>