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5"/>
  </p:notesMasterIdLst>
  <p:sldIdLst>
    <p:sldId id="256" r:id="rId2"/>
    <p:sldId id="262" r:id="rId3"/>
    <p:sldId id="264" r:id="rId4"/>
    <p:sldId id="263" r:id="rId5"/>
    <p:sldId id="266" r:id="rId6"/>
    <p:sldId id="269" r:id="rId7"/>
    <p:sldId id="270" r:id="rId8"/>
    <p:sldId id="271" r:id="rId9"/>
    <p:sldId id="272" r:id="rId10"/>
    <p:sldId id="273" r:id="rId11"/>
    <p:sldId id="277" r:id="rId12"/>
    <p:sldId id="276" r:id="rId13"/>
    <p:sldId id="267" r:id="rId14"/>
    <p:sldId id="279" r:id="rId15"/>
    <p:sldId id="280" r:id="rId16"/>
    <p:sldId id="278" r:id="rId17"/>
    <p:sldId id="281" r:id="rId18"/>
    <p:sldId id="285" r:id="rId19"/>
    <p:sldId id="286" r:id="rId20"/>
    <p:sldId id="287" r:id="rId21"/>
    <p:sldId id="288" r:id="rId22"/>
    <p:sldId id="289" r:id="rId23"/>
    <p:sldId id="260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624" autoAdjust="0"/>
  </p:normalViewPr>
  <p:slideViewPr>
    <p:cSldViewPr>
      <p:cViewPr>
        <p:scale>
          <a:sx n="70" d="100"/>
          <a:sy n="70" d="100"/>
        </p:scale>
        <p:origin x="-516" y="-8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Aritmetické operace s přirozenými a racionálními čísly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VY_32_INOVACE_Porovnávání desetinných čísel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32768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270508" y="197958"/>
          <a:ext cx="8158305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Petr Tomek</a:t>
          </a:r>
        </a:p>
      </dsp:txBody>
      <dsp:txXfrm>
        <a:off x="270508" y="197958"/>
        <a:ext cx="8158305" cy="396170"/>
      </dsp:txXfrm>
    </dsp:sp>
    <dsp:sp modelId="{112F553D-60C2-4CC4-948D-0369F51C4DB0}">
      <dsp:nvSpPr>
        <dsp:cNvPr id="0" name=""/>
        <dsp:cNvSpPr/>
      </dsp:nvSpPr>
      <dsp:spPr>
        <a:xfrm>
          <a:off x="22901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54392" y="792024"/>
          <a:ext cx="7874420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 </a:t>
          </a:r>
          <a:endParaRPr lang="cs-CZ" sz="2000" b="1" kern="1200" dirty="0"/>
        </a:p>
      </dsp:txBody>
      <dsp:txXfrm>
        <a:off x="554392" y="792024"/>
        <a:ext cx="7874420" cy="396170"/>
      </dsp:txXfrm>
    </dsp:sp>
    <dsp:sp modelId="{2741B69B-255D-4143-BECE-5BD9035A4FC6}">
      <dsp:nvSpPr>
        <dsp:cNvPr id="0" name=""/>
        <dsp:cNvSpPr/>
      </dsp:nvSpPr>
      <dsp:spPr>
        <a:xfrm>
          <a:off x="306785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41522" y="1386090"/>
          <a:ext cx="7787291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41522" y="1386090"/>
        <a:ext cx="7787291" cy="396170"/>
      </dsp:txXfrm>
    </dsp:sp>
    <dsp:sp modelId="{EB133F34-59A3-4639-B813-3EF5396EC28B}">
      <dsp:nvSpPr>
        <dsp:cNvPr id="0" name=""/>
        <dsp:cNvSpPr/>
      </dsp:nvSpPr>
      <dsp:spPr>
        <a:xfrm>
          <a:off x="393915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11398" y="1980156"/>
          <a:ext cx="7960409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Aritmetické operace s přirozenými a racionálními čísly</a:t>
          </a:r>
          <a:endParaRPr lang="cs-CZ" sz="2000" b="1" kern="1200" dirty="0"/>
        </a:p>
      </dsp:txBody>
      <dsp:txXfrm>
        <a:off x="511398" y="1980156"/>
        <a:ext cx="7960409" cy="396170"/>
      </dsp:txXfrm>
    </dsp:sp>
    <dsp:sp modelId="{A6FEC19F-0F90-4EC7-BB21-E0ADFEFFA617}">
      <dsp:nvSpPr>
        <dsp:cNvPr id="0" name=""/>
        <dsp:cNvSpPr/>
      </dsp:nvSpPr>
      <dsp:spPr>
        <a:xfrm>
          <a:off x="306785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07974" y="2574222"/>
          <a:ext cx="82833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VY_32_INOVACE_Porovnávání desetinných čísel</a:t>
          </a:r>
          <a:endParaRPr lang="cs-CZ" sz="2000" kern="1200" dirty="0" smtClean="0"/>
        </a:p>
      </dsp:txBody>
      <dsp:txXfrm>
        <a:off x="207974" y="2574222"/>
        <a:ext cx="8283372" cy="396170"/>
      </dsp:txXfrm>
    </dsp:sp>
    <dsp:sp modelId="{D00E28E9-7A94-4DBE-BF47-6DC8F169B300}">
      <dsp:nvSpPr>
        <dsp:cNvPr id="0" name=""/>
        <dsp:cNvSpPr/>
      </dsp:nvSpPr>
      <dsp:spPr>
        <a:xfrm>
          <a:off x="22901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31.12.2013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31.12.2013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31.12.2013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31.12.2013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31.12.2013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31.12.2013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31.12.2013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31.12.2013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31.12.2013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31.12.2013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31.12.2013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31.12.2013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31.12.2013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slide" Target="slide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slide" Target="slide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slide" Target="slide7.xml"/><Relationship Id="rId4" Type="http://schemas.openxmlformats.org/officeDocument/2006/relationships/slide" Target="slide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311780928"/>
              </p:ext>
            </p:extLst>
          </p:nvPr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 fontScale="85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je určena pro výklad </a:t>
            </a:r>
            <a:r>
              <a:rPr lang="cs-CZ" dirty="0" smtClean="0"/>
              <a:t>pojmů číselná osa, znázornění desetinných čísel na číselné ose, porovnávání desetinných čísel podle velikosti. </a:t>
            </a:r>
            <a:endParaRPr lang="cs-CZ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V prezentaci se střídají </a:t>
            </a:r>
            <a:r>
              <a:rPr lang="cs-CZ" dirty="0" smtClean="0"/>
              <a:t>snímky </a:t>
            </a:r>
            <a:r>
              <a:rPr lang="cs-CZ" dirty="0" smtClean="0"/>
              <a:t>vysvětlující probírané pojmy (č. 4, </a:t>
            </a:r>
            <a:r>
              <a:rPr lang="cs-CZ" dirty="0" smtClean="0"/>
              <a:t>14) </a:t>
            </a:r>
            <a:r>
              <a:rPr lang="cs-CZ" dirty="0" smtClean="0"/>
              <a:t>se snímky umožňujícími samostatnou práci žáků: č. </a:t>
            </a:r>
            <a:r>
              <a:rPr lang="cs-CZ" dirty="0" smtClean="0"/>
              <a:t>5 – 12 (</a:t>
            </a:r>
            <a:r>
              <a:rPr lang="cs-CZ" dirty="0" smtClean="0"/>
              <a:t>žáci na interaktivní tabuli nebo myší přímo v prezentaci ukazují obrazy </a:t>
            </a:r>
            <a:r>
              <a:rPr lang="cs-CZ" dirty="0" smtClean="0"/>
              <a:t>desetinných čísel </a:t>
            </a:r>
            <a:r>
              <a:rPr lang="cs-CZ" dirty="0" smtClean="0"/>
              <a:t>na číselné ose</a:t>
            </a:r>
            <a:r>
              <a:rPr lang="cs-CZ" dirty="0" smtClean="0"/>
              <a:t>), se snímkem 15 pracují žáci tak, že na interaktivní tabuli nebo perem v prezentaci doplní znaky nerovnosti, které se následně po kliknutí myší zobrazí pro </a:t>
            </a:r>
            <a:r>
              <a:rPr lang="cs-CZ" dirty="0"/>
              <a:t>kontrolu. V závěrečném testu </a:t>
            </a:r>
            <a:r>
              <a:rPr lang="cs-CZ" dirty="0" smtClean="0"/>
              <a:t>(snímky 17 – 22) se </a:t>
            </a:r>
            <a:r>
              <a:rPr lang="cs-CZ" dirty="0"/>
              <a:t>po stisknutí odpovědi (na interaktivní tabuli nebo myší v prezentaci) objeví symbol, podle kterého žáci poznají zda jsou odpověděli správné či nesprávné.</a:t>
            </a:r>
            <a:endParaRPr lang="cs-CZ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Časová náročnost </a:t>
            </a:r>
            <a:r>
              <a:rPr lang="cs-CZ" smtClean="0"/>
              <a:t>35 min.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006082"/>
            <a:ext cx="7772400" cy="1780108"/>
          </a:xfrm>
        </p:spPr>
        <p:txBody>
          <a:bodyPr>
            <a:noAutofit/>
          </a:bodyPr>
          <a:lstStyle/>
          <a:p>
            <a:pPr lvl="0"/>
            <a:r>
              <a:rPr lang="cs-CZ" sz="6000" dirty="0"/>
              <a:t>Porovnávání desetinných čísel</a:t>
            </a:r>
            <a:endParaRPr lang="cs-CZ" sz="6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692948"/>
            <a:ext cx="8784976" cy="3688380"/>
          </a:xfrm>
        </p:spPr>
        <p:txBody>
          <a:bodyPr>
            <a:normAutofit lnSpcReduction="10000"/>
          </a:bodyPr>
          <a:lstStyle/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Je to přímka, na které se dají sestrojit obrazy čísel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Leží na ní obrazy všech čísel (přirozených i desetinných)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Vlevo znázorňujeme menší čísla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Vpravo znázorňujeme větší čísla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Není omezená (znázorňujeme jen potřebnou část)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Číselná osa</a:t>
            </a:r>
            <a:endParaRPr lang="cs-CZ" dirty="0"/>
          </a:p>
        </p:txBody>
      </p:sp>
      <p:grpSp>
        <p:nvGrpSpPr>
          <p:cNvPr id="33" name="Skupina 32"/>
          <p:cNvGrpSpPr/>
          <p:nvPr/>
        </p:nvGrpSpPr>
        <p:grpSpPr>
          <a:xfrm>
            <a:off x="1000100" y="2636912"/>
            <a:ext cx="7004296" cy="604541"/>
            <a:chOff x="1000100" y="2643182"/>
            <a:chExt cx="7004296" cy="604541"/>
          </a:xfrm>
        </p:grpSpPr>
        <p:grpSp>
          <p:nvGrpSpPr>
            <p:cNvPr id="32" name="Skupina 31"/>
            <p:cNvGrpSpPr/>
            <p:nvPr/>
          </p:nvGrpSpPr>
          <p:grpSpPr>
            <a:xfrm>
              <a:off x="1142976" y="2643182"/>
              <a:ext cx="6786610" cy="142876"/>
              <a:chOff x="1142976" y="2643182"/>
              <a:chExt cx="6786610" cy="142876"/>
            </a:xfrm>
          </p:grpSpPr>
          <p:cxnSp>
            <p:nvCxnSpPr>
              <p:cNvPr id="6" name="Přímá spojovací čára 5"/>
              <p:cNvCxnSpPr/>
              <p:nvPr/>
            </p:nvCxnSpPr>
            <p:spPr>
              <a:xfrm>
                <a:off x="1142976" y="2713826"/>
                <a:ext cx="6786610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" name="Přímá spojovací čára 7"/>
              <p:cNvCxnSpPr/>
              <p:nvPr/>
            </p:nvCxnSpPr>
            <p:spPr>
              <a:xfrm rot="5400000">
                <a:off x="1143770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" name="Přímá spojovací čára 8"/>
              <p:cNvCxnSpPr/>
              <p:nvPr/>
            </p:nvCxnSpPr>
            <p:spPr>
              <a:xfrm rot="5400000">
                <a:off x="1741251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ovací čára 9"/>
              <p:cNvCxnSpPr/>
              <p:nvPr/>
            </p:nvCxnSpPr>
            <p:spPr>
              <a:xfrm rot="5400000">
                <a:off x="2338732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ovací čára 10"/>
              <p:cNvCxnSpPr/>
              <p:nvPr/>
            </p:nvCxnSpPr>
            <p:spPr>
              <a:xfrm rot="5400000">
                <a:off x="2936213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ovací čára 11"/>
              <p:cNvCxnSpPr/>
              <p:nvPr/>
            </p:nvCxnSpPr>
            <p:spPr>
              <a:xfrm rot="5400000">
                <a:off x="3533694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ovací čára 12"/>
              <p:cNvCxnSpPr/>
              <p:nvPr/>
            </p:nvCxnSpPr>
            <p:spPr>
              <a:xfrm rot="5400000">
                <a:off x="4131175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ovací čára 13"/>
              <p:cNvCxnSpPr/>
              <p:nvPr/>
            </p:nvCxnSpPr>
            <p:spPr>
              <a:xfrm rot="5400000">
                <a:off x="4728656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ovací čára 14"/>
              <p:cNvCxnSpPr/>
              <p:nvPr/>
            </p:nvCxnSpPr>
            <p:spPr>
              <a:xfrm rot="5400000">
                <a:off x="5326137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ovací čára 15"/>
              <p:cNvCxnSpPr/>
              <p:nvPr/>
            </p:nvCxnSpPr>
            <p:spPr>
              <a:xfrm rot="5400000">
                <a:off x="5923618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ovací čára 16"/>
              <p:cNvCxnSpPr/>
              <p:nvPr/>
            </p:nvCxnSpPr>
            <p:spPr>
              <a:xfrm rot="5400000">
                <a:off x="6521099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ovací čára 17"/>
              <p:cNvCxnSpPr/>
              <p:nvPr/>
            </p:nvCxnSpPr>
            <p:spPr>
              <a:xfrm rot="5400000">
                <a:off x="7118580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ovací čára 18"/>
              <p:cNvCxnSpPr/>
              <p:nvPr/>
            </p:nvCxnSpPr>
            <p:spPr>
              <a:xfrm rot="5400000">
                <a:off x="7716066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20" name="TextovéPole 19"/>
            <p:cNvSpPr txBox="1"/>
            <p:nvPr/>
          </p:nvSpPr>
          <p:spPr>
            <a:xfrm>
              <a:off x="1000100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0,9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1597581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solidFill>
                    <a:srgbClr val="FF0000"/>
                  </a:solidFill>
                  <a:latin typeface="Calibri" pitchFamily="34" charset="0"/>
                </a:rPr>
                <a:t>1</a:t>
              </a:r>
              <a:endParaRPr lang="cs-CZ" sz="2400" dirty="0">
                <a:solidFill>
                  <a:srgbClr val="FF0000"/>
                </a:solidFill>
                <a:latin typeface="Calibri" pitchFamily="34" charset="0"/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2195062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1,1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2792543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1,2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3390024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1,3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3987505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1,4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4584986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1,5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5182467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1,6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5779948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1,7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6377429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1,8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6974910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1,9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7572396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solidFill>
                    <a:srgbClr val="FF0000"/>
                  </a:solidFill>
                  <a:latin typeface="Calibri" pitchFamily="34" charset="0"/>
                </a:rPr>
                <a:t>2</a:t>
              </a:r>
              <a:endParaRPr lang="cs-CZ" sz="2400" dirty="0">
                <a:solidFill>
                  <a:srgbClr val="FF0000"/>
                </a:solidFill>
                <a:latin typeface="Calibri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3786190"/>
            <a:ext cx="8784976" cy="573796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3200" dirty="0" smtClean="0">
                <a:latin typeface="Calibri" pitchFamily="34" charset="0"/>
              </a:rPr>
              <a:t>Ukažte na číselné ose obraz čísla 1,9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Hledáme na číselné ose</a:t>
            </a:r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000100" y="3071016"/>
            <a:ext cx="678661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>
            <a:off x="1000894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1598375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2195856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>
            <a:off x="2793337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>
            <a:off x="3390818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>
            <a:off x="3988299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>
            <a:off x="4585780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>
            <a:off x="5183261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>
            <a:off x="5780742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6378223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>
            <a:off x="6975704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>
            <a:off x="7573190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1454705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latin typeface="Calibri" pitchFamily="34" charset="0"/>
              </a:rPr>
              <a:t>1,7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832034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latin typeface="Calibri" pitchFamily="34" charset="0"/>
              </a:rPr>
              <a:t>2,6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44" name="Tlačítko akce: Vlastní 43">
            <a:hlinkClick r:id="" action="ppaction://noaction" highlightClick="1"/>
          </p:cNvPr>
          <p:cNvSpPr/>
          <p:nvPr/>
        </p:nvSpPr>
        <p:spPr>
          <a:xfrm>
            <a:off x="-252536" y="-459432"/>
            <a:ext cx="9649072" cy="756084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>
            <a:hlinkClick r:id="rId2" action="ppaction://hlinksldjump"/>
          </p:cNvPr>
          <p:cNvSpPr/>
          <p:nvPr/>
        </p:nvSpPr>
        <p:spPr>
          <a:xfrm>
            <a:off x="1000100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>
            <a:hlinkClick r:id="rId2" action="ppaction://hlinksldjump"/>
          </p:cNvPr>
          <p:cNvSpPr/>
          <p:nvPr/>
        </p:nvSpPr>
        <p:spPr>
          <a:xfrm>
            <a:off x="1597581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>
            <a:hlinkClick r:id="rId2" action="ppaction://hlinksldjump"/>
          </p:cNvPr>
          <p:cNvSpPr/>
          <p:nvPr/>
        </p:nvSpPr>
        <p:spPr>
          <a:xfrm>
            <a:off x="2195062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>
            <a:hlinkClick r:id="rId3" action="ppaction://hlinksldjump"/>
          </p:cNvPr>
          <p:cNvSpPr/>
          <p:nvPr/>
        </p:nvSpPr>
        <p:spPr>
          <a:xfrm>
            <a:off x="2792543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>
            <a:hlinkClick r:id="rId2" action="ppaction://hlinksldjump"/>
          </p:cNvPr>
          <p:cNvSpPr/>
          <p:nvPr/>
        </p:nvSpPr>
        <p:spPr>
          <a:xfrm>
            <a:off x="3390024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>
            <a:hlinkClick r:id="rId2" action="ppaction://hlinksldjump"/>
          </p:cNvPr>
          <p:cNvSpPr/>
          <p:nvPr/>
        </p:nvSpPr>
        <p:spPr>
          <a:xfrm>
            <a:off x="3987505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>
            <a:hlinkClick r:id="rId2" action="ppaction://hlinksldjump"/>
          </p:cNvPr>
          <p:cNvSpPr/>
          <p:nvPr/>
        </p:nvSpPr>
        <p:spPr>
          <a:xfrm>
            <a:off x="4584986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>
            <a:hlinkClick r:id="rId2" action="ppaction://hlinksldjump"/>
          </p:cNvPr>
          <p:cNvSpPr/>
          <p:nvPr/>
        </p:nvSpPr>
        <p:spPr>
          <a:xfrm>
            <a:off x="5182467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>
            <a:hlinkClick r:id="rId2" action="ppaction://hlinksldjump"/>
          </p:cNvPr>
          <p:cNvSpPr/>
          <p:nvPr/>
        </p:nvSpPr>
        <p:spPr>
          <a:xfrm>
            <a:off x="5779948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>
            <a:hlinkClick r:id="rId2" action="ppaction://hlinksldjump"/>
          </p:cNvPr>
          <p:cNvSpPr/>
          <p:nvPr/>
        </p:nvSpPr>
        <p:spPr>
          <a:xfrm>
            <a:off x="6377429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>
            <a:hlinkClick r:id="rId2" action="ppaction://hlinksldjump"/>
          </p:cNvPr>
          <p:cNvSpPr/>
          <p:nvPr/>
        </p:nvSpPr>
        <p:spPr>
          <a:xfrm>
            <a:off x="6974910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>
            <a:hlinkClick r:id="rId2" action="ppaction://hlinksldjump"/>
          </p:cNvPr>
          <p:cNvSpPr/>
          <p:nvPr/>
        </p:nvSpPr>
        <p:spPr>
          <a:xfrm>
            <a:off x="7572396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832034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latin typeface="Calibri" pitchFamily="34" charset="0"/>
              </a:rPr>
              <a:t>2,6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2643174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solidFill>
                  <a:srgbClr val="FFC000"/>
                </a:solidFill>
                <a:latin typeface="Calibri" pitchFamily="34" charset="0"/>
              </a:rPr>
              <a:t>1,9</a:t>
            </a:r>
            <a:endParaRPr lang="cs-CZ" sz="2400" dirty="0">
              <a:solidFill>
                <a:srgbClr val="FFC000"/>
              </a:solidFill>
              <a:latin typeface="Calibri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454705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latin typeface="Calibri" pitchFamily="34" charset="0"/>
              </a:rPr>
              <a:t>1,7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Hledáme na číselné ose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3786190"/>
            <a:ext cx="8784976" cy="164307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3200" dirty="0" smtClean="0">
                <a:latin typeface="Calibri" pitchFamily="34" charset="0"/>
              </a:rPr>
              <a:t>Ukažte na číselné ose obraz čísla 1,9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200" dirty="0" smtClean="0">
                <a:latin typeface="Calibri" pitchFamily="34" charset="0"/>
              </a:rPr>
              <a:t>Ukažte na číselné ose obraz čísla 2,4</a:t>
            </a:r>
          </a:p>
        </p:txBody>
      </p:sp>
      <p:sp>
        <p:nvSpPr>
          <p:cNvPr id="45" name="Tlačítko akce: Vlastní 44">
            <a:hlinkClick r:id="" action="ppaction://noaction" highlightClick="1"/>
          </p:cNvPr>
          <p:cNvSpPr/>
          <p:nvPr/>
        </p:nvSpPr>
        <p:spPr>
          <a:xfrm>
            <a:off x="-613934" y="-298328"/>
            <a:ext cx="10397840" cy="73448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000100" y="3071016"/>
            <a:ext cx="678661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>
            <a:off x="1000894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1598375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2195856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>
            <a:off x="2793337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>
            <a:off x="3390818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>
            <a:off x="3988299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>
            <a:off x="4585780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>
            <a:off x="5183261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>
            <a:off x="5780742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6378223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>
            <a:off x="6975704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>
            <a:off x="7573190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2" name="Elipsa 31">
            <a:hlinkClick r:id="rId3" action="ppaction://hlinksldjump"/>
          </p:cNvPr>
          <p:cNvSpPr/>
          <p:nvPr/>
        </p:nvSpPr>
        <p:spPr>
          <a:xfrm>
            <a:off x="1000100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>
            <a:hlinkClick r:id="rId3" action="ppaction://hlinksldjump"/>
          </p:cNvPr>
          <p:cNvSpPr/>
          <p:nvPr/>
        </p:nvSpPr>
        <p:spPr>
          <a:xfrm>
            <a:off x="1597581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>
            <a:hlinkClick r:id="rId3" action="ppaction://hlinksldjump"/>
          </p:cNvPr>
          <p:cNvSpPr/>
          <p:nvPr/>
        </p:nvSpPr>
        <p:spPr>
          <a:xfrm>
            <a:off x="2195062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>
            <a:hlinkClick r:id="rId3" action="ppaction://hlinksldjump"/>
          </p:cNvPr>
          <p:cNvSpPr/>
          <p:nvPr/>
        </p:nvSpPr>
        <p:spPr>
          <a:xfrm>
            <a:off x="2792543" y="3000372"/>
            <a:ext cx="142876" cy="142876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>
            <a:hlinkClick r:id="rId3" action="ppaction://hlinksldjump"/>
          </p:cNvPr>
          <p:cNvSpPr/>
          <p:nvPr/>
        </p:nvSpPr>
        <p:spPr>
          <a:xfrm>
            <a:off x="3390024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>
            <a:hlinkClick r:id="rId3" action="ppaction://hlinksldjump"/>
          </p:cNvPr>
          <p:cNvSpPr/>
          <p:nvPr/>
        </p:nvSpPr>
        <p:spPr>
          <a:xfrm>
            <a:off x="3987505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>
            <a:hlinkClick r:id="rId3" action="ppaction://hlinksldjump"/>
          </p:cNvPr>
          <p:cNvSpPr/>
          <p:nvPr/>
        </p:nvSpPr>
        <p:spPr>
          <a:xfrm>
            <a:off x="4584986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>
            <a:hlinkClick r:id="rId3" action="ppaction://hlinksldjump"/>
          </p:cNvPr>
          <p:cNvSpPr/>
          <p:nvPr/>
        </p:nvSpPr>
        <p:spPr>
          <a:xfrm>
            <a:off x="5182467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>
            <a:hlinkClick r:id="rId4" action="ppaction://hlinksldjump"/>
          </p:cNvPr>
          <p:cNvSpPr/>
          <p:nvPr/>
        </p:nvSpPr>
        <p:spPr>
          <a:xfrm>
            <a:off x="5779948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>
            <a:hlinkClick r:id="rId3" action="ppaction://hlinksldjump"/>
          </p:cNvPr>
          <p:cNvSpPr/>
          <p:nvPr/>
        </p:nvSpPr>
        <p:spPr>
          <a:xfrm>
            <a:off x="6377429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>
            <a:hlinkClick r:id="rId3" action="ppaction://hlinksldjump"/>
          </p:cNvPr>
          <p:cNvSpPr/>
          <p:nvPr/>
        </p:nvSpPr>
        <p:spPr>
          <a:xfrm>
            <a:off x="6974910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>
            <a:hlinkClick r:id="rId3" action="ppaction://hlinksldjump"/>
          </p:cNvPr>
          <p:cNvSpPr/>
          <p:nvPr/>
        </p:nvSpPr>
        <p:spPr>
          <a:xfrm>
            <a:off x="7572396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ovéPole 29"/>
          <p:cNvSpPr txBox="1"/>
          <p:nvPr/>
        </p:nvSpPr>
        <p:spPr>
          <a:xfrm>
            <a:off x="6832034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latin typeface="Calibri" pitchFamily="34" charset="0"/>
              </a:rPr>
              <a:t>2,6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640198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solidFill>
                  <a:srgbClr val="FFC000"/>
                </a:solidFill>
                <a:latin typeface="Calibri" pitchFamily="34" charset="0"/>
              </a:rPr>
              <a:t>2,4</a:t>
            </a:r>
            <a:endParaRPr lang="cs-CZ" sz="2400" dirty="0">
              <a:solidFill>
                <a:srgbClr val="FFC000"/>
              </a:solidFill>
              <a:latin typeface="Calibri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2643174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solidFill>
                  <a:srgbClr val="FFC000"/>
                </a:solidFill>
                <a:latin typeface="Calibri" pitchFamily="34" charset="0"/>
              </a:rPr>
              <a:t>1,9</a:t>
            </a:r>
            <a:endParaRPr lang="cs-CZ" sz="2400" dirty="0">
              <a:solidFill>
                <a:srgbClr val="FFC000"/>
              </a:solidFill>
              <a:latin typeface="Calibri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454705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latin typeface="Calibri" pitchFamily="34" charset="0"/>
              </a:rPr>
              <a:t>1,7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Hledáme na číselné ose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3786190"/>
            <a:ext cx="8784976" cy="200026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3200" dirty="0" smtClean="0">
                <a:latin typeface="Calibri" pitchFamily="34" charset="0"/>
              </a:rPr>
              <a:t>Ukažte na číselné ose obraz čísla 1,9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200" dirty="0" smtClean="0">
                <a:latin typeface="Calibri" pitchFamily="34" charset="0"/>
              </a:rPr>
              <a:t>Ukažte na číselné ose obraz čísla 2,4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200" dirty="0" smtClean="0">
                <a:latin typeface="Calibri" pitchFamily="34" charset="0"/>
              </a:rPr>
              <a:t>Ukažte na číselné ose obraz čísla 2,2</a:t>
            </a:r>
          </a:p>
          <a:p>
            <a:pPr marL="514350" indent="-514350">
              <a:buFont typeface="+mj-lt"/>
              <a:buAutoNum type="arabicParenR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45" name="Tlačítko akce: Vlastní 44">
            <a:hlinkClick r:id="" action="ppaction://noaction" highlightClick="1"/>
          </p:cNvPr>
          <p:cNvSpPr/>
          <p:nvPr/>
        </p:nvSpPr>
        <p:spPr>
          <a:xfrm>
            <a:off x="-900608" y="-96183"/>
            <a:ext cx="10397840" cy="734481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000100" y="3071016"/>
            <a:ext cx="678661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>
            <a:off x="1000894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1598375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2195856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>
            <a:off x="2793337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>
            <a:off x="3390818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>
            <a:off x="3988299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>
            <a:off x="4585780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>
            <a:off x="5183261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>
            <a:off x="5780742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6378223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>
            <a:off x="6975704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>
            <a:off x="7573190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2" name="Elipsa 31">
            <a:hlinkClick r:id="rId3" action="ppaction://hlinksldjump"/>
          </p:cNvPr>
          <p:cNvSpPr/>
          <p:nvPr/>
        </p:nvSpPr>
        <p:spPr>
          <a:xfrm>
            <a:off x="1000100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>
            <a:hlinkClick r:id="rId3" action="ppaction://hlinksldjump"/>
          </p:cNvPr>
          <p:cNvSpPr/>
          <p:nvPr/>
        </p:nvSpPr>
        <p:spPr>
          <a:xfrm>
            <a:off x="1597581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>
            <a:hlinkClick r:id="rId3" action="ppaction://hlinksldjump"/>
          </p:cNvPr>
          <p:cNvSpPr/>
          <p:nvPr/>
        </p:nvSpPr>
        <p:spPr>
          <a:xfrm>
            <a:off x="2195062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>
            <a:hlinkClick r:id="rId3" action="ppaction://hlinksldjump"/>
          </p:cNvPr>
          <p:cNvSpPr/>
          <p:nvPr/>
        </p:nvSpPr>
        <p:spPr>
          <a:xfrm>
            <a:off x="2792543" y="3000372"/>
            <a:ext cx="142876" cy="142876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>
            <a:hlinkClick r:id="rId3" action="ppaction://hlinksldjump"/>
          </p:cNvPr>
          <p:cNvSpPr/>
          <p:nvPr/>
        </p:nvSpPr>
        <p:spPr>
          <a:xfrm>
            <a:off x="3390024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>
            <a:hlinkClick r:id="rId3" action="ppaction://hlinksldjump"/>
          </p:cNvPr>
          <p:cNvSpPr/>
          <p:nvPr/>
        </p:nvSpPr>
        <p:spPr>
          <a:xfrm>
            <a:off x="3987505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>
            <a:hlinkClick r:id="rId4" action="ppaction://hlinksldjump"/>
          </p:cNvPr>
          <p:cNvSpPr/>
          <p:nvPr/>
        </p:nvSpPr>
        <p:spPr>
          <a:xfrm>
            <a:off x="4584986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>
            <a:hlinkClick r:id="rId3" action="ppaction://hlinksldjump"/>
          </p:cNvPr>
          <p:cNvSpPr/>
          <p:nvPr/>
        </p:nvSpPr>
        <p:spPr>
          <a:xfrm>
            <a:off x="5182467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>
            <a:hlinkClick r:id="rId3" action="ppaction://hlinksldjump"/>
          </p:cNvPr>
          <p:cNvSpPr/>
          <p:nvPr/>
        </p:nvSpPr>
        <p:spPr>
          <a:xfrm>
            <a:off x="5779948" y="3000372"/>
            <a:ext cx="142876" cy="142876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>
            <a:hlinkClick r:id="rId3" action="ppaction://hlinksldjump"/>
          </p:cNvPr>
          <p:cNvSpPr/>
          <p:nvPr/>
        </p:nvSpPr>
        <p:spPr>
          <a:xfrm>
            <a:off x="6377429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>
            <a:hlinkClick r:id="rId3" action="ppaction://hlinksldjump"/>
          </p:cNvPr>
          <p:cNvSpPr/>
          <p:nvPr/>
        </p:nvSpPr>
        <p:spPr>
          <a:xfrm>
            <a:off x="6974910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>
            <a:hlinkClick r:id="rId3" action="ppaction://hlinksldjump"/>
          </p:cNvPr>
          <p:cNvSpPr/>
          <p:nvPr/>
        </p:nvSpPr>
        <p:spPr>
          <a:xfrm>
            <a:off x="7572396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TextovéPole 48"/>
          <p:cNvSpPr txBox="1"/>
          <p:nvPr/>
        </p:nvSpPr>
        <p:spPr>
          <a:xfrm>
            <a:off x="7572396" y="6215082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Další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454705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latin typeface="Calibri" pitchFamily="34" charset="0"/>
              </a:rPr>
              <a:t>1,7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832034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latin typeface="Calibri" pitchFamily="34" charset="0"/>
              </a:rPr>
              <a:t>2,6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2643174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solidFill>
                  <a:srgbClr val="FFC000"/>
                </a:solidFill>
                <a:latin typeface="Calibri" pitchFamily="34" charset="0"/>
              </a:rPr>
              <a:t>1,9</a:t>
            </a:r>
            <a:endParaRPr lang="cs-CZ" sz="2400" dirty="0">
              <a:solidFill>
                <a:srgbClr val="FFC000"/>
              </a:solidFill>
              <a:latin typeface="Calibri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640198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solidFill>
                  <a:srgbClr val="FFC000"/>
                </a:solidFill>
                <a:latin typeface="Calibri" pitchFamily="34" charset="0"/>
              </a:rPr>
              <a:t>2,4</a:t>
            </a:r>
            <a:endParaRPr lang="cs-CZ" sz="2400" dirty="0">
              <a:solidFill>
                <a:srgbClr val="FFC000"/>
              </a:solidFill>
              <a:latin typeface="Calibri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4429124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solidFill>
                  <a:srgbClr val="FFC000"/>
                </a:solidFill>
                <a:latin typeface="Calibri" pitchFamily="34" charset="0"/>
              </a:rPr>
              <a:t>2,2</a:t>
            </a:r>
            <a:endParaRPr lang="cs-CZ" sz="2400" dirty="0">
              <a:solidFill>
                <a:srgbClr val="FFC000"/>
              </a:solidFill>
              <a:latin typeface="Calibri" pitchFamily="34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Hledáme na číselné ose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3786190"/>
            <a:ext cx="8784976" cy="200026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3200" dirty="0" smtClean="0">
                <a:latin typeface="Calibri" pitchFamily="34" charset="0"/>
              </a:rPr>
              <a:t>Ukažte na číselné ose obraz čísla 1,9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200" dirty="0" smtClean="0">
                <a:latin typeface="Calibri" pitchFamily="34" charset="0"/>
              </a:rPr>
              <a:t>Ukažte na číselné ose obraz čísla 2,4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200" dirty="0" smtClean="0">
                <a:latin typeface="Calibri" pitchFamily="34" charset="0"/>
              </a:rPr>
              <a:t>Ukažte na číselné ose obraz čísla 2,2</a:t>
            </a:r>
          </a:p>
          <a:p>
            <a:pPr marL="514350" indent="-514350">
              <a:buFont typeface="+mj-lt"/>
              <a:buAutoNum type="arabicParenR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45" name="Tlačítko akce: Vlastní 44">
            <a:hlinkClick r:id="" action="ppaction://noaction" highlightClick="1"/>
          </p:cNvPr>
          <p:cNvSpPr/>
          <p:nvPr/>
        </p:nvSpPr>
        <p:spPr>
          <a:xfrm>
            <a:off x="-363046" y="-139503"/>
            <a:ext cx="10181816" cy="7488832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000100" y="3071016"/>
            <a:ext cx="678661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>
            <a:off x="1000894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1598375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2195856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>
            <a:off x="2793337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>
            <a:off x="3390818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>
            <a:off x="3988299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>
            <a:off x="4585780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>
            <a:off x="5183261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>
            <a:off x="5780742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6378223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>
            <a:off x="6975704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>
            <a:off x="7573190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2" name="Elipsa 31">
            <a:hlinkClick r:id="rId3" action="ppaction://hlinksldjump"/>
          </p:cNvPr>
          <p:cNvSpPr/>
          <p:nvPr/>
        </p:nvSpPr>
        <p:spPr>
          <a:xfrm>
            <a:off x="1000100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>
            <a:hlinkClick r:id="rId3" action="ppaction://hlinksldjump"/>
          </p:cNvPr>
          <p:cNvSpPr/>
          <p:nvPr/>
        </p:nvSpPr>
        <p:spPr>
          <a:xfrm>
            <a:off x="1597581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>
            <a:hlinkClick r:id="rId3" action="ppaction://hlinksldjump"/>
          </p:cNvPr>
          <p:cNvSpPr/>
          <p:nvPr/>
        </p:nvSpPr>
        <p:spPr>
          <a:xfrm>
            <a:off x="2195062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>
            <a:hlinkClick r:id="rId3" action="ppaction://hlinksldjump"/>
          </p:cNvPr>
          <p:cNvSpPr/>
          <p:nvPr/>
        </p:nvSpPr>
        <p:spPr>
          <a:xfrm>
            <a:off x="2792543" y="3000372"/>
            <a:ext cx="142876" cy="142876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>
            <a:hlinkClick r:id="rId3" action="ppaction://hlinksldjump"/>
          </p:cNvPr>
          <p:cNvSpPr/>
          <p:nvPr/>
        </p:nvSpPr>
        <p:spPr>
          <a:xfrm>
            <a:off x="3390024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>
            <a:hlinkClick r:id="rId3" action="ppaction://hlinksldjump"/>
          </p:cNvPr>
          <p:cNvSpPr/>
          <p:nvPr/>
        </p:nvSpPr>
        <p:spPr>
          <a:xfrm>
            <a:off x="3987505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>
            <a:hlinkClick r:id="rId3" action="ppaction://hlinksldjump"/>
          </p:cNvPr>
          <p:cNvSpPr/>
          <p:nvPr/>
        </p:nvSpPr>
        <p:spPr>
          <a:xfrm>
            <a:off x="4584986" y="3000372"/>
            <a:ext cx="142876" cy="142876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>
            <a:hlinkClick r:id="rId3" action="ppaction://hlinksldjump"/>
          </p:cNvPr>
          <p:cNvSpPr/>
          <p:nvPr/>
        </p:nvSpPr>
        <p:spPr>
          <a:xfrm>
            <a:off x="5182467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>
            <a:hlinkClick r:id="rId3" action="ppaction://hlinksldjump"/>
          </p:cNvPr>
          <p:cNvSpPr/>
          <p:nvPr/>
        </p:nvSpPr>
        <p:spPr>
          <a:xfrm>
            <a:off x="5779948" y="3000372"/>
            <a:ext cx="142876" cy="142876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>
            <a:hlinkClick r:id="rId3" action="ppaction://hlinksldjump"/>
          </p:cNvPr>
          <p:cNvSpPr/>
          <p:nvPr/>
        </p:nvSpPr>
        <p:spPr>
          <a:xfrm>
            <a:off x="6377429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>
            <a:hlinkClick r:id="rId3" action="ppaction://hlinksldjump"/>
          </p:cNvPr>
          <p:cNvSpPr/>
          <p:nvPr/>
        </p:nvSpPr>
        <p:spPr>
          <a:xfrm>
            <a:off x="6974910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>
            <a:hlinkClick r:id="rId3" action="ppaction://hlinksldjump"/>
          </p:cNvPr>
          <p:cNvSpPr/>
          <p:nvPr/>
        </p:nvSpPr>
        <p:spPr>
          <a:xfrm>
            <a:off x="7572396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Tlačítko akce: Dopředu nebo Další 47">
            <a:hlinkClick r:id="" action="ppaction://hlinkshowjump?jump=nextslide" highlightClick="1"/>
          </p:cNvPr>
          <p:cNvSpPr/>
          <p:nvPr/>
        </p:nvSpPr>
        <p:spPr>
          <a:xfrm>
            <a:off x="7000892" y="5643578"/>
            <a:ext cx="1800000" cy="54000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3786190"/>
            <a:ext cx="8784976" cy="573796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3200" dirty="0" smtClean="0">
                <a:latin typeface="Calibri" pitchFamily="34" charset="0"/>
              </a:rPr>
              <a:t>Ukažte na ose obraz čísla o 0,3 většího než 5,7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Hledáme na číselné ose</a:t>
            </a:r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000100" y="3071016"/>
            <a:ext cx="678661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>
            <a:off x="1000894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1598375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2195856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>
            <a:off x="2793337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>
            <a:off x="3390818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>
            <a:off x="3988299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>
            <a:off x="4585780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>
            <a:off x="5183261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>
            <a:off x="5780742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6378223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>
            <a:off x="6975704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>
            <a:off x="7573190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2639802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latin typeface="Calibri" pitchFamily="34" charset="0"/>
              </a:rPr>
              <a:t>5,7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832034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latin typeface="Calibri" pitchFamily="34" charset="0"/>
              </a:rPr>
              <a:t>6,4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44" name="Tlačítko akce: Vlastní 43">
            <a:hlinkClick r:id="" action="ppaction://noaction" highlightClick="1"/>
          </p:cNvPr>
          <p:cNvSpPr/>
          <p:nvPr/>
        </p:nvSpPr>
        <p:spPr>
          <a:xfrm>
            <a:off x="-167542" y="-673176"/>
            <a:ext cx="9505056" cy="763284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>
            <a:hlinkClick r:id="rId2" action="ppaction://hlinksldjump"/>
          </p:cNvPr>
          <p:cNvSpPr/>
          <p:nvPr/>
        </p:nvSpPr>
        <p:spPr>
          <a:xfrm>
            <a:off x="1000100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>
            <a:hlinkClick r:id="rId2" action="ppaction://hlinksldjump"/>
          </p:cNvPr>
          <p:cNvSpPr/>
          <p:nvPr/>
        </p:nvSpPr>
        <p:spPr>
          <a:xfrm>
            <a:off x="1597581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>
            <a:hlinkClick r:id="rId2" action="ppaction://hlinksldjump"/>
          </p:cNvPr>
          <p:cNvSpPr/>
          <p:nvPr/>
        </p:nvSpPr>
        <p:spPr>
          <a:xfrm>
            <a:off x="2195062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>
            <a:hlinkClick r:id="rId2" action="ppaction://hlinksldjump"/>
          </p:cNvPr>
          <p:cNvSpPr/>
          <p:nvPr/>
        </p:nvSpPr>
        <p:spPr>
          <a:xfrm>
            <a:off x="2792543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>
            <a:hlinkClick r:id="rId2" action="ppaction://hlinksldjump"/>
          </p:cNvPr>
          <p:cNvSpPr/>
          <p:nvPr/>
        </p:nvSpPr>
        <p:spPr>
          <a:xfrm>
            <a:off x="3390024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>
            <a:hlinkClick r:id="rId2" action="ppaction://hlinksldjump"/>
          </p:cNvPr>
          <p:cNvSpPr/>
          <p:nvPr/>
        </p:nvSpPr>
        <p:spPr>
          <a:xfrm>
            <a:off x="3987505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>
            <a:hlinkClick r:id="rId3" action="ppaction://hlinksldjump"/>
          </p:cNvPr>
          <p:cNvSpPr/>
          <p:nvPr/>
        </p:nvSpPr>
        <p:spPr>
          <a:xfrm>
            <a:off x="4584986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>
            <a:hlinkClick r:id="rId2" action="ppaction://hlinksldjump"/>
          </p:cNvPr>
          <p:cNvSpPr/>
          <p:nvPr/>
        </p:nvSpPr>
        <p:spPr>
          <a:xfrm>
            <a:off x="5182467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>
            <a:hlinkClick r:id="rId2" action="ppaction://hlinksldjump"/>
          </p:cNvPr>
          <p:cNvSpPr/>
          <p:nvPr/>
        </p:nvSpPr>
        <p:spPr>
          <a:xfrm>
            <a:off x="5779948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>
            <a:hlinkClick r:id="rId2" action="ppaction://hlinksldjump"/>
          </p:cNvPr>
          <p:cNvSpPr/>
          <p:nvPr/>
        </p:nvSpPr>
        <p:spPr>
          <a:xfrm>
            <a:off x="6377429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>
            <a:hlinkClick r:id="rId2" action="ppaction://hlinksldjump"/>
          </p:cNvPr>
          <p:cNvSpPr/>
          <p:nvPr/>
        </p:nvSpPr>
        <p:spPr>
          <a:xfrm>
            <a:off x="6974910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>
            <a:hlinkClick r:id="rId2" action="ppaction://hlinksldjump"/>
          </p:cNvPr>
          <p:cNvSpPr/>
          <p:nvPr/>
        </p:nvSpPr>
        <p:spPr>
          <a:xfrm>
            <a:off x="7572396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639802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latin typeface="Calibri" pitchFamily="34" charset="0"/>
              </a:rPr>
              <a:t>5,7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832034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latin typeface="Calibri" pitchFamily="34" charset="0"/>
              </a:rPr>
              <a:t>6,4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425752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solidFill>
                  <a:srgbClr val="FFC000"/>
                </a:solidFill>
                <a:latin typeface="Calibri" pitchFamily="34" charset="0"/>
              </a:rPr>
              <a:t>6</a:t>
            </a:r>
            <a:endParaRPr lang="cs-CZ" sz="2400" dirty="0">
              <a:solidFill>
                <a:srgbClr val="FFC000"/>
              </a:solidFill>
              <a:latin typeface="Calibri" pitchFamily="34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Hledáme na číselné ose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3786190"/>
            <a:ext cx="8784976" cy="164307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3200" dirty="0" smtClean="0">
                <a:latin typeface="Calibri" pitchFamily="34" charset="0"/>
              </a:rPr>
              <a:t>Ukažte na ose obraz čísla o 0,3 většího než 5,7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200" dirty="0" smtClean="0">
                <a:latin typeface="Calibri" pitchFamily="34" charset="0"/>
              </a:rPr>
              <a:t>Ukažte na ose obraz čísla o 0,2 menšího než 5,7</a:t>
            </a:r>
          </a:p>
          <a:p>
            <a:pPr marL="514350" indent="-514350">
              <a:buNone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45" name="Tlačítko akce: Vlastní 44">
            <a:hlinkClick r:id="" action="ppaction://noaction" highlightClick="1"/>
          </p:cNvPr>
          <p:cNvSpPr/>
          <p:nvPr/>
        </p:nvSpPr>
        <p:spPr>
          <a:xfrm>
            <a:off x="-344220" y="-283769"/>
            <a:ext cx="10001288" cy="731569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000100" y="3071016"/>
            <a:ext cx="678661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>
            <a:off x="1000894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1598375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2195856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>
            <a:off x="2793337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>
            <a:off x="3390818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>
            <a:off x="3988299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>
            <a:off x="4585780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>
            <a:off x="5183261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>
            <a:off x="5780742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6378223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>
            <a:off x="6975704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>
            <a:off x="7573190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2" name="Elipsa 31">
            <a:hlinkClick r:id="rId3" action="ppaction://hlinksldjump"/>
          </p:cNvPr>
          <p:cNvSpPr/>
          <p:nvPr/>
        </p:nvSpPr>
        <p:spPr>
          <a:xfrm>
            <a:off x="1000100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>
            <a:hlinkClick r:id="rId4" action="ppaction://hlinksldjump"/>
          </p:cNvPr>
          <p:cNvSpPr/>
          <p:nvPr/>
        </p:nvSpPr>
        <p:spPr>
          <a:xfrm>
            <a:off x="1597581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>
            <a:hlinkClick r:id="rId3" action="ppaction://hlinksldjump"/>
          </p:cNvPr>
          <p:cNvSpPr/>
          <p:nvPr/>
        </p:nvSpPr>
        <p:spPr>
          <a:xfrm>
            <a:off x="2195062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>
            <a:hlinkClick r:id="rId3" action="ppaction://hlinksldjump"/>
          </p:cNvPr>
          <p:cNvSpPr/>
          <p:nvPr/>
        </p:nvSpPr>
        <p:spPr>
          <a:xfrm>
            <a:off x="2792543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>
            <a:hlinkClick r:id="rId3" action="ppaction://hlinksldjump"/>
          </p:cNvPr>
          <p:cNvSpPr/>
          <p:nvPr/>
        </p:nvSpPr>
        <p:spPr>
          <a:xfrm>
            <a:off x="3390024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>
            <a:hlinkClick r:id="rId3" action="ppaction://hlinksldjump"/>
          </p:cNvPr>
          <p:cNvSpPr/>
          <p:nvPr/>
        </p:nvSpPr>
        <p:spPr>
          <a:xfrm>
            <a:off x="3987505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>
            <a:hlinkClick r:id="rId3" action="ppaction://hlinksldjump"/>
          </p:cNvPr>
          <p:cNvSpPr/>
          <p:nvPr/>
        </p:nvSpPr>
        <p:spPr>
          <a:xfrm>
            <a:off x="4584986" y="3000372"/>
            <a:ext cx="142876" cy="142876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>
            <a:hlinkClick r:id="rId3" action="ppaction://hlinksldjump"/>
          </p:cNvPr>
          <p:cNvSpPr/>
          <p:nvPr/>
        </p:nvSpPr>
        <p:spPr>
          <a:xfrm>
            <a:off x="5182467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>
            <a:hlinkClick r:id="rId3" action="ppaction://hlinksldjump"/>
          </p:cNvPr>
          <p:cNvSpPr/>
          <p:nvPr/>
        </p:nvSpPr>
        <p:spPr>
          <a:xfrm>
            <a:off x="5779948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>
            <a:hlinkClick r:id="rId3" action="ppaction://hlinksldjump"/>
          </p:cNvPr>
          <p:cNvSpPr/>
          <p:nvPr/>
        </p:nvSpPr>
        <p:spPr>
          <a:xfrm>
            <a:off x="6377429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>
            <a:hlinkClick r:id="rId3" action="ppaction://hlinksldjump"/>
          </p:cNvPr>
          <p:cNvSpPr/>
          <p:nvPr/>
        </p:nvSpPr>
        <p:spPr>
          <a:xfrm>
            <a:off x="6974910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>
            <a:hlinkClick r:id="rId3" action="ppaction://hlinksldjump"/>
          </p:cNvPr>
          <p:cNvSpPr/>
          <p:nvPr/>
        </p:nvSpPr>
        <p:spPr>
          <a:xfrm>
            <a:off x="7572396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639802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latin typeface="Calibri" pitchFamily="34" charset="0"/>
              </a:rPr>
              <a:t>5,7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832034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latin typeface="Calibri" pitchFamily="34" charset="0"/>
              </a:rPr>
              <a:t>6,4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425752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solidFill>
                  <a:srgbClr val="FFC000"/>
                </a:solidFill>
                <a:latin typeface="Calibri" pitchFamily="34" charset="0"/>
              </a:rPr>
              <a:t>6</a:t>
            </a:r>
            <a:endParaRPr lang="cs-CZ" sz="2400" dirty="0">
              <a:solidFill>
                <a:srgbClr val="FFC000"/>
              </a:solidFill>
              <a:latin typeface="Calibri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1496794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solidFill>
                  <a:srgbClr val="FFC000"/>
                </a:solidFill>
                <a:latin typeface="Calibri" pitchFamily="34" charset="0"/>
              </a:rPr>
              <a:t>5,5</a:t>
            </a:r>
            <a:endParaRPr lang="cs-CZ" sz="2400" dirty="0">
              <a:solidFill>
                <a:srgbClr val="FFC000"/>
              </a:solidFill>
              <a:latin typeface="Calibri" pitchFamily="34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Hledáme na číselné ose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3786190"/>
            <a:ext cx="8784976" cy="221457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3200" dirty="0" smtClean="0">
                <a:latin typeface="Calibri" pitchFamily="34" charset="0"/>
              </a:rPr>
              <a:t>Ukažte na ose obraz čísla o 0,3 většího než 5,7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200" dirty="0" smtClean="0">
                <a:latin typeface="Calibri" pitchFamily="34" charset="0"/>
              </a:rPr>
              <a:t>Ukažte na ose obraz čísla o 0,2 menšího než 5,7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200" dirty="0" smtClean="0">
                <a:latin typeface="Calibri" pitchFamily="34" charset="0"/>
              </a:rPr>
              <a:t>Ukažte na ose obraz čísla o 0,6 menšího než 6,4</a:t>
            </a:r>
          </a:p>
        </p:txBody>
      </p:sp>
      <p:sp>
        <p:nvSpPr>
          <p:cNvPr id="45" name="Tlačítko akce: Vlastní 44">
            <a:hlinkClick r:id="" action="ppaction://noaction" highlightClick="1"/>
          </p:cNvPr>
          <p:cNvSpPr/>
          <p:nvPr/>
        </p:nvSpPr>
        <p:spPr>
          <a:xfrm>
            <a:off x="-607239" y="-171400"/>
            <a:ext cx="10001288" cy="7277321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000100" y="3071016"/>
            <a:ext cx="678661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>
            <a:off x="1000894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1598375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2195856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>
            <a:off x="2793337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>
            <a:off x="3390818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>
            <a:off x="3988299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>
            <a:off x="4585780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>
            <a:off x="5183261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>
            <a:off x="5780742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6378223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>
            <a:off x="6975704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>
            <a:off x="7573190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2" name="Elipsa 31">
            <a:hlinkClick r:id="rId3" action="ppaction://hlinksldjump"/>
          </p:cNvPr>
          <p:cNvSpPr/>
          <p:nvPr/>
        </p:nvSpPr>
        <p:spPr>
          <a:xfrm>
            <a:off x="1000100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>
            <a:hlinkClick r:id="rId3" action="ppaction://hlinksldjump"/>
          </p:cNvPr>
          <p:cNvSpPr/>
          <p:nvPr/>
        </p:nvSpPr>
        <p:spPr>
          <a:xfrm>
            <a:off x="1597581" y="3000372"/>
            <a:ext cx="142876" cy="142876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>
            <a:hlinkClick r:id="rId3" action="ppaction://hlinksldjump"/>
          </p:cNvPr>
          <p:cNvSpPr/>
          <p:nvPr/>
        </p:nvSpPr>
        <p:spPr>
          <a:xfrm>
            <a:off x="2195062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>
            <a:hlinkClick r:id="rId3" action="ppaction://hlinksldjump"/>
          </p:cNvPr>
          <p:cNvSpPr/>
          <p:nvPr/>
        </p:nvSpPr>
        <p:spPr>
          <a:xfrm>
            <a:off x="2792543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>
            <a:hlinkClick r:id="rId4" action="ppaction://hlinksldjump"/>
          </p:cNvPr>
          <p:cNvSpPr/>
          <p:nvPr/>
        </p:nvSpPr>
        <p:spPr>
          <a:xfrm>
            <a:off x="3390024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>
            <a:hlinkClick r:id="rId3" action="ppaction://hlinksldjump"/>
          </p:cNvPr>
          <p:cNvSpPr/>
          <p:nvPr/>
        </p:nvSpPr>
        <p:spPr>
          <a:xfrm>
            <a:off x="3987505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>
            <a:hlinkClick r:id="rId3" action="ppaction://hlinksldjump"/>
          </p:cNvPr>
          <p:cNvSpPr/>
          <p:nvPr/>
        </p:nvSpPr>
        <p:spPr>
          <a:xfrm>
            <a:off x="4584986" y="3000372"/>
            <a:ext cx="142876" cy="142876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>
            <a:hlinkClick r:id="rId3" action="ppaction://hlinksldjump"/>
          </p:cNvPr>
          <p:cNvSpPr/>
          <p:nvPr/>
        </p:nvSpPr>
        <p:spPr>
          <a:xfrm>
            <a:off x="5182467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>
            <a:hlinkClick r:id="rId3" action="ppaction://hlinksldjump"/>
          </p:cNvPr>
          <p:cNvSpPr/>
          <p:nvPr/>
        </p:nvSpPr>
        <p:spPr>
          <a:xfrm>
            <a:off x="5779948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>
            <a:hlinkClick r:id="rId3" action="ppaction://hlinksldjump"/>
          </p:cNvPr>
          <p:cNvSpPr/>
          <p:nvPr/>
        </p:nvSpPr>
        <p:spPr>
          <a:xfrm>
            <a:off x="6377429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>
            <a:hlinkClick r:id="rId3" action="ppaction://hlinksldjump"/>
          </p:cNvPr>
          <p:cNvSpPr/>
          <p:nvPr/>
        </p:nvSpPr>
        <p:spPr>
          <a:xfrm>
            <a:off x="6974910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>
            <a:hlinkClick r:id="rId3" action="ppaction://hlinksldjump"/>
          </p:cNvPr>
          <p:cNvSpPr/>
          <p:nvPr/>
        </p:nvSpPr>
        <p:spPr>
          <a:xfrm>
            <a:off x="7572396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TextovéPole 48"/>
          <p:cNvSpPr txBox="1"/>
          <p:nvPr/>
        </p:nvSpPr>
        <p:spPr>
          <a:xfrm>
            <a:off x="7500958" y="6215082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Další</a:t>
            </a:r>
            <a:endParaRPr lang="cs-CZ" dirty="0"/>
          </a:p>
        </p:txBody>
      </p:sp>
      <p:sp>
        <p:nvSpPr>
          <p:cNvPr id="109" name="Zástupný symbol pro obsah 1"/>
          <p:cNvSpPr txBox="1">
            <a:spLocks/>
          </p:cNvSpPr>
          <p:nvPr/>
        </p:nvSpPr>
        <p:spPr>
          <a:xfrm>
            <a:off x="214282" y="3786190"/>
            <a:ext cx="8784976" cy="22145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+mj-lt"/>
              <a:buAutoNum type="arabicParenR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Ukažte na ose obraz čísla o 0,3 většího než 5,7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+mj-lt"/>
              <a:buAutoNum type="arabicParenR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Ukažte na ose obraz čísla o 0,2 menšího než 5,7</a:t>
            </a:r>
          </a:p>
          <a:p>
            <a:pPr marL="514350" lvl="0" indent="-514350">
              <a:spcBef>
                <a:spcPct val="20000"/>
              </a:spcBef>
              <a:buClr>
                <a:srgbClr val="31B6FD"/>
              </a:buClr>
              <a:buSzPct val="100000"/>
              <a:buFont typeface="+mj-lt"/>
              <a:buAutoNum type="arabicParenR"/>
            </a:pPr>
            <a:r>
              <a:rPr lang="cs-CZ" sz="3200" dirty="0" smtClean="0">
                <a:solidFill>
                  <a:srgbClr val="073E87"/>
                </a:solidFill>
                <a:latin typeface="Calibri" pitchFamily="34" charset="0"/>
              </a:rPr>
              <a:t>Ukažte na ose obraz čísla o 0,6 menšího než 6,4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2639802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latin typeface="Calibri" pitchFamily="34" charset="0"/>
              </a:rPr>
              <a:t>5,7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6832034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latin typeface="Calibri" pitchFamily="34" charset="0"/>
              </a:rPr>
              <a:t>6,4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106" name="TextovéPole 105"/>
          <p:cNvSpPr txBox="1"/>
          <p:nvPr/>
        </p:nvSpPr>
        <p:spPr>
          <a:xfrm>
            <a:off x="4425752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solidFill>
                  <a:srgbClr val="FFC000"/>
                </a:solidFill>
                <a:latin typeface="Calibri" pitchFamily="34" charset="0"/>
              </a:rPr>
              <a:t>6</a:t>
            </a:r>
            <a:endParaRPr lang="cs-CZ" sz="2400" dirty="0">
              <a:solidFill>
                <a:srgbClr val="FFC000"/>
              </a:solidFill>
              <a:latin typeface="Calibri" pitchFamily="34" charset="0"/>
            </a:endParaRPr>
          </a:p>
        </p:txBody>
      </p:sp>
      <p:sp>
        <p:nvSpPr>
          <p:cNvPr id="107" name="TextovéPole 106"/>
          <p:cNvSpPr txBox="1"/>
          <p:nvPr/>
        </p:nvSpPr>
        <p:spPr>
          <a:xfrm>
            <a:off x="1496794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solidFill>
                  <a:srgbClr val="FFC000"/>
                </a:solidFill>
                <a:latin typeface="Calibri" pitchFamily="34" charset="0"/>
              </a:rPr>
              <a:t>5,5</a:t>
            </a:r>
            <a:endParaRPr lang="cs-CZ" sz="2400" dirty="0">
              <a:solidFill>
                <a:srgbClr val="FFC000"/>
              </a:solidFill>
              <a:latin typeface="Calibri" pitchFamily="34" charset="0"/>
            </a:endParaRPr>
          </a:p>
        </p:txBody>
      </p:sp>
      <p:sp>
        <p:nvSpPr>
          <p:cNvPr id="110" name="TextovéPole 109"/>
          <p:cNvSpPr txBox="1"/>
          <p:nvPr/>
        </p:nvSpPr>
        <p:spPr>
          <a:xfrm>
            <a:off x="3282744" y="3143248"/>
            <a:ext cx="432000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400" dirty="0" smtClean="0">
                <a:solidFill>
                  <a:srgbClr val="FFC000"/>
                </a:solidFill>
                <a:latin typeface="Calibri" pitchFamily="34" charset="0"/>
              </a:rPr>
              <a:t>5,8</a:t>
            </a:r>
            <a:endParaRPr lang="cs-CZ" sz="2400" dirty="0">
              <a:solidFill>
                <a:srgbClr val="FFC000"/>
              </a:solidFill>
              <a:latin typeface="Calibri" pitchFamily="34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Hledáme na číselné ose</a:t>
            </a:r>
            <a:endParaRPr lang="cs-CZ" dirty="0"/>
          </a:p>
        </p:txBody>
      </p:sp>
      <p:sp>
        <p:nvSpPr>
          <p:cNvPr id="45" name="Tlačítko akce: Vlastní 44">
            <a:hlinkClick r:id="" action="ppaction://noaction" highlightClick="1"/>
          </p:cNvPr>
          <p:cNvSpPr/>
          <p:nvPr/>
        </p:nvSpPr>
        <p:spPr>
          <a:xfrm>
            <a:off x="-272782" y="-243408"/>
            <a:ext cx="10001288" cy="738659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Tlačítko akce: Dopředu nebo Další 47">
            <a:hlinkClick r:id="rId3" action="ppaction://hlinksldjump" highlightClick="1"/>
          </p:cNvPr>
          <p:cNvSpPr/>
          <p:nvPr/>
        </p:nvSpPr>
        <p:spPr>
          <a:xfrm>
            <a:off x="7000892" y="5643578"/>
            <a:ext cx="1800000" cy="54000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9" name="Přímá spojovací čára 78"/>
          <p:cNvCxnSpPr/>
          <p:nvPr/>
        </p:nvCxnSpPr>
        <p:spPr>
          <a:xfrm>
            <a:off x="1000100" y="3071016"/>
            <a:ext cx="678661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0" name="Přímá spojovací čára 79"/>
          <p:cNvCxnSpPr/>
          <p:nvPr/>
        </p:nvCxnSpPr>
        <p:spPr>
          <a:xfrm rot="5400000">
            <a:off x="1000894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1" name="Přímá spojovací čára 80"/>
          <p:cNvCxnSpPr/>
          <p:nvPr/>
        </p:nvCxnSpPr>
        <p:spPr>
          <a:xfrm rot="5400000">
            <a:off x="1598375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2" name="Přímá spojovací čára 81"/>
          <p:cNvCxnSpPr/>
          <p:nvPr/>
        </p:nvCxnSpPr>
        <p:spPr>
          <a:xfrm rot="5400000">
            <a:off x="2195856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3" name="Přímá spojovací čára 82"/>
          <p:cNvCxnSpPr/>
          <p:nvPr/>
        </p:nvCxnSpPr>
        <p:spPr>
          <a:xfrm rot="5400000">
            <a:off x="2793337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4" name="Přímá spojovací čára 83"/>
          <p:cNvCxnSpPr/>
          <p:nvPr/>
        </p:nvCxnSpPr>
        <p:spPr>
          <a:xfrm rot="5400000">
            <a:off x="3390818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5" name="Přímá spojovací čára 84"/>
          <p:cNvCxnSpPr/>
          <p:nvPr/>
        </p:nvCxnSpPr>
        <p:spPr>
          <a:xfrm rot="5400000">
            <a:off x="3988299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6" name="Přímá spojovací čára 85"/>
          <p:cNvCxnSpPr/>
          <p:nvPr/>
        </p:nvCxnSpPr>
        <p:spPr>
          <a:xfrm rot="5400000">
            <a:off x="4585780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7" name="Přímá spojovací čára 86"/>
          <p:cNvCxnSpPr/>
          <p:nvPr/>
        </p:nvCxnSpPr>
        <p:spPr>
          <a:xfrm rot="5400000">
            <a:off x="5183261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8" name="Přímá spojovací čára 87"/>
          <p:cNvCxnSpPr/>
          <p:nvPr/>
        </p:nvCxnSpPr>
        <p:spPr>
          <a:xfrm rot="5400000">
            <a:off x="5780742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9" name="Přímá spojovací čára 88"/>
          <p:cNvCxnSpPr/>
          <p:nvPr/>
        </p:nvCxnSpPr>
        <p:spPr>
          <a:xfrm rot="5400000">
            <a:off x="6378223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0" name="Přímá spojovací čára 89"/>
          <p:cNvCxnSpPr/>
          <p:nvPr/>
        </p:nvCxnSpPr>
        <p:spPr>
          <a:xfrm rot="5400000">
            <a:off x="6975704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1" name="Přímá spojovací čára 90"/>
          <p:cNvCxnSpPr/>
          <p:nvPr/>
        </p:nvCxnSpPr>
        <p:spPr>
          <a:xfrm rot="5400000">
            <a:off x="7573190" y="3071016"/>
            <a:ext cx="1428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94" name="Elipsa 93">
            <a:hlinkClick r:id="rId4" action="ppaction://hlinksldjump"/>
          </p:cNvPr>
          <p:cNvSpPr/>
          <p:nvPr/>
        </p:nvSpPr>
        <p:spPr>
          <a:xfrm>
            <a:off x="1000100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Elipsa 94">
            <a:hlinkClick r:id="rId4" action="ppaction://hlinksldjump"/>
          </p:cNvPr>
          <p:cNvSpPr/>
          <p:nvPr/>
        </p:nvSpPr>
        <p:spPr>
          <a:xfrm>
            <a:off x="1597581" y="3000372"/>
            <a:ext cx="142876" cy="142876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Elipsa 95">
            <a:hlinkClick r:id="rId4" action="ppaction://hlinksldjump"/>
          </p:cNvPr>
          <p:cNvSpPr/>
          <p:nvPr/>
        </p:nvSpPr>
        <p:spPr>
          <a:xfrm>
            <a:off x="2195062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Elipsa 96">
            <a:hlinkClick r:id="rId4" action="ppaction://hlinksldjump"/>
          </p:cNvPr>
          <p:cNvSpPr/>
          <p:nvPr/>
        </p:nvSpPr>
        <p:spPr>
          <a:xfrm>
            <a:off x="2792543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Elipsa 97">
            <a:hlinkClick r:id="rId4" action="ppaction://hlinksldjump"/>
          </p:cNvPr>
          <p:cNvSpPr/>
          <p:nvPr/>
        </p:nvSpPr>
        <p:spPr>
          <a:xfrm>
            <a:off x="3390024" y="3000372"/>
            <a:ext cx="142876" cy="142876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Elipsa 98">
            <a:hlinkClick r:id="rId4" action="ppaction://hlinksldjump"/>
          </p:cNvPr>
          <p:cNvSpPr/>
          <p:nvPr/>
        </p:nvSpPr>
        <p:spPr>
          <a:xfrm>
            <a:off x="3987505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Elipsa 99">
            <a:hlinkClick r:id="rId4" action="ppaction://hlinksldjump"/>
          </p:cNvPr>
          <p:cNvSpPr/>
          <p:nvPr/>
        </p:nvSpPr>
        <p:spPr>
          <a:xfrm>
            <a:off x="4584986" y="3000372"/>
            <a:ext cx="142876" cy="142876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Elipsa 100">
            <a:hlinkClick r:id="rId4" action="ppaction://hlinksldjump"/>
          </p:cNvPr>
          <p:cNvSpPr/>
          <p:nvPr/>
        </p:nvSpPr>
        <p:spPr>
          <a:xfrm>
            <a:off x="5182467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Elipsa 101">
            <a:hlinkClick r:id="rId5" action="ppaction://hlinksldjump"/>
          </p:cNvPr>
          <p:cNvSpPr/>
          <p:nvPr/>
        </p:nvSpPr>
        <p:spPr>
          <a:xfrm>
            <a:off x="5779948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Elipsa 102">
            <a:hlinkClick r:id="rId4" action="ppaction://hlinksldjump"/>
          </p:cNvPr>
          <p:cNvSpPr/>
          <p:nvPr/>
        </p:nvSpPr>
        <p:spPr>
          <a:xfrm>
            <a:off x="6377429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Elipsa 103">
            <a:hlinkClick r:id="rId4" action="ppaction://hlinksldjump"/>
          </p:cNvPr>
          <p:cNvSpPr/>
          <p:nvPr/>
        </p:nvSpPr>
        <p:spPr>
          <a:xfrm>
            <a:off x="6974910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Elipsa 104">
            <a:hlinkClick r:id="rId4" action="ppaction://hlinksldjump"/>
          </p:cNvPr>
          <p:cNvSpPr/>
          <p:nvPr/>
        </p:nvSpPr>
        <p:spPr>
          <a:xfrm>
            <a:off x="7572396" y="300037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 :(</a:t>
            </a:r>
            <a:endParaRPr lang="cs-CZ" dirty="0"/>
          </a:p>
        </p:txBody>
      </p:sp>
      <p:pic>
        <p:nvPicPr>
          <p:cNvPr id="1029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17224" y="2829383"/>
            <a:ext cx="3909552" cy="3171385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7429520" y="5929330"/>
            <a:ext cx="1928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Zpátky</a:t>
            </a:r>
            <a:endParaRPr lang="cs-CZ" dirty="0"/>
          </a:p>
        </p:txBody>
      </p:sp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-651452" y="-526089"/>
            <a:ext cx="10001288" cy="738659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Zpět nebo Předchozí 8">
            <a:hlinkClick r:id="" action="ppaction://hlinkshowjump?jump=lastslideviewed" highlightClick="1"/>
          </p:cNvPr>
          <p:cNvSpPr/>
          <p:nvPr/>
        </p:nvSpPr>
        <p:spPr>
          <a:xfrm>
            <a:off x="6858016" y="5357826"/>
            <a:ext cx="1800000" cy="54000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 advClick="0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/>
          <p:cNvGrpSpPr/>
          <p:nvPr/>
        </p:nvGrpSpPr>
        <p:grpSpPr>
          <a:xfrm>
            <a:off x="3419872" y="3212976"/>
            <a:ext cx="2463928" cy="3168352"/>
            <a:chOff x="3347864" y="3212976"/>
            <a:chExt cx="2463928" cy="3168352"/>
          </a:xfrm>
        </p:grpSpPr>
        <p:sp>
          <p:nvSpPr>
            <p:cNvPr id="31" name="Obdélník 30"/>
            <p:cNvSpPr/>
            <p:nvPr/>
          </p:nvSpPr>
          <p:spPr>
            <a:xfrm>
              <a:off x="4315275" y="3212976"/>
              <a:ext cx="256724" cy="936104"/>
            </a:xfrm>
            <a:prstGeom prst="rect">
              <a:avLst/>
            </a:prstGeom>
            <a:solidFill>
              <a:srgbClr val="92D050"/>
            </a:solidFill>
            <a:ln>
              <a:solidFill>
                <a:schemeClr val="bg1"/>
              </a:solidFill>
            </a:ln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Čárový popisek 1 31"/>
            <p:cNvSpPr/>
            <p:nvPr/>
          </p:nvSpPr>
          <p:spPr>
            <a:xfrm>
              <a:off x="3347864" y="5445224"/>
              <a:ext cx="2463928" cy="936104"/>
            </a:xfrm>
            <a:prstGeom prst="borderCallout1">
              <a:avLst>
                <a:gd name="adj1" fmla="val -10795"/>
                <a:gd name="adj2" fmla="val 50025"/>
                <a:gd name="adj3" fmla="val -133814"/>
                <a:gd name="adj4" fmla="val 43502"/>
              </a:avLst>
            </a:prstGeom>
            <a:solidFill>
              <a:srgbClr val="92D050"/>
            </a:solidFill>
            <a:ln>
              <a:solidFill>
                <a:srgbClr val="92D050"/>
              </a:solidFill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Počet desetin je stejný</a:t>
              </a:r>
              <a:endParaRPr lang="cs-CZ" sz="2400" dirty="0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4603307" y="3212976"/>
            <a:ext cx="3656757" cy="2160240"/>
            <a:chOff x="4315275" y="3212976"/>
            <a:chExt cx="3656757" cy="2160240"/>
          </a:xfrm>
        </p:grpSpPr>
        <p:sp>
          <p:nvSpPr>
            <p:cNvPr id="37" name="Čárový popisek 1 36"/>
            <p:cNvSpPr/>
            <p:nvPr/>
          </p:nvSpPr>
          <p:spPr>
            <a:xfrm>
              <a:off x="5508104" y="4437112"/>
              <a:ext cx="2463928" cy="936104"/>
            </a:xfrm>
            <a:prstGeom prst="borderCallout1">
              <a:avLst>
                <a:gd name="adj1" fmla="val 48899"/>
                <a:gd name="adj2" fmla="val -3065"/>
                <a:gd name="adj3" fmla="val -29349"/>
                <a:gd name="adj4" fmla="val -43607"/>
              </a:avLst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Počet setin se liší!</a:t>
              </a:r>
            </a:p>
            <a:p>
              <a:pPr algn="ctr"/>
              <a:r>
                <a:rPr lang="cs-CZ" sz="2400" dirty="0" smtClean="0"/>
                <a:t>8 &gt; 6</a:t>
              </a:r>
              <a:endParaRPr lang="cs-CZ" sz="2400" dirty="0"/>
            </a:p>
          </p:txBody>
        </p:sp>
        <p:sp>
          <p:nvSpPr>
            <p:cNvPr id="36" name="Obdélník 35"/>
            <p:cNvSpPr/>
            <p:nvPr/>
          </p:nvSpPr>
          <p:spPr>
            <a:xfrm>
              <a:off x="4315275" y="3212976"/>
              <a:ext cx="256724" cy="936104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bg1"/>
              </a:solidFill>
            </a:ln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899593" y="3212976"/>
            <a:ext cx="3456383" cy="2232248"/>
            <a:chOff x="899593" y="3212976"/>
            <a:chExt cx="3456383" cy="2232248"/>
          </a:xfrm>
        </p:grpSpPr>
        <p:sp>
          <p:nvSpPr>
            <p:cNvPr id="13" name="Obdélník 12"/>
            <p:cNvSpPr/>
            <p:nvPr/>
          </p:nvSpPr>
          <p:spPr>
            <a:xfrm>
              <a:off x="4099252" y="3212976"/>
              <a:ext cx="256724" cy="936104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Čárový popisek 1 15"/>
            <p:cNvSpPr/>
            <p:nvPr/>
          </p:nvSpPr>
          <p:spPr>
            <a:xfrm>
              <a:off x="899593" y="4509120"/>
              <a:ext cx="2463928" cy="936104"/>
            </a:xfrm>
            <a:prstGeom prst="borderCallout1">
              <a:avLst>
                <a:gd name="adj1" fmla="val 46186"/>
                <a:gd name="adj2" fmla="val 104661"/>
                <a:gd name="adj3" fmla="val -36133"/>
                <a:gd name="adj4" fmla="val 134735"/>
              </a:avLst>
            </a:prstGeom>
            <a:solidFill>
              <a:schemeClr val="accent5"/>
            </a:solidFill>
            <a:ln>
              <a:solidFill>
                <a:srgbClr val="FFC000"/>
              </a:solidFill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Počet jednotek je stejný</a:t>
              </a:r>
              <a:endParaRPr lang="cs-CZ" sz="2400" dirty="0"/>
            </a:p>
          </p:txBody>
        </p:sp>
      </p:grp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786400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Porovnejte podle velikosti čísla 3,789 a 3,769</a:t>
            </a:r>
          </a:p>
          <a:p>
            <a:pPr marL="0" indent="0">
              <a:buNone/>
            </a:pPr>
            <a:endParaRPr lang="cs-CZ" sz="4400" i="1" dirty="0">
              <a:solidFill>
                <a:srgbClr val="FF0000"/>
              </a:solidFill>
              <a:latin typeface="Cambria Math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Porovnávání desetinných čísel podle velikosti</a:t>
            </a:r>
            <a:endParaRPr lang="cs-CZ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4011590" y="3136613"/>
            <a:ext cx="1136474" cy="1012467"/>
            <a:chOff x="4011590" y="3136613"/>
            <a:chExt cx="1136474" cy="1012467"/>
          </a:xfrm>
        </p:grpSpPr>
        <p:sp>
          <p:nvSpPr>
            <p:cNvPr id="8" name="Obdélník 7"/>
            <p:cNvSpPr/>
            <p:nvPr/>
          </p:nvSpPr>
          <p:spPr>
            <a:xfrm>
              <a:off x="4011590" y="3136613"/>
              <a:ext cx="1120820" cy="58477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3200" dirty="0" smtClean="0">
                  <a:solidFill>
                    <a:srgbClr val="073E87"/>
                  </a:solidFill>
                  <a:latin typeface="Calibri" pitchFamily="34" charset="0"/>
                </a:rPr>
                <a:t>3,789</a:t>
              </a:r>
              <a:endParaRPr lang="cs-CZ" dirty="0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4027244" y="3564305"/>
              <a:ext cx="1120820" cy="58477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>
                <a:spcBef>
                  <a:spcPct val="20000"/>
                </a:spcBef>
                <a:buClr>
                  <a:srgbClr val="31B6FD"/>
                </a:buClr>
                <a:buSzPct val="100000"/>
              </a:pPr>
              <a:r>
                <a:rPr lang="cs-CZ" sz="3200" dirty="0" smtClean="0">
                  <a:solidFill>
                    <a:srgbClr val="073E87"/>
                  </a:solidFill>
                  <a:latin typeface="Calibri" pitchFamily="34" charset="0"/>
                </a:rPr>
                <a:t>3,769</a:t>
              </a:r>
              <a:endParaRPr lang="cs-CZ" sz="3200" dirty="0">
                <a:solidFill>
                  <a:srgbClr val="073E87"/>
                </a:solidFill>
                <a:latin typeface="Calibri" pitchFamily="34" charset="0"/>
              </a:endParaRPr>
            </a:p>
          </p:txBody>
        </p:sp>
      </p:grpSp>
      <p:sp>
        <p:nvSpPr>
          <p:cNvPr id="22" name="Obdélník 21"/>
          <p:cNvSpPr/>
          <p:nvPr/>
        </p:nvSpPr>
        <p:spPr>
          <a:xfrm>
            <a:off x="5580112" y="2979530"/>
            <a:ext cx="244810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u="sng" dirty="0" smtClean="0">
                <a:solidFill>
                  <a:srgbClr val="C00000"/>
                </a:solidFill>
                <a:latin typeface="Calibri" pitchFamily="34" charset="0"/>
              </a:rPr>
              <a:t>3,789 &gt; 3,769</a:t>
            </a:r>
            <a:endParaRPr lang="cs-CZ" u="sng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586689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2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3954752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Doplňte mezi čísla znaky nerovnosti:</a:t>
            </a:r>
          </a:p>
          <a:p>
            <a:pPr marL="868680" lvl="3" indent="0">
              <a:buNone/>
            </a:pPr>
            <a:r>
              <a:rPr lang="cs-CZ" sz="2800" dirty="0" smtClean="0">
                <a:latin typeface="Calibri" pitchFamily="34" charset="0"/>
              </a:rPr>
              <a:t>5,305 6           5,206 9</a:t>
            </a:r>
          </a:p>
          <a:p>
            <a:pPr marL="868680" lvl="3" indent="0">
              <a:buNone/>
            </a:pPr>
            <a:r>
              <a:rPr lang="cs-CZ" sz="2800" dirty="0" smtClean="0">
                <a:latin typeface="Calibri" pitchFamily="34" charset="0"/>
              </a:rPr>
              <a:t>6,322 9           6,322 6</a:t>
            </a:r>
          </a:p>
          <a:p>
            <a:pPr marL="868680" lvl="3" indent="0">
              <a:buNone/>
            </a:pPr>
            <a:r>
              <a:rPr lang="cs-CZ" sz="2800" dirty="0" smtClean="0">
                <a:latin typeface="Calibri" pitchFamily="34" charset="0"/>
              </a:rPr>
              <a:t>0,123 05         0,123 01</a:t>
            </a:r>
          </a:p>
          <a:p>
            <a:pPr marL="868680" lvl="3" indent="0">
              <a:buNone/>
            </a:pPr>
            <a:r>
              <a:rPr lang="cs-CZ" sz="2800" dirty="0" smtClean="0">
                <a:latin typeface="Calibri" pitchFamily="34" charset="0"/>
              </a:rPr>
              <a:t>0,000 158       0,000 148</a:t>
            </a:r>
          </a:p>
          <a:p>
            <a:pPr marL="868680" lvl="3" indent="0">
              <a:buNone/>
            </a:pPr>
            <a:r>
              <a:rPr lang="cs-CZ" sz="2800" dirty="0" smtClean="0">
                <a:latin typeface="Calibri" pitchFamily="34" charset="0"/>
              </a:rPr>
              <a:t>0,123 25         1,123 24</a:t>
            </a:r>
          </a:p>
          <a:p>
            <a:pPr marL="868680" lvl="3" indent="0">
              <a:buNone/>
            </a:pPr>
            <a:r>
              <a:rPr lang="cs-CZ" sz="2800" dirty="0" smtClean="0">
                <a:latin typeface="Calibri" pitchFamily="34" charset="0"/>
              </a:rPr>
              <a:t>7,522 89         7,522 98</a:t>
            </a:r>
          </a:p>
          <a:p>
            <a:pPr marL="868680" lvl="3" indent="0">
              <a:buNone/>
            </a:pPr>
            <a:endParaRPr lang="cs-CZ" sz="2800" dirty="0" smtClean="0">
              <a:latin typeface="Calibri" pitchFamily="34" charset="0"/>
            </a:endParaRPr>
          </a:p>
          <a:p>
            <a:pPr marL="0" indent="0">
              <a:buNone/>
            </a:pPr>
            <a:endParaRPr lang="cs-CZ" sz="4400" i="1" dirty="0">
              <a:solidFill>
                <a:srgbClr val="FF0000"/>
              </a:solidFill>
              <a:latin typeface="Cambria Math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Porovnávání desetinných čísel podle velikosti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2597974" y="2979530"/>
            <a:ext cx="38985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&lt;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597974" y="3492297"/>
            <a:ext cx="38985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&gt;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597974" y="3987642"/>
            <a:ext cx="38985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&gt;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597974" y="4500409"/>
            <a:ext cx="38985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&gt;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597974" y="5013176"/>
            <a:ext cx="38985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&lt;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597974" y="5525943"/>
            <a:ext cx="38985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&lt;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369783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22" grpId="0"/>
      <p:bldP spid="18" grpId="0"/>
      <p:bldP spid="19" grpId="0"/>
      <p:bldP spid="21" grpId="0"/>
      <p:bldP spid="23" grpId="0"/>
      <p:bldP spid="2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3931382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Co </a:t>
            </a:r>
            <a:r>
              <a:rPr lang="cs-CZ" sz="3200" dirty="0" smtClean="0">
                <a:latin typeface="Calibri" pitchFamily="34" charset="0"/>
              </a:rPr>
              <a:t>je číselná osa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Jakým způsobem se zobrazují na číselné ose </a:t>
            </a:r>
            <a:r>
              <a:rPr lang="cs-CZ" sz="3200" dirty="0" smtClean="0">
                <a:latin typeface="Calibri" pitchFamily="34" charset="0"/>
              </a:rPr>
              <a:t>desetinná čísla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Jak se porovnávají desetinná čísla</a:t>
            </a: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jsme se dozvěděli?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Následující test se skládá z </a:t>
            </a:r>
            <a:r>
              <a:rPr lang="cs-CZ" sz="3200" dirty="0" smtClean="0">
                <a:latin typeface="Calibri" pitchFamily="34" charset="0"/>
              </a:rPr>
              <a:t>5 </a:t>
            </a:r>
            <a:r>
              <a:rPr lang="cs-CZ" sz="3200" dirty="0" smtClean="0">
                <a:latin typeface="Calibri" pitchFamily="34" charset="0"/>
              </a:rPr>
              <a:t>uzavřených otázek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Jestli jste odpověděli správně se dozvíte po kliknutí na odpověď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Hodně štěstí … 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549251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827584" y="1412776"/>
            <a:ext cx="7056784" cy="614247"/>
            <a:chOff x="827584" y="1412776"/>
            <a:chExt cx="7056784" cy="614247"/>
          </a:xfrm>
        </p:grpSpPr>
        <p:grpSp>
          <p:nvGrpSpPr>
            <p:cNvPr id="11" name="Skupina 10"/>
            <p:cNvGrpSpPr/>
            <p:nvPr/>
          </p:nvGrpSpPr>
          <p:grpSpPr>
            <a:xfrm>
              <a:off x="827584" y="1412776"/>
              <a:ext cx="7056784" cy="614247"/>
              <a:chOff x="1043608" y="4806857"/>
              <a:chExt cx="7056784" cy="614247"/>
            </a:xfrm>
          </p:grpSpPr>
          <p:grpSp>
            <p:nvGrpSpPr>
              <p:cNvPr id="12" name="Skupina 11"/>
              <p:cNvGrpSpPr/>
              <p:nvPr/>
            </p:nvGrpSpPr>
            <p:grpSpPr>
              <a:xfrm>
                <a:off x="1186484" y="4806857"/>
                <a:ext cx="6786610" cy="142876"/>
                <a:chOff x="1186484" y="4806857"/>
                <a:chExt cx="6786610" cy="142876"/>
              </a:xfrm>
            </p:grpSpPr>
            <p:cxnSp>
              <p:nvCxnSpPr>
                <p:cNvPr id="18" name="Přímá spojovací čára 5"/>
                <p:cNvCxnSpPr/>
                <p:nvPr/>
              </p:nvCxnSpPr>
              <p:spPr>
                <a:xfrm>
                  <a:off x="1186484" y="4877501"/>
                  <a:ext cx="6786610" cy="1588"/>
                </a:xfrm>
                <a:prstGeom prst="line">
                  <a:avLst/>
                </a:prstGeom>
                <a:ln w="28575"/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9" name="Přímá spojovací čára 7"/>
                <p:cNvCxnSpPr/>
                <p:nvPr/>
              </p:nvCxnSpPr>
              <p:spPr>
                <a:xfrm rot="5400000">
                  <a:off x="1187278" y="4877501"/>
                  <a:ext cx="142876" cy="1588"/>
                </a:xfrm>
                <a:prstGeom prst="line">
                  <a:avLst/>
                </a:prstGeom>
                <a:ln w="28575"/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0" name="Přímá spojovací čára 13"/>
                <p:cNvCxnSpPr/>
                <p:nvPr/>
              </p:nvCxnSpPr>
              <p:spPr>
                <a:xfrm rot="5400000">
                  <a:off x="4473428" y="4877501"/>
                  <a:ext cx="142876" cy="1588"/>
                </a:xfrm>
                <a:prstGeom prst="line">
                  <a:avLst/>
                </a:prstGeom>
                <a:ln w="28575"/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1" name="Přímá spojovací čára 18"/>
                <p:cNvCxnSpPr/>
                <p:nvPr/>
              </p:nvCxnSpPr>
              <p:spPr>
                <a:xfrm rot="5400000">
                  <a:off x="7759574" y="4877501"/>
                  <a:ext cx="142876" cy="1588"/>
                </a:xfrm>
                <a:prstGeom prst="line">
                  <a:avLst/>
                </a:prstGeom>
                <a:ln w="28575"/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4" name="TextovéPole 13"/>
              <p:cNvSpPr txBox="1"/>
              <p:nvPr/>
            </p:nvSpPr>
            <p:spPr>
              <a:xfrm>
                <a:off x="1043608" y="4959439"/>
                <a:ext cx="432000" cy="461665"/>
              </a:xfrm>
              <a:prstGeom prst="rect">
                <a:avLst/>
              </a:prstGeom>
              <a:noFill/>
            </p:spPr>
            <p:txBody>
              <a:bodyPr wrap="none" rtlCol="0">
                <a:noAutofit/>
              </a:bodyPr>
              <a:lstStyle/>
              <a:p>
                <a:pPr algn="ctr"/>
                <a:r>
                  <a:rPr lang="cs-CZ" sz="2400" dirty="0" smtClean="0">
                    <a:latin typeface="Calibri" pitchFamily="34" charset="0"/>
                  </a:rPr>
                  <a:t>2,1</a:t>
                </a:r>
                <a:endParaRPr lang="cs-CZ" sz="2400" dirty="0">
                  <a:latin typeface="Calibri" pitchFamily="34" charset="0"/>
                </a:endParaRPr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4356024" y="4959439"/>
                <a:ext cx="432000" cy="461665"/>
              </a:xfrm>
              <a:prstGeom prst="rect">
                <a:avLst/>
              </a:prstGeom>
              <a:noFill/>
            </p:spPr>
            <p:txBody>
              <a:bodyPr wrap="none" rtlCol="0">
                <a:noAutofit/>
              </a:bodyPr>
              <a:lstStyle/>
              <a:p>
                <a:pPr algn="ctr"/>
                <a:r>
                  <a:rPr lang="cs-CZ" sz="2400" dirty="0" smtClean="0">
                    <a:latin typeface="Calibri" pitchFamily="34" charset="0"/>
                  </a:rPr>
                  <a:t>2,2</a:t>
                </a:r>
                <a:endParaRPr lang="cs-CZ" sz="2400" dirty="0">
                  <a:latin typeface="Calibri" pitchFamily="34" charset="0"/>
                </a:endParaRPr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7668392" y="4959439"/>
                <a:ext cx="432000" cy="461665"/>
              </a:xfrm>
              <a:prstGeom prst="rect">
                <a:avLst/>
              </a:prstGeom>
              <a:noFill/>
            </p:spPr>
            <p:txBody>
              <a:bodyPr wrap="none" rtlCol="0">
                <a:noAutofit/>
              </a:bodyPr>
              <a:lstStyle/>
              <a:p>
                <a:pPr algn="ctr"/>
                <a:r>
                  <a:rPr lang="cs-CZ" sz="2400" dirty="0" smtClean="0">
                    <a:latin typeface="Calibri" pitchFamily="34" charset="0"/>
                  </a:rPr>
                  <a:t>2,3</a:t>
                </a:r>
                <a:endParaRPr lang="cs-CZ" sz="2400" dirty="0">
                  <a:latin typeface="Calibri" pitchFamily="34" charset="0"/>
                </a:endParaRPr>
              </a:p>
            </p:txBody>
          </p:sp>
        </p:grpSp>
        <p:grpSp>
          <p:nvGrpSpPr>
            <p:cNvPr id="22" name="Skupina 21"/>
            <p:cNvGrpSpPr/>
            <p:nvPr/>
          </p:nvGrpSpPr>
          <p:grpSpPr>
            <a:xfrm>
              <a:off x="1370513" y="1412776"/>
              <a:ext cx="5916658" cy="142876"/>
              <a:chOff x="1586537" y="4806857"/>
              <a:chExt cx="5916658" cy="142876"/>
            </a:xfrm>
          </p:grpSpPr>
          <p:cxnSp>
            <p:nvCxnSpPr>
              <p:cNvPr id="23" name="Přímá spojovací čára 8"/>
              <p:cNvCxnSpPr/>
              <p:nvPr/>
            </p:nvCxnSpPr>
            <p:spPr>
              <a:xfrm rot="5400000">
                <a:off x="151589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ovací čára 9"/>
              <p:cNvCxnSpPr/>
              <p:nvPr/>
            </p:nvCxnSpPr>
            <p:spPr>
              <a:xfrm rot="5400000">
                <a:off x="217312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ovací čára 10"/>
              <p:cNvCxnSpPr/>
              <p:nvPr/>
            </p:nvCxnSpPr>
            <p:spPr>
              <a:xfrm rot="5400000">
                <a:off x="283035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ovací čára 11"/>
              <p:cNvCxnSpPr/>
              <p:nvPr/>
            </p:nvCxnSpPr>
            <p:spPr>
              <a:xfrm rot="5400000">
                <a:off x="348758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7" name="Přímá spojovací čára 12"/>
              <p:cNvCxnSpPr/>
              <p:nvPr/>
            </p:nvCxnSpPr>
            <p:spPr>
              <a:xfrm rot="5400000">
                <a:off x="3816198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8" name="Přímá spojovací čára 14"/>
              <p:cNvCxnSpPr/>
              <p:nvPr/>
            </p:nvCxnSpPr>
            <p:spPr>
              <a:xfrm rot="5400000">
                <a:off x="5130658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9" name="Přímá spojovací čára 15"/>
              <p:cNvCxnSpPr/>
              <p:nvPr/>
            </p:nvCxnSpPr>
            <p:spPr>
              <a:xfrm rot="5400000">
                <a:off x="5787888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ovací čára 16"/>
              <p:cNvCxnSpPr/>
              <p:nvPr/>
            </p:nvCxnSpPr>
            <p:spPr>
              <a:xfrm rot="5400000">
                <a:off x="6445118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1" name="Přímá spojovací čára 17"/>
              <p:cNvCxnSpPr/>
              <p:nvPr/>
            </p:nvCxnSpPr>
            <p:spPr>
              <a:xfrm rot="5400000">
                <a:off x="7102348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ovací čára 8"/>
              <p:cNvCxnSpPr/>
              <p:nvPr/>
            </p:nvCxnSpPr>
            <p:spPr>
              <a:xfrm rot="5400000">
                <a:off x="1844508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3" name="Přímá spojovací čára 9"/>
              <p:cNvCxnSpPr/>
              <p:nvPr/>
            </p:nvCxnSpPr>
            <p:spPr>
              <a:xfrm rot="5400000">
                <a:off x="2501738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ovací čára 10"/>
              <p:cNvCxnSpPr/>
              <p:nvPr/>
            </p:nvCxnSpPr>
            <p:spPr>
              <a:xfrm rot="5400000">
                <a:off x="3158968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ovací čára 12"/>
              <p:cNvCxnSpPr/>
              <p:nvPr/>
            </p:nvCxnSpPr>
            <p:spPr>
              <a:xfrm rot="5400000">
                <a:off x="414481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ovací čára 13"/>
              <p:cNvCxnSpPr/>
              <p:nvPr/>
            </p:nvCxnSpPr>
            <p:spPr>
              <a:xfrm rot="5400000">
                <a:off x="480204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7" name="Přímá spojovací čára 14"/>
              <p:cNvCxnSpPr/>
              <p:nvPr/>
            </p:nvCxnSpPr>
            <p:spPr>
              <a:xfrm rot="5400000">
                <a:off x="545927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8" name="Přímá spojovací čára 15"/>
              <p:cNvCxnSpPr/>
              <p:nvPr/>
            </p:nvCxnSpPr>
            <p:spPr>
              <a:xfrm rot="5400000">
                <a:off x="611650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9" name="Přímá spojovací čára 16"/>
              <p:cNvCxnSpPr/>
              <p:nvPr/>
            </p:nvCxnSpPr>
            <p:spPr>
              <a:xfrm rot="5400000">
                <a:off x="677373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0" name="Přímá spojovací čára 17"/>
              <p:cNvCxnSpPr/>
              <p:nvPr/>
            </p:nvCxnSpPr>
            <p:spPr>
              <a:xfrm rot="5400000">
                <a:off x="743096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42" name="Ovál 41"/>
            <p:cNvSpPr/>
            <p:nvPr/>
          </p:nvSpPr>
          <p:spPr>
            <a:xfrm>
              <a:off x="3613507" y="1412776"/>
              <a:ext cx="94397" cy="94397"/>
            </a:xfrm>
            <a:prstGeom prst="ellipse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sz="3200" dirty="0" smtClean="0">
                <a:latin typeface="Calibri" pitchFamily="34" charset="0"/>
              </a:rPr>
              <a:t>Na číselné ose je znázorněno číslo:</a:t>
            </a:r>
            <a:endParaRPr lang="cs-CZ" sz="3200" i="1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2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,9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2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,8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2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,18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8831629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2"/>
            </a:pPr>
            <a:r>
              <a:rPr lang="cs-CZ" sz="3200" dirty="0">
                <a:latin typeface="Calibri" pitchFamily="34" charset="0"/>
              </a:rPr>
              <a:t>Na číselné ose je znázorněno číslo: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,17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,144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,143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1" name="Skupina 10"/>
          <p:cNvGrpSpPr/>
          <p:nvPr/>
        </p:nvGrpSpPr>
        <p:grpSpPr>
          <a:xfrm>
            <a:off x="827584" y="1412776"/>
            <a:ext cx="7056784" cy="614247"/>
            <a:chOff x="827584" y="1412776"/>
            <a:chExt cx="7056784" cy="614247"/>
          </a:xfrm>
        </p:grpSpPr>
        <p:grpSp>
          <p:nvGrpSpPr>
            <p:cNvPr id="12" name="Skupina 11"/>
            <p:cNvGrpSpPr/>
            <p:nvPr/>
          </p:nvGrpSpPr>
          <p:grpSpPr>
            <a:xfrm>
              <a:off x="827584" y="1412776"/>
              <a:ext cx="7056784" cy="614247"/>
              <a:chOff x="1043608" y="4806857"/>
              <a:chExt cx="7056784" cy="614247"/>
            </a:xfrm>
          </p:grpSpPr>
          <p:grpSp>
            <p:nvGrpSpPr>
              <p:cNvPr id="35" name="Skupina 34"/>
              <p:cNvGrpSpPr/>
              <p:nvPr/>
            </p:nvGrpSpPr>
            <p:grpSpPr>
              <a:xfrm>
                <a:off x="1186484" y="4806857"/>
                <a:ext cx="6786610" cy="142876"/>
                <a:chOff x="1186484" y="4806857"/>
                <a:chExt cx="6786610" cy="142876"/>
              </a:xfrm>
            </p:grpSpPr>
            <p:cxnSp>
              <p:nvCxnSpPr>
                <p:cNvPr id="39" name="Přímá spojovací čára 5"/>
                <p:cNvCxnSpPr/>
                <p:nvPr/>
              </p:nvCxnSpPr>
              <p:spPr>
                <a:xfrm>
                  <a:off x="1186484" y="4877501"/>
                  <a:ext cx="6786610" cy="1588"/>
                </a:xfrm>
                <a:prstGeom prst="line">
                  <a:avLst/>
                </a:prstGeom>
                <a:ln w="28575"/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40" name="Přímá spojovací čára 7"/>
                <p:cNvCxnSpPr/>
                <p:nvPr/>
              </p:nvCxnSpPr>
              <p:spPr>
                <a:xfrm rot="5400000">
                  <a:off x="1187278" y="4877501"/>
                  <a:ext cx="142876" cy="1588"/>
                </a:xfrm>
                <a:prstGeom prst="line">
                  <a:avLst/>
                </a:prstGeom>
                <a:ln w="28575"/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41" name="Přímá spojovací čára 13"/>
                <p:cNvCxnSpPr/>
                <p:nvPr/>
              </p:nvCxnSpPr>
              <p:spPr>
                <a:xfrm rot="5400000">
                  <a:off x="4473428" y="4877501"/>
                  <a:ext cx="142876" cy="1588"/>
                </a:xfrm>
                <a:prstGeom prst="line">
                  <a:avLst/>
                </a:prstGeom>
                <a:ln w="28575"/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42" name="Přímá spojovací čára 18"/>
                <p:cNvCxnSpPr/>
                <p:nvPr/>
              </p:nvCxnSpPr>
              <p:spPr>
                <a:xfrm rot="5400000">
                  <a:off x="7759574" y="4877501"/>
                  <a:ext cx="142876" cy="1588"/>
                </a:xfrm>
                <a:prstGeom prst="line">
                  <a:avLst/>
                </a:prstGeom>
                <a:ln w="28575"/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36" name="TextovéPole 35"/>
              <p:cNvSpPr txBox="1"/>
              <p:nvPr/>
            </p:nvSpPr>
            <p:spPr>
              <a:xfrm>
                <a:off x="1043608" y="4959439"/>
                <a:ext cx="432000" cy="461665"/>
              </a:xfrm>
              <a:prstGeom prst="rect">
                <a:avLst/>
              </a:prstGeom>
              <a:noFill/>
            </p:spPr>
            <p:txBody>
              <a:bodyPr wrap="none" rtlCol="0">
                <a:noAutofit/>
              </a:bodyPr>
              <a:lstStyle/>
              <a:p>
                <a:pPr algn="ctr"/>
                <a:r>
                  <a:rPr lang="cs-CZ" sz="2400" dirty="0" smtClean="0">
                    <a:latin typeface="Calibri" pitchFamily="34" charset="0"/>
                  </a:rPr>
                  <a:t>0,13</a:t>
                </a:r>
                <a:endParaRPr lang="cs-CZ" sz="2400" dirty="0">
                  <a:latin typeface="Calibri" pitchFamily="34" charset="0"/>
                </a:endParaRPr>
              </a:p>
            </p:txBody>
          </p:sp>
          <p:sp>
            <p:nvSpPr>
              <p:cNvPr id="37" name="TextovéPole 36"/>
              <p:cNvSpPr txBox="1"/>
              <p:nvPr/>
            </p:nvSpPr>
            <p:spPr>
              <a:xfrm>
                <a:off x="4356024" y="4959439"/>
                <a:ext cx="432000" cy="461665"/>
              </a:xfrm>
              <a:prstGeom prst="rect">
                <a:avLst/>
              </a:prstGeom>
              <a:noFill/>
            </p:spPr>
            <p:txBody>
              <a:bodyPr wrap="none" rtlCol="0">
                <a:noAutofit/>
              </a:bodyPr>
              <a:lstStyle/>
              <a:p>
                <a:pPr algn="ctr"/>
                <a:r>
                  <a:rPr lang="cs-CZ" sz="2400" dirty="0" smtClean="0">
                    <a:latin typeface="Calibri" pitchFamily="34" charset="0"/>
                  </a:rPr>
                  <a:t>0,14</a:t>
                </a:r>
                <a:endParaRPr lang="cs-CZ" sz="2400" dirty="0">
                  <a:latin typeface="Calibri" pitchFamily="34" charset="0"/>
                </a:endParaRPr>
              </a:p>
            </p:txBody>
          </p:sp>
          <p:sp>
            <p:nvSpPr>
              <p:cNvPr id="38" name="TextovéPole 37"/>
              <p:cNvSpPr txBox="1"/>
              <p:nvPr/>
            </p:nvSpPr>
            <p:spPr>
              <a:xfrm>
                <a:off x="7668392" y="4959439"/>
                <a:ext cx="432000" cy="461665"/>
              </a:xfrm>
              <a:prstGeom prst="rect">
                <a:avLst/>
              </a:prstGeom>
              <a:noFill/>
            </p:spPr>
            <p:txBody>
              <a:bodyPr wrap="none" rtlCol="0">
                <a:noAutofit/>
              </a:bodyPr>
              <a:lstStyle/>
              <a:p>
                <a:pPr algn="ctr"/>
                <a:r>
                  <a:rPr lang="cs-CZ" sz="2400" dirty="0" smtClean="0">
                    <a:latin typeface="Calibri" pitchFamily="34" charset="0"/>
                  </a:rPr>
                  <a:t>0,15</a:t>
                </a:r>
                <a:endParaRPr lang="cs-CZ" sz="2400" dirty="0">
                  <a:latin typeface="Calibri" pitchFamily="34" charset="0"/>
                </a:endParaRPr>
              </a:p>
            </p:txBody>
          </p:sp>
        </p:grpSp>
        <p:grpSp>
          <p:nvGrpSpPr>
            <p:cNvPr id="14" name="Skupina 13"/>
            <p:cNvGrpSpPr/>
            <p:nvPr/>
          </p:nvGrpSpPr>
          <p:grpSpPr>
            <a:xfrm>
              <a:off x="1370513" y="1412776"/>
              <a:ext cx="5916658" cy="142876"/>
              <a:chOff x="1586537" y="4806857"/>
              <a:chExt cx="5916658" cy="142876"/>
            </a:xfrm>
          </p:grpSpPr>
          <p:cxnSp>
            <p:nvCxnSpPr>
              <p:cNvPr id="17" name="Přímá spojovací čára 8"/>
              <p:cNvCxnSpPr/>
              <p:nvPr/>
            </p:nvCxnSpPr>
            <p:spPr>
              <a:xfrm rot="5400000">
                <a:off x="151589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ovací čára 9"/>
              <p:cNvCxnSpPr/>
              <p:nvPr/>
            </p:nvCxnSpPr>
            <p:spPr>
              <a:xfrm rot="5400000">
                <a:off x="217312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ovací čára 10"/>
              <p:cNvCxnSpPr/>
              <p:nvPr/>
            </p:nvCxnSpPr>
            <p:spPr>
              <a:xfrm rot="5400000">
                <a:off x="283035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ovací čára 11"/>
              <p:cNvCxnSpPr/>
              <p:nvPr/>
            </p:nvCxnSpPr>
            <p:spPr>
              <a:xfrm rot="5400000">
                <a:off x="348758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ovací čára 12"/>
              <p:cNvCxnSpPr/>
              <p:nvPr/>
            </p:nvCxnSpPr>
            <p:spPr>
              <a:xfrm rot="5400000">
                <a:off x="3816198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ovací čára 14"/>
              <p:cNvCxnSpPr/>
              <p:nvPr/>
            </p:nvCxnSpPr>
            <p:spPr>
              <a:xfrm rot="5400000">
                <a:off x="5130658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ovací čára 15"/>
              <p:cNvCxnSpPr/>
              <p:nvPr/>
            </p:nvCxnSpPr>
            <p:spPr>
              <a:xfrm rot="5400000">
                <a:off x="5787888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ovací čára 16"/>
              <p:cNvCxnSpPr/>
              <p:nvPr/>
            </p:nvCxnSpPr>
            <p:spPr>
              <a:xfrm rot="5400000">
                <a:off x="6445118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ovací čára 17"/>
              <p:cNvCxnSpPr/>
              <p:nvPr/>
            </p:nvCxnSpPr>
            <p:spPr>
              <a:xfrm rot="5400000">
                <a:off x="7102348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ovací čára 8"/>
              <p:cNvCxnSpPr/>
              <p:nvPr/>
            </p:nvCxnSpPr>
            <p:spPr>
              <a:xfrm rot="5400000">
                <a:off x="1844508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7" name="Přímá spojovací čára 9"/>
              <p:cNvCxnSpPr/>
              <p:nvPr/>
            </p:nvCxnSpPr>
            <p:spPr>
              <a:xfrm rot="5400000">
                <a:off x="2501738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8" name="Přímá spojovací čára 10"/>
              <p:cNvCxnSpPr/>
              <p:nvPr/>
            </p:nvCxnSpPr>
            <p:spPr>
              <a:xfrm rot="5400000">
                <a:off x="3158968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9" name="Přímá spojovací čára 12"/>
              <p:cNvCxnSpPr/>
              <p:nvPr/>
            </p:nvCxnSpPr>
            <p:spPr>
              <a:xfrm rot="5400000">
                <a:off x="414481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ovací čára 13"/>
              <p:cNvCxnSpPr/>
              <p:nvPr/>
            </p:nvCxnSpPr>
            <p:spPr>
              <a:xfrm rot="5400000">
                <a:off x="480204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1" name="Přímá spojovací čára 14"/>
              <p:cNvCxnSpPr/>
              <p:nvPr/>
            </p:nvCxnSpPr>
            <p:spPr>
              <a:xfrm rot="5400000">
                <a:off x="545927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ovací čára 15"/>
              <p:cNvCxnSpPr/>
              <p:nvPr/>
            </p:nvCxnSpPr>
            <p:spPr>
              <a:xfrm rot="5400000">
                <a:off x="611650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3" name="Přímá spojovací čára 16"/>
              <p:cNvCxnSpPr/>
              <p:nvPr/>
            </p:nvCxnSpPr>
            <p:spPr>
              <a:xfrm rot="5400000">
                <a:off x="677373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ovací čára 17"/>
              <p:cNvCxnSpPr/>
              <p:nvPr/>
            </p:nvCxnSpPr>
            <p:spPr>
              <a:xfrm rot="5400000">
                <a:off x="743096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16" name="Ovál 15"/>
            <p:cNvSpPr/>
            <p:nvPr/>
          </p:nvSpPr>
          <p:spPr>
            <a:xfrm>
              <a:off x="5269691" y="1412776"/>
              <a:ext cx="94397" cy="94397"/>
            </a:xfrm>
            <a:prstGeom prst="ellipse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20426956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6"/>
            </a:pPr>
            <a:r>
              <a:rPr lang="cs-CZ" sz="3200" dirty="0" smtClean="0">
                <a:latin typeface="Calibri" pitchFamily="34" charset="0"/>
              </a:rPr>
              <a:t>Označte pravdivou nerovnost: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0,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123 </m:t>
                      </m:r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557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&lt;</m:t>
                      </m:r>
                      <m:r>
                        <a:rPr lang="cs-CZ" sz="2800" i="1" dirty="0">
                          <a:solidFill>
                            <a:schemeClr val="tx1"/>
                          </a:solidFill>
                          <a:latin typeface="Cambria Math"/>
                        </a:rPr>
                        <m:t>0,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123 </m:t>
                      </m:r>
                      <m:r>
                        <a:rPr lang="cs-CZ" sz="2800" i="1" dirty="0">
                          <a:solidFill>
                            <a:schemeClr val="tx1"/>
                          </a:solidFill>
                          <a:latin typeface="Cambria Math"/>
                        </a:rPr>
                        <m:t>548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0,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123 </m:t>
                      </m:r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557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i="1" dirty="0">
                          <a:solidFill>
                            <a:schemeClr val="tx1"/>
                          </a:solidFill>
                          <a:latin typeface="Cambria Math"/>
                        </a:rPr>
                        <m:t>0,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123 </m:t>
                      </m:r>
                      <m:r>
                        <a:rPr lang="cs-CZ" sz="2800" i="1" dirty="0">
                          <a:solidFill>
                            <a:schemeClr val="tx1"/>
                          </a:solidFill>
                          <a:latin typeface="Cambria Math"/>
                        </a:rPr>
                        <m:t>548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123 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557&gt;0,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123 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548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655055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7"/>
            </a:pPr>
            <a:r>
              <a:rPr lang="cs-CZ" sz="3200" dirty="0">
                <a:latin typeface="Calibri" pitchFamily="34" charset="0"/>
              </a:rPr>
              <a:t>Označte pravdivou nerovnost: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12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3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69&gt;0,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12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3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70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0,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12</m:t>
                      </m:r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3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69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i="1" dirty="0">
                          <a:solidFill>
                            <a:schemeClr val="tx1"/>
                          </a:solidFill>
                          <a:latin typeface="Cambria Math"/>
                        </a:rPr>
                        <m:t>0,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12</m:t>
                      </m:r>
                      <m:r>
                        <a:rPr lang="cs-CZ" sz="2800" i="1" dirty="0">
                          <a:solidFill>
                            <a:schemeClr val="tx1"/>
                          </a:solidFill>
                          <a:latin typeface="Cambria Math"/>
                        </a:rPr>
                        <m:t>3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i="1" dirty="0">
                          <a:solidFill>
                            <a:schemeClr val="tx1"/>
                          </a:solidFill>
                          <a:latin typeface="Cambria Math"/>
                        </a:rPr>
                        <m:t>70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0,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12</m:t>
                      </m:r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3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69&lt;</m:t>
                      </m:r>
                      <m:r>
                        <a:rPr lang="cs-CZ" sz="2800" i="1" dirty="0">
                          <a:solidFill>
                            <a:schemeClr val="tx1"/>
                          </a:solidFill>
                          <a:latin typeface="Cambria Math"/>
                        </a:rPr>
                        <m:t>0,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12</m:t>
                      </m:r>
                      <m:r>
                        <a:rPr lang="cs-CZ" sz="2800" i="1" dirty="0">
                          <a:solidFill>
                            <a:schemeClr val="tx1"/>
                          </a:solidFill>
                          <a:latin typeface="Cambria Math"/>
                        </a:rPr>
                        <m:t>3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i="1" dirty="0">
                          <a:solidFill>
                            <a:schemeClr val="tx1"/>
                          </a:solidFill>
                          <a:latin typeface="Cambria Math"/>
                        </a:rPr>
                        <m:t>70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3943535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8"/>
            </a:pPr>
            <a:r>
              <a:rPr lang="cs-CZ" sz="3200" dirty="0">
                <a:latin typeface="Calibri" pitchFamily="34" charset="0"/>
              </a:rPr>
              <a:t>Označte pravdivou nerovnost: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152 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3&lt;0,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125 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30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0,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152 </m:t>
                      </m:r>
                      <m:r>
                        <a:rPr lang="cs-CZ" sz="2800" i="1" dirty="0">
                          <a:solidFill>
                            <a:schemeClr val="tx1"/>
                          </a:solidFill>
                          <a:latin typeface="Cambria Math"/>
                        </a:rPr>
                        <m:t>3&gt;0,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152 </m:t>
                      </m:r>
                      <m:r>
                        <a:rPr lang="cs-CZ" sz="2800" i="1" dirty="0">
                          <a:solidFill>
                            <a:schemeClr val="tx1"/>
                          </a:solidFill>
                          <a:latin typeface="Cambria Math"/>
                        </a:rPr>
                        <m:t>30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0,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152 </m:t>
                      </m:r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3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i="1" dirty="0">
                          <a:solidFill>
                            <a:schemeClr val="tx1"/>
                          </a:solidFill>
                          <a:latin typeface="Cambria Math"/>
                        </a:rPr>
                        <m:t>0,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152 </m:t>
                      </m:r>
                      <m:r>
                        <a:rPr lang="cs-CZ" sz="2800" i="1" dirty="0">
                          <a:solidFill>
                            <a:schemeClr val="tx1"/>
                          </a:solidFill>
                          <a:latin typeface="Cambria Math"/>
                        </a:rPr>
                        <m:t>30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8345412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i="1" u="sng" dirty="0" smtClean="0"/>
              <a:t>Použitá literatura: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ODVÁRKO, Oldřich; KADLEČEK, Jiří. </a:t>
            </a:r>
            <a:r>
              <a:rPr lang="cs-CZ" i="1" dirty="0"/>
              <a:t>Matematika pro 6. ročník základní školy, 1. díl</a:t>
            </a:r>
            <a:r>
              <a:rPr lang="cs-CZ" dirty="0"/>
              <a:t>. Praha: Prometheus, 2007, ISBN </a:t>
            </a:r>
            <a:r>
              <a:rPr lang="cs-CZ" dirty="0" smtClean="0"/>
              <a:t>978-80-7196-142-0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ODVÁRKO, Oldřich; KADLEČEK, Jiří. </a:t>
            </a:r>
            <a:r>
              <a:rPr lang="cs-CZ" i="1" dirty="0"/>
              <a:t>Pracovní sešit z matematiky - Soubor úloh pro 6. ročník základní školy</a:t>
            </a:r>
            <a:r>
              <a:rPr lang="cs-CZ" dirty="0"/>
              <a:t>. Praha: Prometheus, 2007, ISBN 978-80-7196-288-5</a:t>
            </a:r>
            <a:r>
              <a:rPr lang="cs-CZ" dirty="0" smtClean="0"/>
              <a:t>.</a:t>
            </a:r>
            <a:endParaRPr lang="cs-CZ" dirty="0"/>
          </a:p>
          <a:p>
            <a:pPr lvl="0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/>
              <a:t>Zdroj obrázků</a:t>
            </a:r>
            <a:r>
              <a:rPr lang="cs-CZ" sz="1800" dirty="0" smtClean="0"/>
              <a:t>:  </a:t>
            </a:r>
            <a:r>
              <a:rPr lang="cs-CZ" sz="1800" dirty="0"/>
              <a:t>www.office.microsoft.com</a:t>
            </a: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653</TotalTime>
  <Words>750</Words>
  <Application>Microsoft Office PowerPoint</Application>
  <PresentationFormat>Předvádění na obrazovce (4:3)</PresentationFormat>
  <Paragraphs>187</Paragraphs>
  <Slides>23</Slides>
  <Notes>6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Vlnění</vt:lpstr>
      <vt:lpstr>Základní škola a Mateřská škola Bílá Třemešná, okres Trutnov</vt:lpstr>
      <vt:lpstr>Anotace</vt:lpstr>
      <vt:lpstr>Porovnávání desetinných čísel</vt:lpstr>
      <vt:lpstr>Číselná osa</vt:lpstr>
      <vt:lpstr>Hledáme na číselné ose</vt:lpstr>
      <vt:lpstr>Hledáme na číselné ose</vt:lpstr>
      <vt:lpstr>Hledáme na číselné ose</vt:lpstr>
      <vt:lpstr>Hledáme na číselné ose</vt:lpstr>
      <vt:lpstr>Hledáme na číselné ose</vt:lpstr>
      <vt:lpstr>Hledáme na číselné ose</vt:lpstr>
      <vt:lpstr>Hledáme na číselné ose</vt:lpstr>
      <vt:lpstr>Hledáme na číselné ose</vt:lpstr>
      <vt:lpstr>Špatně :(</vt:lpstr>
      <vt:lpstr>Porovnávání desetinných čísel podle velikosti</vt:lpstr>
      <vt:lpstr>Porovnávání desetinných čísel podle velikosti</vt:lpstr>
      <vt:lpstr>Co jsme se dozvěděli?</vt:lpstr>
      <vt:lpstr>Závěrečné opakování</vt:lpstr>
      <vt:lpstr>Na číselné ose je znázorněno číslo:</vt:lpstr>
      <vt:lpstr>Na číselné ose je znázorněno číslo:</vt:lpstr>
      <vt:lpstr>Označte pravdivou nerovnost:</vt:lpstr>
      <vt:lpstr>Označte pravdivou nerovnost:</vt:lpstr>
      <vt:lpstr>Označte pravdivou nerovnost: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Petr Tomek</cp:lastModifiedBy>
  <cp:revision>74</cp:revision>
  <dcterms:created xsi:type="dcterms:W3CDTF">2013-05-10T12:01:16Z</dcterms:created>
  <dcterms:modified xsi:type="dcterms:W3CDTF">2013-12-31T14:35:26Z</dcterms:modified>
</cp:coreProperties>
</file>