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62" r:id="rId3"/>
    <p:sldId id="264" r:id="rId4"/>
    <p:sldId id="297" r:id="rId5"/>
    <p:sldId id="303" r:id="rId6"/>
    <p:sldId id="304" r:id="rId7"/>
    <p:sldId id="302" r:id="rId8"/>
    <p:sldId id="278" r:id="rId9"/>
    <p:sldId id="293" r:id="rId10"/>
    <p:sldId id="283" r:id="rId11"/>
    <p:sldId id="284" r:id="rId12"/>
    <p:sldId id="285" r:id="rId13"/>
    <p:sldId id="286" r:id="rId14"/>
    <p:sldId id="287" r:id="rId15"/>
    <p:sldId id="289" r:id="rId16"/>
    <p:sldId id="290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59" autoAdjust="0"/>
    <p:restoredTop sz="94624" autoAdjust="0"/>
  </p:normalViewPr>
  <p:slideViewPr>
    <p:cSldViewPr>
      <p:cViewPr>
        <p:scale>
          <a:sx n="80" d="100"/>
          <a:sy n="80" d="100"/>
        </p:scale>
        <p:origin x="-84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VY_32_INOVACE_Zaokrouhlování </a:t>
          </a:r>
          <a:r>
            <a:rPr lang="cs-CZ" sz="2000" b="0" dirty="0" smtClean="0"/>
            <a:t>desetinných čísel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Aritmetické operace s přirozenými a racionálními čísly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VY_32_INOVACE_Zaokrouhlování </a:t>
          </a:r>
          <a:r>
            <a:rPr lang="cs-CZ" sz="2000" b="0" kern="1200" dirty="0" smtClean="0"/>
            <a:t>desetinných čísel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31.12.2013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31.12.2013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2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238494038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popisuje způsob zaokrouhlování </a:t>
            </a:r>
            <a:r>
              <a:rPr lang="cs-CZ" dirty="0"/>
              <a:t>desetinných čísel </a:t>
            </a:r>
            <a:r>
              <a:rPr lang="cs-CZ" dirty="0" smtClean="0"/>
              <a:t>(na </a:t>
            </a:r>
            <a:r>
              <a:rPr lang="cs-CZ" dirty="0" smtClean="0"/>
              <a:t>desetiny</a:t>
            </a:r>
            <a:r>
              <a:rPr lang="cs-CZ" dirty="0" smtClean="0"/>
              <a:t>, setiny, tisíciny a </a:t>
            </a:r>
            <a:r>
              <a:rPr lang="cs-CZ" dirty="0" smtClean="0"/>
              <a:t>obecně na místo libovolného řádu).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rozdělena na výkladovou část (snímky 3 – 8) a na závěrečný interaktivní test (snímky 9 – </a:t>
            </a:r>
            <a:r>
              <a:rPr lang="cs-CZ" dirty="0" smtClean="0"/>
              <a:t>16) </a:t>
            </a:r>
            <a:r>
              <a:rPr lang="cs-CZ" dirty="0" smtClean="0"/>
              <a:t>ve kterém žáci procvičují na příkladech probrané učivo. Snímky 4 – 7  obsahují </a:t>
            </a:r>
            <a:r>
              <a:rPr lang="cs-CZ" dirty="0" smtClean="0"/>
              <a:t>animace, které napomáhají </a:t>
            </a:r>
            <a:r>
              <a:rPr lang="cs-CZ" dirty="0" smtClean="0"/>
              <a:t>pochopit </a:t>
            </a:r>
            <a:r>
              <a:rPr lang="cs-CZ" dirty="0"/>
              <a:t>postup při </a:t>
            </a:r>
            <a:r>
              <a:rPr lang="cs-CZ" dirty="0" smtClean="0"/>
              <a:t>zaokrouhlování desetinných čísel. </a:t>
            </a:r>
            <a:r>
              <a:rPr lang="cs-CZ" dirty="0" smtClean="0"/>
              <a:t>V závěrečném </a:t>
            </a:r>
            <a:r>
              <a:rPr lang="cs-CZ" dirty="0"/>
              <a:t>testu se po </a:t>
            </a:r>
            <a:r>
              <a:rPr lang="cs-CZ" dirty="0" smtClean="0"/>
              <a:t>stisknutí odpovědi (na interaktivní tabuli nebo myší v prezentaci) objeví symbol, podle kterého žáci poznají zda jsou odpověděli správné či nesprávné.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náročnost přibližně 30 min.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Zaokrouhlování </a:t>
            </a:r>
            <a:r>
              <a:rPr lang="cs-CZ" sz="6000" dirty="0"/>
              <a:t>desetinných čísel</a:t>
            </a:r>
            <a:endParaRPr lang="cs-CZ" sz="6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991087" y="617815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Zaokrouhlování na </a:t>
            </a:r>
            <a:r>
              <a:rPr lang="cs-CZ" dirty="0" smtClean="0"/>
              <a:t>desetiny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3" y="2492896"/>
            <a:ext cx="8784976" cy="27363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Zaokrouhlit číslo na </a:t>
            </a:r>
            <a:r>
              <a:rPr lang="cs-CZ" dirty="0" smtClean="0">
                <a:latin typeface="Calibri" pitchFamily="34" charset="0"/>
              </a:rPr>
              <a:t>desetiny znamená</a:t>
            </a:r>
            <a:r>
              <a:rPr lang="cs-CZ" dirty="0" smtClean="0">
                <a:latin typeface="Calibri" pitchFamily="34" charset="0"/>
              </a:rPr>
              <a:t>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vynechat všechny číslice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za</a:t>
            </a:r>
            <a:r>
              <a:rPr lang="cs-CZ" sz="2400" dirty="0" smtClean="0">
                <a:latin typeface="Calibri" pitchFamily="34" charset="0"/>
              </a:rPr>
              <a:t> místem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desetin</a:t>
            </a:r>
            <a:endParaRPr lang="cs-CZ" sz="2400" dirty="0">
              <a:latin typeface="Calibri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číslo na místě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desetin </a:t>
            </a:r>
            <a:r>
              <a:rPr lang="cs-CZ" sz="2400" dirty="0" smtClean="0">
                <a:latin typeface="Calibri" pitchFamily="34" charset="0"/>
              </a:rPr>
              <a:t>ponechat </a:t>
            </a:r>
            <a:r>
              <a:rPr lang="cs-CZ" sz="2400" dirty="0" smtClean="0">
                <a:latin typeface="Calibri" pitchFamily="34" charset="0"/>
              </a:rPr>
              <a:t>beze změny, pokud na místě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setin</a:t>
            </a:r>
            <a:r>
              <a:rPr lang="cs-CZ" sz="2400" dirty="0" smtClean="0">
                <a:latin typeface="Calibri" pitchFamily="34" charset="0"/>
              </a:rPr>
              <a:t> byla </a:t>
            </a:r>
            <a:r>
              <a:rPr lang="cs-CZ" sz="2400" dirty="0" smtClean="0">
                <a:latin typeface="Calibri" pitchFamily="34" charset="0"/>
              </a:rPr>
              <a:t>některá z číslic 0, 1, 2, 3, 4 (zaokrouhlování dolů)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číslici na místě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desetin </a:t>
            </a:r>
            <a:r>
              <a:rPr lang="cs-CZ" sz="2400" dirty="0" smtClean="0">
                <a:latin typeface="Calibri" pitchFamily="34" charset="0"/>
              </a:rPr>
              <a:t>zvýšit </a:t>
            </a:r>
            <a:r>
              <a:rPr lang="cs-CZ" sz="2400" dirty="0" smtClean="0">
                <a:latin typeface="Calibri" pitchFamily="34" charset="0"/>
              </a:rPr>
              <a:t>o 1, </a:t>
            </a:r>
            <a:r>
              <a:rPr lang="cs-CZ" sz="2400" dirty="0">
                <a:latin typeface="Calibri" pitchFamily="34" charset="0"/>
              </a:rPr>
              <a:t>pokud na místě </a:t>
            </a: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setin</a:t>
            </a:r>
            <a:r>
              <a:rPr lang="cs-CZ" sz="2400" dirty="0">
                <a:latin typeface="Calibri" pitchFamily="34" charset="0"/>
              </a:rPr>
              <a:t> byla </a:t>
            </a:r>
            <a:r>
              <a:rPr lang="cs-CZ" sz="2400" dirty="0">
                <a:latin typeface="Calibri" pitchFamily="34" charset="0"/>
              </a:rPr>
              <a:t>některá z číslic </a:t>
            </a:r>
            <a:r>
              <a:rPr lang="cs-CZ" sz="2400" dirty="0" smtClean="0">
                <a:latin typeface="Calibri" pitchFamily="34" charset="0"/>
              </a:rPr>
              <a:t>5, 6, 7, 8, 9 </a:t>
            </a:r>
            <a:r>
              <a:rPr lang="cs-CZ" sz="2400" dirty="0">
                <a:latin typeface="Calibri" pitchFamily="34" charset="0"/>
              </a:rPr>
              <a:t>(zaokrouhlování </a:t>
            </a:r>
            <a:r>
              <a:rPr lang="cs-CZ" sz="2400" dirty="0" smtClean="0">
                <a:latin typeface="Calibri" pitchFamily="34" charset="0"/>
              </a:rPr>
              <a:t>nahoru)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Př.: zaokrouhlete na </a:t>
            </a:r>
            <a:r>
              <a:rPr lang="cs-CZ" dirty="0">
                <a:latin typeface="Calibri" pitchFamily="34" charset="0"/>
              </a:rPr>
              <a:t>desetiny :</a:t>
            </a:r>
            <a:endParaRPr lang="cs-CZ" dirty="0" smtClean="0"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1187624" y="5301208"/>
                <a:ext cx="259228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512,61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360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 </a:t>
                </a:r>
                <a:endParaRPr lang="cs-CZ" sz="3600" dirty="0">
                  <a:solidFill>
                    <a:schemeClr val="tx2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5301208"/>
                <a:ext cx="2592288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94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Skupina 9"/>
          <p:cNvGrpSpPr/>
          <p:nvPr/>
        </p:nvGrpSpPr>
        <p:grpSpPr>
          <a:xfrm>
            <a:off x="1193137" y="5301208"/>
            <a:ext cx="3234847" cy="1331142"/>
            <a:chOff x="694594" y="5373216"/>
            <a:chExt cx="3234847" cy="1331142"/>
          </a:xfrm>
        </p:grpSpPr>
        <p:sp>
          <p:nvSpPr>
            <p:cNvPr id="8" name="Čárový popisek 2 7"/>
            <p:cNvSpPr/>
            <p:nvPr/>
          </p:nvSpPr>
          <p:spPr>
            <a:xfrm>
              <a:off x="2273257" y="6077504"/>
              <a:ext cx="1656184" cy="626854"/>
            </a:xfrm>
            <a:prstGeom prst="borderCallout2">
              <a:avLst>
                <a:gd name="adj1" fmla="val 18750"/>
                <a:gd name="adj2" fmla="val -8333"/>
                <a:gd name="adj3" fmla="val 18750"/>
                <a:gd name="adj4" fmla="val -16667"/>
                <a:gd name="adj5" fmla="val -24579"/>
                <a:gd name="adj6" fmla="val -18570"/>
              </a:avLst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rgbClr val="C00000"/>
                  </a:solidFill>
                </a:rPr>
                <a:t>vynecháme</a:t>
              </a:r>
              <a:endParaRPr lang="cs-CZ" sz="2000" dirty="0">
                <a:solidFill>
                  <a:srgbClr val="C00000"/>
                </a:solidFill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694594" y="5373216"/>
                  <a:ext cx="2802799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512,6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1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94594" y="5373216"/>
                  <a:ext cx="2802799" cy="646331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l="-6739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" name="Skupina 12"/>
          <p:cNvGrpSpPr/>
          <p:nvPr/>
        </p:nvGrpSpPr>
        <p:grpSpPr>
          <a:xfrm>
            <a:off x="323528" y="5301208"/>
            <a:ext cx="3600400" cy="1331143"/>
            <a:chOff x="323528" y="3734885"/>
            <a:chExt cx="3600400" cy="1331143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1195342" y="3734885"/>
                  <a:ext cx="2728586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512,</a:t>
                  </a:r>
                  <a:r>
                    <a:rPr lang="cs-CZ" sz="3600" dirty="0" smtClean="0">
                      <a:solidFill>
                        <a:schemeClr val="accent5">
                          <a:lumMod val="75000"/>
                        </a:schemeClr>
                      </a:solidFill>
                      <a:latin typeface="Calibri" pitchFamily="34" charset="0"/>
                    </a:rPr>
                    <a:t>6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1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95342" y="3734885"/>
                  <a:ext cx="2728586" cy="64633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6696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2" name="Čárový popisek 2 11"/>
            <p:cNvSpPr/>
            <p:nvPr/>
          </p:nvSpPr>
          <p:spPr>
            <a:xfrm>
              <a:off x="323528" y="4439174"/>
              <a:ext cx="1656183" cy="626854"/>
            </a:xfrm>
            <a:prstGeom prst="borderCallout2">
              <a:avLst>
                <a:gd name="adj1" fmla="val 15523"/>
                <a:gd name="adj2" fmla="val 104055"/>
                <a:gd name="adj3" fmla="val 15523"/>
                <a:gd name="adj4" fmla="val 111602"/>
                <a:gd name="adj5" fmla="val -23337"/>
                <a:gd name="adj6" fmla="val 114187"/>
              </a:avLst>
            </a:prstGeom>
            <a:solidFill>
              <a:schemeClr val="bg1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chemeClr val="accent5">
                      <a:lumMod val="75000"/>
                    </a:schemeClr>
                  </a:solidFill>
                </a:rPr>
                <a:t>zaokrouhlíme dolů</a:t>
              </a:r>
              <a:endParaRPr lang="cs-CZ" sz="20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3059832" y="5302949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  <a:latin typeface="Calibri" pitchFamily="34" charset="0"/>
              </a:rPr>
              <a:t>512,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6</a:t>
            </a:r>
            <a:endParaRPr lang="cs-CZ" sz="3600" dirty="0">
              <a:solidFill>
                <a:srgbClr val="C00000"/>
              </a:solidFill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TextovéPole 38"/>
              <p:cNvSpPr txBox="1"/>
              <p:nvPr/>
            </p:nvSpPr>
            <p:spPr>
              <a:xfrm>
                <a:off x="5652120" y="5301208"/>
                <a:ext cx="259228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512,66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360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 </a:t>
                </a:r>
                <a:endParaRPr lang="cs-CZ" sz="3600" dirty="0">
                  <a:solidFill>
                    <a:schemeClr val="tx2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5301208"/>
                <a:ext cx="2592288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7059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0" name="Skupina 39"/>
          <p:cNvGrpSpPr/>
          <p:nvPr/>
        </p:nvGrpSpPr>
        <p:grpSpPr>
          <a:xfrm>
            <a:off x="5657633" y="5301208"/>
            <a:ext cx="3234847" cy="1331142"/>
            <a:chOff x="694594" y="5373216"/>
            <a:chExt cx="3234847" cy="1331142"/>
          </a:xfrm>
        </p:grpSpPr>
        <p:sp>
          <p:nvSpPr>
            <p:cNvPr id="41" name="Čárový popisek 2 40"/>
            <p:cNvSpPr/>
            <p:nvPr/>
          </p:nvSpPr>
          <p:spPr>
            <a:xfrm>
              <a:off x="2273257" y="6077504"/>
              <a:ext cx="1656184" cy="626854"/>
            </a:xfrm>
            <a:prstGeom prst="borderCallout2">
              <a:avLst>
                <a:gd name="adj1" fmla="val 18750"/>
                <a:gd name="adj2" fmla="val -8333"/>
                <a:gd name="adj3" fmla="val 18750"/>
                <a:gd name="adj4" fmla="val -16667"/>
                <a:gd name="adj5" fmla="val -24579"/>
                <a:gd name="adj6" fmla="val -18570"/>
              </a:avLst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rgbClr val="C00000"/>
                  </a:solidFill>
                </a:rPr>
                <a:t>vynecháme</a:t>
              </a:r>
              <a:endParaRPr lang="cs-CZ" sz="2000" dirty="0">
                <a:solidFill>
                  <a:srgbClr val="C00000"/>
                </a:solidFill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42" name="TextovéPole 41"/>
                <p:cNvSpPr txBox="1"/>
                <p:nvPr/>
              </p:nvSpPr>
              <p:spPr>
                <a:xfrm>
                  <a:off x="694594" y="5373216"/>
                  <a:ext cx="2802799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512,6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6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42" name="TextovéPole 4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94594" y="5373216"/>
                  <a:ext cx="2802799" cy="646331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 l="-6522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43" name="Skupina 42"/>
          <p:cNvGrpSpPr/>
          <p:nvPr/>
        </p:nvGrpSpPr>
        <p:grpSpPr>
          <a:xfrm>
            <a:off x="4788024" y="5301208"/>
            <a:ext cx="3600400" cy="1331143"/>
            <a:chOff x="323528" y="3734885"/>
            <a:chExt cx="3600400" cy="1331143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44" name="TextovéPole 43"/>
                <p:cNvSpPr txBox="1"/>
                <p:nvPr/>
              </p:nvSpPr>
              <p:spPr>
                <a:xfrm>
                  <a:off x="1195342" y="3734885"/>
                  <a:ext cx="2728586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512,</a:t>
                  </a:r>
                  <a:r>
                    <a:rPr lang="cs-CZ" sz="3600" dirty="0" smtClean="0">
                      <a:solidFill>
                        <a:schemeClr val="accent5">
                          <a:lumMod val="75000"/>
                        </a:schemeClr>
                      </a:solidFill>
                      <a:latin typeface="Calibri" pitchFamily="34" charset="0"/>
                    </a:rPr>
                    <a:t>6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6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44" name="TextovéPole 4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95342" y="3734885"/>
                  <a:ext cx="2728586" cy="646331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 l="-6696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5" name="Čárový popisek 2 44"/>
            <p:cNvSpPr/>
            <p:nvPr/>
          </p:nvSpPr>
          <p:spPr>
            <a:xfrm>
              <a:off x="323528" y="4439174"/>
              <a:ext cx="1656183" cy="626854"/>
            </a:xfrm>
            <a:prstGeom prst="borderCallout2">
              <a:avLst>
                <a:gd name="adj1" fmla="val 15523"/>
                <a:gd name="adj2" fmla="val 104055"/>
                <a:gd name="adj3" fmla="val 15523"/>
                <a:gd name="adj4" fmla="val 111602"/>
                <a:gd name="adj5" fmla="val -23337"/>
                <a:gd name="adj6" fmla="val 114187"/>
              </a:avLst>
            </a:prstGeom>
            <a:solidFill>
              <a:schemeClr val="bg1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chemeClr val="accent5">
                      <a:lumMod val="75000"/>
                    </a:schemeClr>
                  </a:solidFill>
                </a:rPr>
                <a:t>zaokrouhlíme </a:t>
              </a:r>
              <a:r>
                <a:rPr lang="cs-CZ" sz="2000" dirty="0" smtClean="0">
                  <a:solidFill>
                    <a:schemeClr val="accent5">
                      <a:lumMod val="75000"/>
                    </a:schemeClr>
                  </a:solidFill>
                </a:rPr>
                <a:t>nahoru</a:t>
              </a:r>
              <a:endParaRPr lang="cs-CZ" sz="20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>
            <a:off x="7524328" y="5302949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  <a:latin typeface="Calibri" pitchFamily="34" charset="0"/>
              </a:rPr>
              <a:t>512,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7</a:t>
            </a:r>
            <a:endParaRPr lang="cs-CZ" sz="3600" dirty="0">
              <a:solidFill>
                <a:srgbClr val="C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9611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39" grpId="0"/>
      <p:bldP spid="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991087" y="617815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Zaokrouhlování na </a:t>
            </a:r>
            <a:r>
              <a:rPr lang="cs-CZ" dirty="0" smtClean="0"/>
              <a:t>setiny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3" y="2492896"/>
            <a:ext cx="8784976" cy="27363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Zaokrouhlit číslo na </a:t>
            </a:r>
            <a:r>
              <a:rPr lang="cs-CZ" dirty="0" smtClean="0">
                <a:latin typeface="Calibri" pitchFamily="34" charset="0"/>
              </a:rPr>
              <a:t>setiny znamená</a:t>
            </a:r>
            <a:r>
              <a:rPr lang="cs-CZ" dirty="0" smtClean="0">
                <a:latin typeface="Calibri" pitchFamily="34" charset="0"/>
              </a:rPr>
              <a:t>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vynechat všechny číslice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za</a:t>
            </a:r>
            <a:r>
              <a:rPr lang="cs-CZ" sz="2400" dirty="0" smtClean="0">
                <a:latin typeface="Calibri" pitchFamily="34" charset="0"/>
              </a:rPr>
              <a:t> místem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setin</a:t>
            </a:r>
            <a:endParaRPr lang="cs-CZ" sz="2400" dirty="0">
              <a:latin typeface="Calibri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číslo na místě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setin </a:t>
            </a:r>
            <a:r>
              <a:rPr lang="cs-CZ" sz="2400" dirty="0" smtClean="0">
                <a:latin typeface="Calibri" pitchFamily="34" charset="0"/>
              </a:rPr>
              <a:t>ponechat </a:t>
            </a:r>
            <a:r>
              <a:rPr lang="cs-CZ" sz="2400" dirty="0" smtClean="0">
                <a:latin typeface="Calibri" pitchFamily="34" charset="0"/>
              </a:rPr>
              <a:t>beze změny, pokud na místě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tisícin </a:t>
            </a:r>
            <a:r>
              <a:rPr lang="cs-CZ" sz="2400" dirty="0" smtClean="0">
                <a:latin typeface="Calibri" pitchFamily="34" charset="0"/>
              </a:rPr>
              <a:t>byla </a:t>
            </a:r>
            <a:r>
              <a:rPr lang="cs-CZ" sz="2400" dirty="0" smtClean="0">
                <a:latin typeface="Calibri" pitchFamily="34" charset="0"/>
              </a:rPr>
              <a:t>některá z číslic 0, 1, 2, 3, 4 (zaokrouhlování dolů)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číslici na místě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setin </a:t>
            </a:r>
            <a:r>
              <a:rPr lang="cs-CZ" sz="2400" dirty="0" smtClean="0">
                <a:latin typeface="Calibri" pitchFamily="34" charset="0"/>
              </a:rPr>
              <a:t>zvýšit </a:t>
            </a:r>
            <a:r>
              <a:rPr lang="cs-CZ" sz="2400" dirty="0" smtClean="0">
                <a:latin typeface="Calibri" pitchFamily="34" charset="0"/>
              </a:rPr>
              <a:t>o 1, </a:t>
            </a:r>
            <a:r>
              <a:rPr lang="cs-CZ" sz="2400" dirty="0">
                <a:latin typeface="Calibri" pitchFamily="34" charset="0"/>
              </a:rPr>
              <a:t>pokud na místě </a:t>
            </a: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tisícin </a:t>
            </a:r>
            <a:r>
              <a:rPr lang="cs-CZ" sz="2400" dirty="0" smtClean="0">
                <a:latin typeface="Calibri" pitchFamily="34" charset="0"/>
              </a:rPr>
              <a:t>byla </a:t>
            </a:r>
            <a:r>
              <a:rPr lang="cs-CZ" sz="2400" dirty="0">
                <a:latin typeface="Calibri" pitchFamily="34" charset="0"/>
              </a:rPr>
              <a:t>některá z číslic </a:t>
            </a:r>
            <a:r>
              <a:rPr lang="cs-CZ" sz="2400" dirty="0" smtClean="0">
                <a:latin typeface="Calibri" pitchFamily="34" charset="0"/>
              </a:rPr>
              <a:t>5, 6, 7, 8, 9 </a:t>
            </a:r>
            <a:r>
              <a:rPr lang="cs-CZ" sz="2400" dirty="0">
                <a:latin typeface="Calibri" pitchFamily="34" charset="0"/>
              </a:rPr>
              <a:t>(zaokrouhlování </a:t>
            </a:r>
            <a:r>
              <a:rPr lang="cs-CZ" sz="2400" dirty="0" smtClean="0">
                <a:latin typeface="Calibri" pitchFamily="34" charset="0"/>
              </a:rPr>
              <a:t>nahoru)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Př.: zaokrouhlete na </a:t>
            </a:r>
            <a:r>
              <a:rPr lang="cs-CZ" dirty="0" smtClean="0">
                <a:latin typeface="Calibri" pitchFamily="34" charset="0"/>
              </a:rPr>
              <a:t>setiny </a:t>
            </a:r>
            <a:r>
              <a:rPr lang="cs-CZ" dirty="0">
                <a:latin typeface="Calibri" pitchFamily="34" charset="0"/>
              </a:rPr>
              <a:t>:</a:t>
            </a:r>
            <a:endParaRPr lang="cs-CZ" dirty="0" smtClean="0"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755576" y="5301208"/>
                <a:ext cx="259228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512,361 5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360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 </a:t>
                </a:r>
                <a:endParaRPr lang="cs-CZ" sz="3600" dirty="0">
                  <a:solidFill>
                    <a:schemeClr val="tx2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5301208"/>
                <a:ext cx="2592288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294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Skupina 9"/>
          <p:cNvGrpSpPr/>
          <p:nvPr/>
        </p:nvGrpSpPr>
        <p:grpSpPr>
          <a:xfrm>
            <a:off x="761089" y="5301208"/>
            <a:ext cx="3522879" cy="1331142"/>
            <a:chOff x="694594" y="5373216"/>
            <a:chExt cx="3522879" cy="1331142"/>
          </a:xfrm>
        </p:grpSpPr>
        <p:sp>
          <p:nvSpPr>
            <p:cNvPr id="8" name="Čárový popisek 2 7"/>
            <p:cNvSpPr/>
            <p:nvPr/>
          </p:nvSpPr>
          <p:spPr>
            <a:xfrm>
              <a:off x="2561289" y="6077504"/>
              <a:ext cx="1656184" cy="626854"/>
            </a:xfrm>
            <a:prstGeom prst="borderCallout2">
              <a:avLst>
                <a:gd name="adj1" fmla="val 18750"/>
                <a:gd name="adj2" fmla="val -8333"/>
                <a:gd name="adj3" fmla="val 18750"/>
                <a:gd name="adj4" fmla="val -16667"/>
                <a:gd name="adj5" fmla="val -24579"/>
                <a:gd name="adj6" fmla="val -18570"/>
              </a:avLst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rgbClr val="C00000"/>
                  </a:solidFill>
                </a:rPr>
                <a:t>vynecháme</a:t>
              </a:r>
              <a:endParaRPr lang="cs-CZ" sz="2000" dirty="0">
                <a:solidFill>
                  <a:srgbClr val="C00000"/>
                </a:solidFill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694594" y="5373216"/>
                  <a:ext cx="2802799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512,36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1 5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94594" y="5373216"/>
                  <a:ext cx="2802799" cy="646331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l="-6739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" name="Skupina 12"/>
          <p:cNvGrpSpPr/>
          <p:nvPr/>
        </p:nvGrpSpPr>
        <p:grpSpPr>
          <a:xfrm>
            <a:off x="107504" y="5301208"/>
            <a:ext cx="3384376" cy="1331143"/>
            <a:chOff x="539552" y="3734885"/>
            <a:chExt cx="3384376" cy="1331143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1195342" y="3734885"/>
                  <a:ext cx="2728586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512,3</a:t>
                  </a:r>
                  <a:r>
                    <a:rPr lang="cs-CZ" sz="3600" dirty="0" smtClean="0">
                      <a:solidFill>
                        <a:schemeClr val="accent5">
                          <a:lumMod val="75000"/>
                        </a:schemeClr>
                      </a:solidFill>
                      <a:latin typeface="Calibri" pitchFamily="34" charset="0"/>
                    </a:rPr>
                    <a:t>6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1 5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95342" y="3734885"/>
                  <a:ext cx="2728586" cy="64633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6696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2" name="Čárový popisek 2 11"/>
            <p:cNvSpPr/>
            <p:nvPr/>
          </p:nvSpPr>
          <p:spPr>
            <a:xfrm>
              <a:off x="539552" y="4439174"/>
              <a:ext cx="1656183" cy="626854"/>
            </a:xfrm>
            <a:prstGeom prst="borderCallout2">
              <a:avLst>
                <a:gd name="adj1" fmla="val 15523"/>
                <a:gd name="adj2" fmla="val 104055"/>
                <a:gd name="adj3" fmla="val 15523"/>
                <a:gd name="adj4" fmla="val 111602"/>
                <a:gd name="adj5" fmla="val -23337"/>
                <a:gd name="adj6" fmla="val 114187"/>
              </a:avLst>
            </a:prstGeom>
            <a:solidFill>
              <a:schemeClr val="bg1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chemeClr val="accent5">
                      <a:lumMod val="75000"/>
                    </a:schemeClr>
                  </a:solidFill>
                </a:rPr>
                <a:t>zaokrouhlíme dolů</a:t>
              </a:r>
              <a:endParaRPr lang="cs-CZ" sz="20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3131840" y="5302949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  <a:latin typeface="Calibri" pitchFamily="34" charset="0"/>
              </a:rPr>
              <a:t>512,3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6</a:t>
            </a:r>
            <a:endParaRPr lang="cs-CZ" sz="3600" dirty="0">
              <a:solidFill>
                <a:srgbClr val="C00000"/>
              </a:solidFill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5292080" y="5301208"/>
                <a:ext cx="259228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512,368 5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360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 </a:t>
                </a:r>
                <a:endParaRPr lang="cs-CZ" sz="3600" dirty="0">
                  <a:solidFill>
                    <a:schemeClr val="tx2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5301208"/>
                <a:ext cx="2592288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7059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3" name="Skupina 22"/>
          <p:cNvGrpSpPr/>
          <p:nvPr/>
        </p:nvGrpSpPr>
        <p:grpSpPr>
          <a:xfrm>
            <a:off x="5297593" y="5301208"/>
            <a:ext cx="3522879" cy="1331142"/>
            <a:chOff x="694594" y="5373216"/>
            <a:chExt cx="3522879" cy="1331142"/>
          </a:xfrm>
        </p:grpSpPr>
        <p:sp>
          <p:nvSpPr>
            <p:cNvPr id="24" name="Čárový popisek 2 23"/>
            <p:cNvSpPr/>
            <p:nvPr/>
          </p:nvSpPr>
          <p:spPr>
            <a:xfrm>
              <a:off x="2561289" y="6077504"/>
              <a:ext cx="1656184" cy="626854"/>
            </a:xfrm>
            <a:prstGeom prst="borderCallout2">
              <a:avLst>
                <a:gd name="adj1" fmla="val 18750"/>
                <a:gd name="adj2" fmla="val -8333"/>
                <a:gd name="adj3" fmla="val 18750"/>
                <a:gd name="adj4" fmla="val -16667"/>
                <a:gd name="adj5" fmla="val -24579"/>
                <a:gd name="adj6" fmla="val -18570"/>
              </a:avLst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rgbClr val="C00000"/>
                  </a:solidFill>
                </a:rPr>
                <a:t>vynecháme</a:t>
              </a:r>
              <a:endParaRPr lang="cs-CZ" sz="2000" dirty="0">
                <a:solidFill>
                  <a:srgbClr val="C00000"/>
                </a:solidFill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25" name="TextovéPole 24"/>
                <p:cNvSpPr txBox="1"/>
                <p:nvPr/>
              </p:nvSpPr>
              <p:spPr>
                <a:xfrm>
                  <a:off x="694594" y="5373216"/>
                  <a:ext cx="2802799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512,36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8 5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25" name="TextovéPole 2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94594" y="5373216"/>
                  <a:ext cx="2802799" cy="646331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 l="-6522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6" name="Skupina 25"/>
          <p:cNvGrpSpPr/>
          <p:nvPr/>
        </p:nvGrpSpPr>
        <p:grpSpPr>
          <a:xfrm>
            <a:off x="4644008" y="5301208"/>
            <a:ext cx="3384376" cy="1331143"/>
            <a:chOff x="539552" y="3734885"/>
            <a:chExt cx="3384376" cy="1331143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27" name="TextovéPole 26"/>
                <p:cNvSpPr txBox="1"/>
                <p:nvPr/>
              </p:nvSpPr>
              <p:spPr>
                <a:xfrm>
                  <a:off x="1195342" y="3734885"/>
                  <a:ext cx="2728586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512,3</a:t>
                  </a:r>
                  <a:r>
                    <a:rPr lang="cs-CZ" sz="3600" dirty="0" smtClean="0">
                      <a:solidFill>
                        <a:schemeClr val="accent5">
                          <a:lumMod val="75000"/>
                        </a:schemeClr>
                      </a:solidFill>
                      <a:latin typeface="Calibri" pitchFamily="34" charset="0"/>
                    </a:rPr>
                    <a:t>6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8 5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27" name="TextovéPole 2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95342" y="3734885"/>
                  <a:ext cx="2728586" cy="646331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 l="-6696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28" name="Čárový popisek 2 27"/>
            <p:cNvSpPr/>
            <p:nvPr/>
          </p:nvSpPr>
          <p:spPr>
            <a:xfrm>
              <a:off x="539552" y="4439174"/>
              <a:ext cx="1656183" cy="626854"/>
            </a:xfrm>
            <a:prstGeom prst="borderCallout2">
              <a:avLst>
                <a:gd name="adj1" fmla="val 15523"/>
                <a:gd name="adj2" fmla="val 104055"/>
                <a:gd name="adj3" fmla="val 15523"/>
                <a:gd name="adj4" fmla="val 111602"/>
                <a:gd name="adj5" fmla="val -23337"/>
                <a:gd name="adj6" fmla="val 114187"/>
              </a:avLst>
            </a:prstGeom>
            <a:solidFill>
              <a:schemeClr val="bg1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chemeClr val="accent5">
                      <a:lumMod val="75000"/>
                    </a:schemeClr>
                  </a:solidFill>
                </a:rPr>
                <a:t>zaokrouhlíme </a:t>
              </a:r>
              <a:r>
                <a:rPr lang="cs-CZ" sz="2000" dirty="0" smtClean="0">
                  <a:solidFill>
                    <a:schemeClr val="accent5">
                      <a:lumMod val="75000"/>
                    </a:schemeClr>
                  </a:solidFill>
                </a:rPr>
                <a:t>nahoru</a:t>
              </a:r>
              <a:endParaRPr lang="cs-CZ" sz="20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7668344" y="5302949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  <a:latin typeface="Calibri" pitchFamily="34" charset="0"/>
              </a:rPr>
              <a:t>512,3</a:t>
            </a:r>
            <a:r>
              <a:rPr lang="cs-CZ" sz="36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7</a:t>
            </a:r>
            <a:endParaRPr lang="cs-CZ" sz="3600" dirty="0">
              <a:solidFill>
                <a:srgbClr val="C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9496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22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991087" y="617815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Zaokrouhlování na </a:t>
            </a:r>
            <a:r>
              <a:rPr lang="cs-CZ" dirty="0" smtClean="0"/>
              <a:t>tisíciny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3" y="2492896"/>
            <a:ext cx="8784976" cy="273630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Zaokrouhlit číslo na </a:t>
            </a:r>
            <a:r>
              <a:rPr lang="cs-CZ" dirty="0" smtClean="0">
                <a:latin typeface="Calibri" pitchFamily="34" charset="0"/>
              </a:rPr>
              <a:t>tisíciny znamená</a:t>
            </a:r>
            <a:r>
              <a:rPr lang="cs-CZ" dirty="0" smtClean="0">
                <a:latin typeface="Calibri" pitchFamily="34" charset="0"/>
              </a:rPr>
              <a:t>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vynechat všechny číslice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za</a:t>
            </a:r>
            <a:r>
              <a:rPr lang="cs-CZ" sz="2400" dirty="0" smtClean="0">
                <a:latin typeface="Calibri" pitchFamily="34" charset="0"/>
              </a:rPr>
              <a:t> místem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tisícin</a:t>
            </a:r>
            <a:endParaRPr lang="cs-CZ" sz="2400" dirty="0">
              <a:latin typeface="Calibri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číslo na místě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tisícin </a:t>
            </a:r>
            <a:r>
              <a:rPr lang="cs-CZ" sz="2400" dirty="0" smtClean="0">
                <a:latin typeface="Calibri" pitchFamily="34" charset="0"/>
              </a:rPr>
              <a:t>ponechat </a:t>
            </a:r>
            <a:r>
              <a:rPr lang="cs-CZ" sz="2400" dirty="0" smtClean="0">
                <a:latin typeface="Calibri" pitchFamily="34" charset="0"/>
              </a:rPr>
              <a:t>beze změny, pokud na místě </a:t>
            </a:r>
            <a:r>
              <a:rPr lang="cs-CZ" sz="2400" dirty="0" err="1" smtClean="0">
                <a:solidFill>
                  <a:srgbClr val="FF0000"/>
                </a:solidFill>
                <a:latin typeface="Calibri" pitchFamily="34" charset="0"/>
              </a:rPr>
              <a:t>desetitisícin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byla </a:t>
            </a:r>
            <a:r>
              <a:rPr lang="cs-CZ" sz="2400" dirty="0" smtClean="0">
                <a:latin typeface="Calibri" pitchFamily="34" charset="0"/>
              </a:rPr>
              <a:t>některá z číslic 0, 1, 2, 3, 4 (zaokrouhlování dolů)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číslici na místě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tisícin </a:t>
            </a:r>
            <a:r>
              <a:rPr lang="cs-CZ" sz="2400" dirty="0" smtClean="0">
                <a:latin typeface="Calibri" pitchFamily="34" charset="0"/>
              </a:rPr>
              <a:t>zvýšit </a:t>
            </a:r>
            <a:r>
              <a:rPr lang="cs-CZ" sz="2400" dirty="0" smtClean="0">
                <a:latin typeface="Calibri" pitchFamily="34" charset="0"/>
              </a:rPr>
              <a:t>o 1, </a:t>
            </a:r>
            <a:r>
              <a:rPr lang="cs-CZ" sz="2400" dirty="0">
                <a:latin typeface="Calibri" pitchFamily="34" charset="0"/>
              </a:rPr>
              <a:t>pokud na místě </a:t>
            </a:r>
            <a:r>
              <a:rPr lang="cs-CZ" sz="2400" dirty="0" err="1">
                <a:solidFill>
                  <a:srgbClr val="FF0000"/>
                </a:solidFill>
                <a:latin typeface="Calibri" pitchFamily="34" charset="0"/>
              </a:rPr>
              <a:t>desetitisícin</a:t>
            </a: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byla </a:t>
            </a:r>
            <a:r>
              <a:rPr lang="cs-CZ" sz="2400" dirty="0">
                <a:latin typeface="Calibri" pitchFamily="34" charset="0"/>
              </a:rPr>
              <a:t>některá z číslic </a:t>
            </a:r>
            <a:r>
              <a:rPr lang="cs-CZ" sz="2400" dirty="0" smtClean="0">
                <a:latin typeface="Calibri" pitchFamily="34" charset="0"/>
              </a:rPr>
              <a:t>5, 6, 7, 8, 9 </a:t>
            </a:r>
            <a:r>
              <a:rPr lang="cs-CZ" sz="2400" dirty="0">
                <a:latin typeface="Calibri" pitchFamily="34" charset="0"/>
              </a:rPr>
              <a:t>(zaokrouhlování </a:t>
            </a:r>
            <a:r>
              <a:rPr lang="cs-CZ" sz="2400" dirty="0" smtClean="0">
                <a:latin typeface="Calibri" pitchFamily="34" charset="0"/>
              </a:rPr>
              <a:t>nahoru)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Př.: zaokrouhlete na </a:t>
            </a:r>
            <a:r>
              <a:rPr lang="cs-CZ" dirty="0">
                <a:latin typeface="Calibri" pitchFamily="34" charset="0"/>
              </a:rPr>
              <a:t>tisíciny </a:t>
            </a:r>
            <a:r>
              <a:rPr lang="cs-CZ" dirty="0" smtClean="0">
                <a:latin typeface="Calibri" pitchFamily="34" charset="0"/>
              </a:rPr>
              <a:t>:</a:t>
            </a:r>
            <a:endParaRPr lang="cs-CZ" dirty="0" smtClean="0"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971600" y="5301208"/>
                <a:ext cx="259228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2,936 27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360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 </a:t>
                </a:r>
                <a:endParaRPr lang="cs-CZ" sz="3600" dirty="0">
                  <a:solidFill>
                    <a:schemeClr val="tx2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5301208"/>
                <a:ext cx="2592288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7042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Skupina 9"/>
          <p:cNvGrpSpPr/>
          <p:nvPr/>
        </p:nvGrpSpPr>
        <p:grpSpPr>
          <a:xfrm>
            <a:off x="971600" y="5302949"/>
            <a:ext cx="3384376" cy="1329401"/>
            <a:chOff x="689081" y="5374957"/>
            <a:chExt cx="3384376" cy="1329401"/>
          </a:xfrm>
        </p:grpSpPr>
        <p:sp>
          <p:nvSpPr>
            <p:cNvPr id="8" name="Čárový popisek 2 7"/>
            <p:cNvSpPr/>
            <p:nvPr/>
          </p:nvSpPr>
          <p:spPr>
            <a:xfrm>
              <a:off x="2417273" y="6077504"/>
              <a:ext cx="1656184" cy="626854"/>
            </a:xfrm>
            <a:prstGeom prst="borderCallout2">
              <a:avLst>
                <a:gd name="adj1" fmla="val 18750"/>
                <a:gd name="adj2" fmla="val -8333"/>
                <a:gd name="adj3" fmla="val 18750"/>
                <a:gd name="adj4" fmla="val -16667"/>
                <a:gd name="adj5" fmla="val -24579"/>
                <a:gd name="adj6" fmla="val -18570"/>
              </a:avLst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rgbClr val="C00000"/>
                  </a:solidFill>
                </a:rPr>
                <a:t>vynecháme</a:t>
              </a:r>
              <a:endParaRPr lang="cs-CZ" sz="2000" dirty="0">
                <a:solidFill>
                  <a:srgbClr val="C00000"/>
                </a:solidFill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689081" y="5374957"/>
                  <a:ext cx="2802799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2,936 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27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9081" y="5374957"/>
                  <a:ext cx="2802799" cy="646331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l="-6522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" name="Skupina 12"/>
          <p:cNvGrpSpPr/>
          <p:nvPr/>
        </p:nvGrpSpPr>
        <p:grpSpPr>
          <a:xfrm>
            <a:off x="107504" y="5301207"/>
            <a:ext cx="3592682" cy="1331144"/>
            <a:chOff x="323528" y="3734884"/>
            <a:chExt cx="3592682" cy="1331144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1187624" y="3734884"/>
                  <a:ext cx="2728586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2,93</a:t>
                  </a:r>
                  <a:r>
                    <a:rPr lang="cs-CZ" sz="3600" dirty="0" smtClean="0">
                      <a:solidFill>
                        <a:schemeClr val="accent5">
                          <a:lumMod val="75000"/>
                        </a:schemeClr>
                      </a:solidFill>
                      <a:latin typeface="Calibri" pitchFamily="34" charset="0"/>
                    </a:rPr>
                    <a:t>6 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27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87624" y="3734884"/>
                  <a:ext cx="2728586" cy="64633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6696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2" name="Čárový popisek 2 11"/>
            <p:cNvSpPr/>
            <p:nvPr/>
          </p:nvSpPr>
          <p:spPr>
            <a:xfrm>
              <a:off x="323528" y="4439174"/>
              <a:ext cx="1656183" cy="626854"/>
            </a:xfrm>
            <a:prstGeom prst="borderCallout2">
              <a:avLst>
                <a:gd name="adj1" fmla="val 15523"/>
                <a:gd name="adj2" fmla="val 104055"/>
                <a:gd name="adj3" fmla="val 15523"/>
                <a:gd name="adj4" fmla="val 111602"/>
                <a:gd name="adj5" fmla="val -23337"/>
                <a:gd name="adj6" fmla="val 114187"/>
              </a:avLst>
            </a:prstGeom>
            <a:solidFill>
              <a:schemeClr val="bg1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chemeClr val="accent5">
                      <a:lumMod val="75000"/>
                    </a:schemeClr>
                  </a:solidFill>
                </a:rPr>
                <a:t>zaokrouhlíme dolů</a:t>
              </a:r>
              <a:endParaRPr lang="cs-CZ" sz="20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3203848" y="5302949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  <a:latin typeface="Calibri" pitchFamily="34" charset="0"/>
              </a:rPr>
              <a:t>2,93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6</a:t>
            </a:r>
            <a:endParaRPr lang="cs-CZ" sz="3600" dirty="0">
              <a:solidFill>
                <a:srgbClr val="C00000"/>
              </a:solidFill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0" name="TextovéPole 29"/>
              <p:cNvSpPr txBox="1"/>
              <p:nvPr/>
            </p:nvSpPr>
            <p:spPr>
              <a:xfrm>
                <a:off x="5580112" y="5301209"/>
                <a:ext cx="259228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2,936 97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360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 </a:t>
                </a:r>
                <a:endParaRPr lang="cs-CZ" sz="3600" dirty="0">
                  <a:solidFill>
                    <a:schemeClr val="tx2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5301209"/>
                <a:ext cx="2592288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7042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1" name="Skupina 30"/>
          <p:cNvGrpSpPr/>
          <p:nvPr/>
        </p:nvGrpSpPr>
        <p:grpSpPr>
          <a:xfrm>
            <a:off x="5580112" y="5302950"/>
            <a:ext cx="3384376" cy="1329401"/>
            <a:chOff x="689081" y="5374957"/>
            <a:chExt cx="3384376" cy="1329401"/>
          </a:xfrm>
        </p:grpSpPr>
        <p:sp>
          <p:nvSpPr>
            <p:cNvPr id="32" name="Čárový popisek 2 31"/>
            <p:cNvSpPr/>
            <p:nvPr/>
          </p:nvSpPr>
          <p:spPr>
            <a:xfrm>
              <a:off x="2417273" y="6077504"/>
              <a:ext cx="1656184" cy="626854"/>
            </a:xfrm>
            <a:prstGeom prst="borderCallout2">
              <a:avLst>
                <a:gd name="adj1" fmla="val 18750"/>
                <a:gd name="adj2" fmla="val -8333"/>
                <a:gd name="adj3" fmla="val 18750"/>
                <a:gd name="adj4" fmla="val -16667"/>
                <a:gd name="adj5" fmla="val -24579"/>
                <a:gd name="adj6" fmla="val -18570"/>
              </a:avLst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rgbClr val="C00000"/>
                  </a:solidFill>
                </a:rPr>
                <a:t>vynecháme</a:t>
              </a:r>
              <a:endParaRPr lang="cs-CZ" sz="2000" dirty="0">
                <a:solidFill>
                  <a:srgbClr val="C00000"/>
                </a:solidFill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3" name="TextovéPole 32"/>
                <p:cNvSpPr txBox="1"/>
                <p:nvPr/>
              </p:nvSpPr>
              <p:spPr>
                <a:xfrm>
                  <a:off x="689081" y="5374957"/>
                  <a:ext cx="2802799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2,936 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97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33" name="TextovéPole 3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89081" y="5374957"/>
                  <a:ext cx="2802799" cy="646331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 l="-6522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34" name="Skupina 33"/>
          <p:cNvGrpSpPr/>
          <p:nvPr/>
        </p:nvGrpSpPr>
        <p:grpSpPr>
          <a:xfrm>
            <a:off x="4716016" y="5301208"/>
            <a:ext cx="3592682" cy="1331144"/>
            <a:chOff x="323528" y="3734884"/>
            <a:chExt cx="3592682" cy="1331144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5" name="TextovéPole 34"/>
                <p:cNvSpPr txBox="1"/>
                <p:nvPr/>
              </p:nvSpPr>
              <p:spPr>
                <a:xfrm>
                  <a:off x="1187624" y="3734884"/>
                  <a:ext cx="2728586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2,93</a:t>
                  </a:r>
                  <a:r>
                    <a:rPr lang="cs-CZ" sz="3600" dirty="0" smtClean="0">
                      <a:solidFill>
                        <a:schemeClr val="accent5">
                          <a:lumMod val="75000"/>
                        </a:schemeClr>
                      </a:solidFill>
                      <a:latin typeface="Calibri" pitchFamily="34" charset="0"/>
                    </a:rPr>
                    <a:t>6 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97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35" name="TextovéPole 3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187624" y="3734884"/>
                  <a:ext cx="2728586" cy="646331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 l="-6696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36" name="Čárový popisek 2 35"/>
            <p:cNvSpPr/>
            <p:nvPr/>
          </p:nvSpPr>
          <p:spPr>
            <a:xfrm>
              <a:off x="323528" y="4439174"/>
              <a:ext cx="1656183" cy="626854"/>
            </a:xfrm>
            <a:prstGeom prst="borderCallout2">
              <a:avLst>
                <a:gd name="adj1" fmla="val 15523"/>
                <a:gd name="adj2" fmla="val 104055"/>
                <a:gd name="adj3" fmla="val 15523"/>
                <a:gd name="adj4" fmla="val 111602"/>
                <a:gd name="adj5" fmla="val -23337"/>
                <a:gd name="adj6" fmla="val 114187"/>
              </a:avLst>
            </a:prstGeom>
            <a:solidFill>
              <a:schemeClr val="bg1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dirty="0" smtClean="0">
                  <a:solidFill>
                    <a:schemeClr val="accent5">
                      <a:lumMod val="75000"/>
                    </a:schemeClr>
                  </a:solidFill>
                </a:rPr>
                <a:t>zaokrouhlíme </a:t>
              </a:r>
              <a:r>
                <a:rPr lang="cs-CZ" sz="2000" dirty="0" smtClean="0">
                  <a:solidFill>
                    <a:schemeClr val="accent5">
                      <a:lumMod val="75000"/>
                    </a:schemeClr>
                  </a:solidFill>
                </a:rPr>
                <a:t>nahoru</a:t>
              </a:r>
              <a:endParaRPr lang="cs-CZ" sz="20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  <p:sp>
        <p:nvSpPr>
          <p:cNvPr id="37" name="TextovéPole 36"/>
          <p:cNvSpPr txBox="1"/>
          <p:nvPr/>
        </p:nvSpPr>
        <p:spPr>
          <a:xfrm>
            <a:off x="7812360" y="5302950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  <a:latin typeface="Calibri" pitchFamily="34" charset="0"/>
              </a:rPr>
              <a:t>2,93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7</a:t>
            </a:r>
            <a:endParaRPr lang="cs-CZ" sz="3600" dirty="0">
              <a:solidFill>
                <a:srgbClr val="C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050273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30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991087" y="6363567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Zaokrouhlování </a:t>
            </a:r>
            <a:r>
              <a:rPr lang="cs-CZ" dirty="0" smtClean="0"/>
              <a:t>desetinného čísla na </a:t>
            </a:r>
            <a:r>
              <a:rPr lang="cs-CZ" dirty="0" smtClean="0"/>
              <a:t>místo daného řádu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179513" y="2492896"/>
            <a:ext cx="8784976" cy="295232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r>
              <a:rPr lang="cs-CZ" dirty="0" smtClean="0">
                <a:latin typeface="Calibri" pitchFamily="34" charset="0"/>
              </a:rPr>
              <a:t>Zaokrouhlit </a:t>
            </a:r>
            <a:r>
              <a:rPr lang="cs-CZ" dirty="0" smtClean="0">
                <a:latin typeface="Calibri" pitchFamily="34" charset="0"/>
              </a:rPr>
              <a:t>desetinné číslo </a:t>
            </a:r>
            <a:r>
              <a:rPr lang="cs-CZ" dirty="0" smtClean="0">
                <a:latin typeface="Calibri" pitchFamily="34" charset="0"/>
              </a:rPr>
              <a:t>na místo daného řádu znamená: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vynechat všechny číslice </a:t>
            </a:r>
            <a:r>
              <a:rPr lang="cs-CZ" sz="2400" dirty="0">
                <a:solidFill>
                  <a:srgbClr val="FF0000"/>
                </a:solidFill>
                <a:latin typeface="Calibri" pitchFamily="34" charset="0"/>
              </a:rPr>
              <a:t>za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místem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daného </a:t>
            </a:r>
            <a:r>
              <a:rPr lang="cs-CZ" sz="2400" dirty="0" smtClean="0">
                <a:solidFill>
                  <a:srgbClr val="C00000"/>
                </a:solidFill>
                <a:latin typeface="Calibri" pitchFamily="34" charset="0"/>
              </a:rPr>
              <a:t>řádu (vpravo)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číslo </a:t>
            </a:r>
            <a:r>
              <a:rPr lang="cs-CZ" sz="2400" dirty="0" smtClean="0">
                <a:latin typeface="Calibri" pitchFamily="34" charset="0"/>
              </a:rPr>
              <a:t>na místě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daného řádu </a:t>
            </a:r>
            <a:r>
              <a:rPr lang="cs-CZ" sz="2400" dirty="0" smtClean="0">
                <a:latin typeface="Calibri" pitchFamily="34" charset="0"/>
              </a:rPr>
              <a:t>ponechat beze změny, pokud na následujícím místě vpravo byla některá z číslic 0, 1, 2, 3, 4 (zaokrouhlování dolů)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číslici na místě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daného řádu </a:t>
            </a:r>
            <a:r>
              <a:rPr lang="cs-CZ" sz="2400" dirty="0" smtClean="0">
                <a:latin typeface="Calibri" pitchFamily="34" charset="0"/>
              </a:rPr>
              <a:t>zvýšit o 1, </a:t>
            </a:r>
            <a:r>
              <a:rPr lang="cs-CZ" sz="2400" dirty="0">
                <a:latin typeface="Calibri" pitchFamily="34" charset="0"/>
              </a:rPr>
              <a:t>pokud na následujícím místě vpravo </a:t>
            </a:r>
            <a:r>
              <a:rPr lang="cs-CZ" sz="2400" dirty="0" smtClean="0">
                <a:latin typeface="Calibri" pitchFamily="34" charset="0"/>
              </a:rPr>
              <a:t>byla </a:t>
            </a:r>
            <a:r>
              <a:rPr lang="cs-CZ" sz="2400" dirty="0">
                <a:latin typeface="Calibri" pitchFamily="34" charset="0"/>
              </a:rPr>
              <a:t>některá z číslic </a:t>
            </a:r>
            <a:r>
              <a:rPr lang="cs-CZ" sz="2400" dirty="0" smtClean="0">
                <a:latin typeface="Calibri" pitchFamily="34" charset="0"/>
              </a:rPr>
              <a:t>5, 6, 7, 8, 9 </a:t>
            </a:r>
            <a:r>
              <a:rPr lang="cs-CZ" sz="2400" dirty="0">
                <a:latin typeface="Calibri" pitchFamily="34" charset="0"/>
              </a:rPr>
              <a:t>(zaokrouhlování </a:t>
            </a:r>
            <a:r>
              <a:rPr lang="cs-CZ" sz="2400" dirty="0" smtClean="0">
                <a:latin typeface="Calibri" pitchFamily="34" charset="0"/>
              </a:rPr>
              <a:t>nahoru)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>
                <a:latin typeface="Calibri" pitchFamily="34" charset="0"/>
              </a:rPr>
              <a:t>Př.: zaokrouhlete na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stotisíciny</a:t>
            </a:r>
            <a:r>
              <a:rPr lang="cs-CZ" dirty="0" smtClean="0">
                <a:latin typeface="Calibri" pitchFamily="34" charset="0"/>
              </a:rPr>
              <a:t>:</a:t>
            </a:r>
            <a:endParaRPr lang="cs-CZ" dirty="0">
              <a:latin typeface="Calibri" pitchFamily="34" charset="0"/>
            </a:endParaRPr>
          </a:p>
          <a:p>
            <a:pPr marL="301943" lvl="1" indent="0">
              <a:buNone/>
            </a:pPr>
            <a:endParaRPr lang="cs-CZ" sz="3200" dirty="0" smtClean="0">
              <a:latin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2483768" y="5301208"/>
                <a:ext cx="511256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6,105 335 12 </a:t>
                </a:r>
                <a14:m>
                  <m:oMath xmlns:m="http://schemas.openxmlformats.org/officeDocument/2006/math">
                    <m:acc>
                      <m:accPr>
                        <m:chr m:val="̇"/>
                        <m:ctrlPr>
                          <a:rPr lang="cs-CZ" sz="360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600" b="0" i="1" smtClean="0">
                            <a:solidFill>
                              <a:schemeClr val="tx2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3600" dirty="0" smtClean="0">
                    <a:solidFill>
                      <a:schemeClr val="tx2"/>
                    </a:solidFill>
                    <a:latin typeface="Calibri" pitchFamily="34" charset="0"/>
                  </a:rPr>
                  <a:t> </a:t>
                </a:r>
                <a:endParaRPr lang="cs-CZ" sz="3600" dirty="0">
                  <a:solidFill>
                    <a:schemeClr val="tx2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5301208"/>
                <a:ext cx="5112568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3576" t="-14151" b="-34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0" name="Skupina 9"/>
          <p:cNvGrpSpPr/>
          <p:nvPr/>
        </p:nvGrpSpPr>
        <p:grpSpPr>
          <a:xfrm>
            <a:off x="2483768" y="5302949"/>
            <a:ext cx="4176464" cy="1438419"/>
            <a:chOff x="-36512" y="5374957"/>
            <a:chExt cx="4176464" cy="1438419"/>
          </a:xfrm>
        </p:grpSpPr>
        <p:sp>
          <p:nvSpPr>
            <p:cNvPr id="8" name="Čárový popisek 2 7"/>
            <p:cNvSpPr/>
            <p:nvPr/>
          </p:nvSpPr>
          <p:spPr>
            <a:xfrm>
              <a:off x="2195736" y="6077504"/>
              <a:ext cx="1944216" cy="735872"/>
            </a:xfrm>
            <a:prstGeom prst="borderCallout2">
              <a:avLst>
                <a:gd name="adj1" fmla="val 18750"/>
                <a:gd name="adj2" fmla="val -8333"/>
                <a:gd name="adj3" fmla="val 18750"/>
                <a:gd name="adj4" fmla="val -16667"/>
                <a:gd name="adj5" fmla="val -29420"/>
                <a:gd name="adj6" fmla="val -19792"/>
              </a:avLst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rgbClr val="C00000"/>
                  </a:solidFill>
                </a:rPr>
                <a:t>vynecháme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-36512" y="5374957"/>
                  <a:ext cx="3492388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>
                      <a:solidFill>
                        <a:schemeClr val="tx2"/>
                      </a:solidFill>
                      <a:latin typeface="Calibri" pitchFamily="34" charset="0"/>
                    </a:rPr>
                    <a:t>6,105 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3</a:t>
                  </a:r>
                  <a:r>
                    <a:rPr lang="cs-CZ" sz="3600" dirty="0">
                      <a:solidFill>
                        <a:schemeClr val="tx2"/>
                      </a:solidFill>
                      <a:latin typeface="Calibri" pitchFamily="34" charset="0"/>
                    </a:rPr>
                    <a:t>3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5 </a:t>
                  </a:r>
                  <a:r>
                    <a:rPr lang="cs-CZ" sz="3600" dirty="0">
                      <a:solidFill>
                        <a:srgbClr val="C00000"/>
                      </a:solidFill>
                      <a:latin typeface="Calibri" pitchFamily="34" charset="0"/>
                    </a:rPr>
                    <a:t>12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36512" y="5374957"/>
                  <a:ext cx="3492388" cy="646331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l="-5236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" name="Skupina 12"/>
          <p:cNvGrpSpPr/>
          <p:nvPr/>
        </p:nvGrpSpPr>
        <p:grpSpPr>
          <a:xfrm>
            <a:off x="1835696" y="5301208"/>
            <a:ext cx="4212468" cy="1440160"/>
            <a:chOff x="-684584" y="5373216"/>
            <a:chExt cx="4212468" cy="1440160"/>
          </a:xfrm>
        </p:grpSpPr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-36512" y="5373216"/>
                  <a:ext cx="3564396" cy="6463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3600" dirty="0">
                      <a:solidFill>
                        <a:schemeClr val="tx2"/>
                      </a:solidFill>
                      <a:latin typeface="Calibri" pitchFamily="34" charset="0"/>
                    </a:rPr>
                    <a:t>6,105 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3</a:t>
                  </a:r>
                  <a:r>
                    <a:rPr lang="cs-CZ" sz="3600" dirty="0" smtClean="0">
                      <a:solidFill>
                        <a:schemeClr val="accent5">
                          <a:lumMod val="75000"/>
                        </a:schemeClr>
                      </a:solidFill>
                      <a:latin typeface="Calibri" pitchFamily="34" charset="0"/>
                    </a:rPr>
                    <a:t>3</a:t>
                  </a:r>
                  <a:r>
                    <a:rPr lang="cs-CZ" sz="3600" dirty="0" smtClean="0">
                      <a:solidFill>
                        <a:srgbClr val="C00000"/>
                      </a:solidFill>
                      <a:latin typeface="Calibri" pitchFamily="34" charset="0"/>
                    </a:rPr>
                    <a:t>5 12</a:t>
                  </a:r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14:m>
                    <m:oMath xmlns:m="http://schemas.openxmlformats.org/officeDocument/2006/math">
                      <m:acc>
                        <m:accPr>
                          <m:chr m:val="̇"/>
                          <m:ctrlPr>
                            <a:rPr lang="cs-CZ" sz="360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3600" b="0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</m:oMath>
                  </a14:m>
                  <a:r>
                    <a:rPr lang="cs-CZ" sz="3600" dirty="0" smtClean="0">
                      <a:solidFill>
                        <a:schemeClr val="tx2"/>
                      </a:solidFill>
                      <a:latin typeface="Calibri" pitchFamily="34" charset="0"/>
                    </a:rPr>
                    <a:t> </a:t>
                  </a:r>
                  <a:endParaRPr lang="cs-CZ" sz="3600" dirty="0">
                    <a:solidFill>
                      <a:schemeClr val="tx2"/>
                    </a:solidFill>
                    <a:latin typeface="Calibri" pitchFamily="34" charset="0"/>
                  </a:endParaRPr>
                </a:p>
              </p:txBody>
            </p:sp>
          </mc:Choice>
          <mc:Fallback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36512" y="5373216"/>
                  <a:ext cx="3564396" cy="64633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5128" t="-14151" b="-34906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2" name="Čárový popisek 2 11"/>
            <p:cNvSpPr/>
            <p:nvPr/>
          </p:nvSpPr>
          <p:spPr>
            <a:xfrm>
              <a:off x="-684584" y="6077504"/>
              <a:ext cx="1944216" cy="735872"/>
            </a:xfrm>
            <a:prstGeom prst="borderCallout2">
              <a:avLst>
                <a:gd name="adj1" fmla="val 15523"/>
                <a:gd name="adj2" fmla="val 104055"/>
                <a:gd name="adj3" fmla="val 15523"/>
                <a:gd name="adj4" fmla="val 111602"/>
                <a:gd name="adj5" fmla="val -26284"/>
                <a:gd name="adj6" fmla="val 115196"/>
              </a:avLst>
            </a:prstGeom>
            <a:solidFill>
              <a:schemeClr val="bg1"/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accent5">
                      <a:lumMod val="75000"/>
                    </a:schemeClr>
                  </a:solidFill>
                </a:rPr>
                <a:t>zaokrouhlíme nahoru</a:t>
              </a:r>
              <a:endParaRPr lang="cs-CZ" sz="2400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5436096" y="5302949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  <a:latin typeface="Calibri" pitchFamily="34" charset="0"/>
              </a:rPr>
              <a:t>6,105 3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4</a:t>
            </a:r>
            <a:endParaRPr lang="cs-CZ" sz="3600" dirty="0">
              <a:solidFill>
                <a:srgbClr val="C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532179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393138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</a:rPr>
              <a:t>Jakým způsobem se zaokrouhlují </a:t>
            </a:r>
            <a:r>
              <a:rPr lang="cs-CZ" sz="2800" dirty="0" smtClean="0">
                <a:latin typeface="Calibri" pitchFamily="34" charset="0"/>
              </a:rPr>
              <a:t>desetinná čísla </a:t>
            </a:r>
            <a:r>
              <a:rPr lang="cs-CZ" sz="2800" dirty="0" smtClean="0">
                <a:latin typeface="Calibri" pitchFamily="34" charset="0"/>
              </a:rPr>
              <a:t>na: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desetiny</a:t>
            </a:r>
            <a:endParaRPr lang="cs-CZ" sz="2600" dirty="0" smtClean="0">
              <a:latin typeface="Calibri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setiny</a:t>
            </a:r>
            <a:endParaRPr lang="cs-CZ" sz="2600" dirty="0" smtClean="0">
              <a:latin typeface="Calibri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tisíciny</a:t>
            </a:r>
            <a:endParaRPr lang="cs-CZ" sz="2600" dirty="0" smtClean="0">
              <a:latin typeface="Calibri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místo daného řádu (obecně jakékoliv)</a:t>
            </a:r>
            <a:endParaRPr lang="cs-CZ" sz="28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</a:t>
            </a:r>
            <a:r>
              <a:rPr lang="cs-CZ" sz="3200" dirty="0" smtClean="0">
                <a:latin typeface="Calibri" pitchFamily="34" charset="0"/>
              </a:rPr>
              <a:t>ze 7 </a:t>
            </a:r>
            <a:r>
              <a:rPr lang="cs-CZ" sz="3200" dirty="0" smtClean="0">
                <a:latin typeface="Calibri" pitchFamily="34" charset="0"/>
              </a:rPr>
              <a:t>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913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latin typeface="Calibri" pitchFamily="34" charset="0"/>
              </a:rPr>
              <a:t>Pro zaokrouhlení na </a:t>
            </a:r>
            <a:r>
              <a:rPr lang="cs-CZ" sz="3200" dirty="0" smtClean="0">
                <a:latin typeface="Calibri" pitchFamily="34" charset="0"/>
              </a:rPr>
              <a:t>desetiny </a:t>
            </a:r>
            <a:r>
              <a:rPr lang="cs-CZ" sz="3200" dirty="0" smtClean="0">
                <a:latin typeface="Calibri" pitchFamily="34" charset="0"/>
              </a:rPr>
              <a:t>platí: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13,589</m:t>
                      </m:r>
                      <m:r>
                        <m:rPr>
                          <m:nor/>
                        </m:rPr>
                        <a:rPr lang="cs-CZ" sz="2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13,59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13,589 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13,5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13,589 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13,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6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25522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>
                <a:latin typeface="Calibri" pitchFamily="34" charset="0"/>
              </a:rPr>
              <a:t>Pro zaokrouhlení na </a:t>
            </a:r>
            <a:r>
              <a:rPr lang="cs-CZ" sz="3200" dirty="0" smtClean="0">
                <a:latin typeface="Calibri" pitchFamily="34" charset="0"/>
              </a:rPr>
              <a:t>setiny </a:t>
            </a:r>
            <a:r>
              <a:rPr lang="cs-CZ" sz="3200" dirty="0">
                <a:latin typeface="Calibri" pitchFamily="34" charset="0"/>
              </a:rPr>
              <a:t>platí: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,4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158,369 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,3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6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158,369 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158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,3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90495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>
                <a:latin typeface="Calibri" pitchFamily="34" charset="0"/>
              </a:rPr>
              <a:t>Pro zaokrouhlení na </a:t>
            </a:r>
            <a:r>
              <a:rPr lang="cs-CZ" sz="3200" dirty="0" smtClean="0">
                <a:latin typeface="Calibri" pitchFamily="34" charset="0"/>
              </a:rPr>
              <a:t>tisíciny </a:t>
            </a:r>
            <a:r>
              <a:rPr lang="cs-CZ" sz="3200" dirty="0">
                <a:latin typeface="Calibri" pitchFamily="34" charset="0"/>
              </a:rPr>
              <a:t>platí: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3,669 28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3,669 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3,669 28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3,6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70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 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9059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3,669 28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3,669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01207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1361858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>
                <a:latin typeface="Calibri" pitchFamily="34" charset="0"/>
              </a:rPr>
              <a:t>Pro zaokrouhlení na </a:t>
            </a:r>
            <a:r>
              <a:rPr lang="cs-CZ" sz="3200" dirty="0" err="1" smtClean="0">
                <a:latin typeface="Calibri" pitchFamily="34" charset="0"/>
              </a:rPr>
              <a:t>stotisíciny</a:t>
            </a:r>
            <a:r>
              <a:rPr lang="cs-CZ" sz="3200" dirty="0" smtClean="0">
                <a:latin typeface="Calibri" pitchFamily="34" charset="0"/>
              </a:rPr>
              <a:t> </a:t>
            </a:r>
            <a:r>
              <a:rPr lang="cs-CZ" sz="3200" dirty="0">
                <a:latin typeface="Calibri" pitchFamily="34" charset="0"/>
              </a:rPr>
              <a:t>platí: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22,150 369 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22,150 36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66635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22,150 369 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22,150 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22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,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1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50</m:t>
                      </m:r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 369 </m:t>
                      </m:r>
                      <m:acc>
                        <m:accPr>
                          <m:chr m:val="̇"/>
                          <m:ctrlP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accPr>
                        <m:e>
                          <m:r>
                            <a:rPr lang="cs-CZ" sz="28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</m:e>
                      </m:acc>
                      <m:r>
                        <m:rPr>
                          <m:nor/>
                        </m:rPr>
                        <a:rPr lang="cs-CZ" sz="2800" dirty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22,150 3</m:t>
                      </m:r>
                      <m:r>
                        <m:rPr>
                          <m:nor/>
                        </m:rPr>
                        <a:rPr lang="cs-CZ" sz="2800" b="0" i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m:t>7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Calibri" pitchFamily="34" charset="0"/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718876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Nadpis 3"/>
              <p:cNvSpPr>
                <a:spLocks noGrp="1"/>
              </p:cNvSpPr>
              <p:nvPr>
                <p:ph type="title"/>
              </p:nvPr>
            </p:nvSpPr>
            <p:spPr/>
            <p:txBody>
              <a:bodyPr>
                <a:normAutofit fontScale="90000"/>
              </a:bodyPr>
              <a:lstStyle/>
              <a:p>
                <a:pPr marL="514350" indent="-514350" algn="l">
                  <a:buFont typeface="+mj-lt"/>
                  <a:buAutoNum type="arabicPeriod" startAt="5"/>
                </a:pPr>
                <a:r>
                  <a:rPr lang="cs-CZ" sz="3200" dirty="0" smtClean="0"/>
                  <a:t>V zápise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320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1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9</m:t>
                    </m:r>
                    <m:r>
                      <m:rPr>
                        <m:nor/>
                      </m:rPr>
                      <a:rPr lang="cs-CZ" sz="320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8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,</m:t>
                    </m:r>
                    <m:r>
                      <m:rPr>
                        <m:nor/>
                      </m:rPr>
                      <a:rPr lang="cs-CZ" sz="320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3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0</m:t>
                    </m:r>
                    <m:r>
                      <m:rPr>
                        <m:nor/>
                      </m:rPr>
                      <a:rPr lang="cs-CZ" sz="320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9 </m:t>
                    </m:r>
                    <m:acc>
                      <m:accPr>
                        <m:chr m:val="̇"/>
                        <m:ctrlPr>
                          <a:rPr lang="cs-CZ" sz="3200" i="1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200" i="1">
                            <a:solidFill>
                              <a:schemeClr val="bg1"/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  <m:r>
                      <m:rPr>
                        <m:nor/>
                      </m:rPr>
                      <a:rPr lang="cs-CZ" sz="3200" dirty="0">
                        <a:solidFill>
                          <a:schemeClr val="bg1"/>
                        </a:solidFill>
                        <a:latin typeface="Calibri" pitchFamily="34" charset="0"/>
                      </a:rPr>
                      <m:t>1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9</m:t>
                    </m:r>
                    <m:r>
                      <m:rPr>
                        <m:nor/>
                      </m:rPr>
                      <a:rPr lang="cs-CZ" sz="3200" dirty="0">
                        <a:solidFill>
                          <a:schemeClr val="bg1"/>
                        </a:solidFill>
                        <a:latin typeface="Calibri" pitchFamily="34" charset="0"/>
                      </a:rPr>
                      <m:t>8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,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3</m:t>
                    </m:r>
                    <m:r>
                      <m:rPr>
                        <m:nor/>
                      </m:rPr>
                      <a:rPr lang="cs-CZ" sz="3200" b="0" i="0" dirty="0" smtClean="0">
                        <a:solidFill>
                          <a:schemeClr val="bg1"/>
                        </a:solidFill>
                        <a:latin typeface="Calibri" pitchFamily="34" charset="0"/>
                      </a:rPr>
                      <m:t>1</m:t>
                    </m:r>
                  </m:oMath>
                </a14:m>
                <a:r>
                  <a:rPr lang="cs-CZ" sz="3200" dirty="0" smtClean="0">
                    <a:solidFill>
                      <a:schemeClr val="bg1"/>
                    </a:solidFill>
                    <a:latin typeface="Calibri" pitchFamily="34" charset="0"/>
                  </a:rPr>
                  <a:t> je původní číslo zaokrouhleno na:</a:t>
                </a:r>
                <a:r>
                  <a:rPr lang="cs-CZ" sz="3200" dirty="0">
                    <a:solidFill>
                      <a:schemeClr val="tx1"/>
                    </a:solidFill>
                    <a:latin typeface="Calibri" pitchFamily="34" charset="0"/>
                  </a:rPr>
                  <a:t/>
                </a:r>
                <a:br>
                  <a:rPr lang="cs-CZ" sz="3200" dirty="0">
                    <a:solidFill>
                      <a:schemeClr val="tx1"/>
                    </a:solidFill>
                    <a:latin typeface="Calibri" pitchFamily="34" charset="0"/>
                  </a:rPr>
                </a:br>
                <a:endParaRPr lang="cs-CZ" sz="3200" dirty="0"/>
              </a:p>
            </p:txBody>
          </p:sp>
        </mc:Choice>
        <mc:Fallback>
          <p:sp>
            <p:nvSpPr>
              <p:cNvPr id="4" name="Nadpis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 l="-1556" t="-12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desetiny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b="0" i="0" dirty="0" smtClean="0"/>
                      <m:t>tis</m:t>
                    </m:r>
                    <m:r>
                      <m:rPr>
                        <m:nor/>
                      </m:rPr>
                      <a:rPr lang="cs-CZ" sz="2800" b="0" i="0" dirty="0" smtClean="0"/>
                      <m:t>í</m:t>
                    </m:r>
                    <m:r>
                      <m:rPr>
                        <m:nor/>
                      </m:rPr>
                      <a:rPr lang="cs-CZ" sz="2800" b="0" i="0" dirty="0" smtClean="0"/>
                      <m:t>c</m:t>
                    </m:r>
                  </m:oMath>
                </a14:m>
                <a:r>
                  <a:rPr lang="cs-CZ" sz="2800" dirty="0" smtClean="0"/>
                  <a:t>iny</a:t>
                </a:r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0" i="0" dirty="0" smtClean="0"/>
                        <m:t>setiny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67995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6"/>
            </a:pPr>
            <a:r>
              <a:rPr lang="cs-CZ" sz="3200" dirty="0" smtClean="0"/>
              <a:t>Nejmenší číslo jehož zaokrouhlením na </a:t>
            </a:r>
            <a:r>
              <a:rPr lang="cs-CZ" sz="3200" dirty="0" smtClean="0"/>
              <a:t>setiny </a:t>
            </a:r>
            <a:r>
              <a:rPr lang="cs-CZ" sz="3200" dirty="0" smtClean="0"/>
              <a:t>vyjde </a:t>
            </a:r>
            <a:r>
              <a:rPr lang="cs-CZ" sz="3200" dirty="0" smtClean="0"/>
              <a:t>1,24 </a:t>
            </a:r>
            <a:r>
              <a:rPr lang="cs-CZ" sz="3200" dirty="0" smtClean="0"/>
              <a:t>je: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1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39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9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1"/>
                <a:ext cx="6840760" cy="1080120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1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34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9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370928"/>
                <a:ext cx="6840760" cy="1080120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1,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235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005063"/>
                <a:ext cx="6840760" cy="1080120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599813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7"/>
            </a:pPr>
            <a:r>
              <a:rPr lang="cs-CZ" sz="3200" dirty="0" smtClean="0"/>
              <a:t>Největší </a:t>
            </a:r>
            <a:r>
              <a:rPr lang="cs-CZ" sz="3200" dirty="0"/>
              <a:t>číslo jehož zaokrouhlením na </a:t>
            </a:r>
            <a:r>
              <a:rPr lang="cs-CZ" sz="3200" dirty="0" smtClean="0"/>
              <a:t>tisíciny </a:t>
            </a:r>
            <a:r>
              <a:rPr lang="cs-CZ" sz="3200" dirty="0"/>
              <a:t>vyjde </a:t>
            </a:r>
            <a:r>
              <a:rPr lang="cs-CZ" sz="3200" dirty="0" smtClean="0"/>
              <a:t>6,017 </a:t>
            </a:r>
            <a:r>
              <a:rPr lang="cs-CZ" sz="3200" dirty="0"/>
              <a:t>je: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6,017 999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6,016 999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6,017 499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564244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Matematika pro 6. ročník základní školy, 1. díl</a:t>
            </a:r>
            <a:r>
              <a:rPr lang="cs-CZ" dirty="0"/>
              <a:t>. Praha: Prometheus, 2007, ISBN </a:t>
            </a:r>
            <a:r>
              <a:rPr lang="cs-CZ" dirty="0" smtClean="0"/>
              <a:t>978-80-7196-142-0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ODVÁRKO, Oldřich; KADLEČEK, Jiří. </a:t>
            </a:r>
            <a:r>
              <a:rPr lang="cs-CZ" i="1" dirty="0"/>
              <a:t>Pracovní sešit z matematiky - Soubor úloh pro 6. ročník základní školy</a:t>
            </a:r>
            <a:r>
              <a:rPr lang="cs-CZ" dirty="0"/>
              <a:t>. Praha: Prometheus, 2007, ISBN 978-80-7196-288-5</a:t>
            </a:r>
            <a:r>
              <a:rPr lang="cs-CZ" dirty="0" smtClean="0"/>
              <a:t>.</a:t>
            </a:r>
            <a:endParaRPr lang="cs-CZ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Zdroj obrázků</a:t>
            </a:r>
            <a:r>
              <a:rPr lang="cs-CZ" sz="1800" dirty="0" smtClean="0"/>
              <a:t>:  </a:t>
            </a:r>
            <a:r>
              <a:rPr lang="cs-CZ" sz="1800" dirty="0"/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1062</TotalTime>
  <Words>829</Words>
  <Application>Microsoft Office PowerPoint</Application>
  <PresentationFormat>Předvádění na obrazovce (4:3)</PresentationFormat>
  <Paragraphs>144</Paragraphs>
  <Slides>17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 Zaokrouhlování desetinných čísel</vt:lpstr>
      <vt:lpstr>Zaokrouhlování na desetiny</vt:lpstr>
      <vt:lpstr>Zaokrouhlování na setiny</vt:lpstr>
      <vt:lpstr>Zaokrouhlování na tisíciny</vt:lpstr>
      <vt:lpstr>Zaokrouhlování desetinného čísla na místo daného řádu</vt:lpstr>
      <vt:lpstr>Co jsme se dozvěděli?</vt:lpstr>
      <vt:lpstr>Závěrečné opakování</vt:lpstr>
      <vt:lpstr>Pro zaokrouhlení na desetiny platí:</vt:lpstr>
      <vt:lpstr>Pro zaokrouhlení na setiny platí:</vt:lpstr>
      <vt:lpstr>Pro zaokrouhlení na tisíciny platí:</vt:lpstr>
      <vt:lpstr>Pro zaokrouhlení na stotisíciny platí:</vt:lpstr>
      <vt:lpstr>V zápise "198,309 " = ̇"198,31" je původní číslo zaokrouhleno na: </vt:lpstr>
      <vt:lpstr>Nejmenší číslo jehož zaokrouhlením na setiny vyjde 1,24 je:</vt:lpstr>
      <vt:lpstr>Největší číslo jehož zaokrouhlením na tisíciny vyjde 6,017 je: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132</cp:revision>
  <dcterms:created xsi:type="dcterms:W3CDTF">2013-05-10T12:01:16Z</dcterms:created>
  <dcterms:modified xsi:type="dcterms:W3CDTF">2013-12-31T15:44:56Z</dcterms:modified>
</cp:coreProperties>
</file>