
<file path=[Content_Types].xml><?xml version="1.0" encoding="utf-8"?>
<Types xmlns="http://schemas.openxmlformats.org/package/2006/content-types">
  <Default Extension="tmp" ContentType="image/png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5"/>
  </p:notesMasterIdLst>
  <p:sldIdLst>
    <p:sldId id="256" r:id="rId2"/>
    <p:sldId id="262" r:id="rId3"/>
    <p:sldId id="264" r:id="rId4"/>
    <p:sldId id="265" r:id="rId5"/>
    <p:sldId id="266" r:id="rId6"/>
    <p:sldId id="267" r:id="rId7"/>
    <p:sldId id="268" r:id="rId8"/>
    <p:sldId id="273" r:id="rId9"/>
    <p:sldId id="270" r:id="rId10"/>
    <p:sldId id="271" r:id="rId11"/>
    <p:sldId id="263" r:id="rId12"/>
    <p:sldId id="274" r:id="rId13"/>
    <p:sldId id="276" r:id="rId14"/>
    <p:sldId id="277" r:id="rId15"/>
    <p:sldId id="280" r:id="rId16"/>
    <p:sldId id="278" r:id="rId17"/>
    <p:sldId id="281" r:id="rId18"/>
    <p:sldId id="269" r:id="rId19"/>
    <p:sldId id="282" r:id="rId20"/>
    <p:sldId id="260" r:id="rId21"/>
    <p:sldId id="272" r:id="rId22"/>
    <p:sldId id="275" r:id="rId23"/>
    <p:sldId id="279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83644"/>
    <a:srgbClr val="F3A7E8"/>
    <a:srgbClr val="E840E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521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Dějiny umění v Evropě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Kateřina Poživilová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říjen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</a:t>
          </a:r>
          <a:r>
            <a:rPr lang="cs-CZ" sz="2000" b="1" smtClean="0"/>
            <a:t>: </a:t>
          </a:r>
          <a:r>
            <a:rPr lang="cs-CZ" sz="2000" b="0" smtClean="0"/>
            <a:t>VY_32_INOVACE_ </a:t>
          </a:r>
          <a:r>
            <a:rPr lang="cs-CZ" sz="2000" b="0" dirty="0" smtClean="0"/>
            <a:t>Karolínské umění</a:t>
          </a:r>
          <a:endParaRPr lang="cs-CZ" sz="2000" dirty="0" smtClean="0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  <dgm:t>
        <a:bodyPr/>
        <a:lstStyle/>
        <a:p>
          <a:endParaRPr lang="cs-CZ"/>
        </a:p>
      </dgm:t>
    </dgm:pt>
    <dgm:pt modelId="{2741B69B-255D-4143-BECE-5BD9035A4FC6}" type="pres">
      <dgm:prSet presAssocID="{8D78E2D7-18A7-41DD-9962-57B3FE2BEBDD}" presName="accentRepeatNode" presStyleLbl="solidFgAcc1" presStyleIdx="1" presStyleCnt="5"/>
      <dgm:spPr/>
      <dgm:t>
        <a:bodyPr/>
        <a:lstStyle/>
        <a:p>
          <a:endParaRPr lang="cs-CZ"/>
        </a:p>
      </dgm:t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  <dgm:t>
        <a:bodyPr/>
        <a:lstStyle/>
        <a:p>
          <a:endParaRPr lang="cs-CZ"/>
        </a:p>
      </dgm:t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Y="17267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  <dgm:t>
        <a:bodyPr/>
        <a:lstStyle/>
        <a:p>
          <a:endParaRPr lang="cs-CZ"/>
        </a:p>
      </dgm:t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6645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  <dgm:t>
        <a:bodyPr/>
        <a:lstStyle/>
        <a:p>
          <a:endParaRPr lang="cs-CZ"/>
        </a:p>
      </dgm:t>
    </dgm:pt>
    <dgm:pt modelId="{D00E28E9-7A94-4DBE-BF47-6DC8F169B300}" type="pres">
      <dgm:prSet presAssocID="{60B5D622-D348-4384-9EFA-863CA4F7B7A3}" presName="accentRepeatNode" presStyleLbl="solidFgAcc1" presStyleIdx="4" presStyleCnt="5" custLinFactNeighborX="-2815" custLinFactNeighborY="-29974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Kateřina Poživilová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říjen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836202"/>
          <a:ext cx="5565987" cy="68407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Dějiny umění v Evropě</a:t>
          </a:r>
          <a:endParaRPr lang="cs-CZ" sz="2000" b="1" kern="1200" dirty="0"/>
        </a:p>
      </dsp:txBody>
      <dsp:txXfrm>
        <a:off x="585659" y="1836202"/>
        <a:ext cx="5565987" cy="684079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442594"/>
          <a:ext cx="5849872" cy="65942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</a:t>
          </a:r>
          <a:r>
            <a:rPr lang="cs-CZ" sz="2000" b="1" kern="1200" smtClean="0"/>
            <a:t>: </a:t>
          </a:r>
          <a:r>
            <a:rPr lang="cs-CZ" sz="2000" b="0" kern="1200" smtClean="0"/>
            <a:t>VY_32_INOVACE_ </a:t>
          </a:r>
          <a:r>
            <a:rPr lang="cs-CZ" sz="2000" b="0" kern="1200" dirty="0" smtClean="0"/>
            <a:t>Karolínské umění</a:t>
          </a:r>
          <a:endParaRPr lang="cs-CZ" sz="2000" kern="1200" dirty="0" smtClean="0"/>
        </a:p>
      </dsp:txBody>
      <dsp:txXfrm>
        <a:off x="301774" y="2442594"/>
        <a:ext cx="5849872" cy="659426"/>
      </dsp:txXfrm>
    </dsp:sp>
    <dsp:sp modelId="{D00E28E9-7A94-4DBE-BF47-6DC8F169B300}">
      <dsp:nvSpPr>
        <dsp:cNvPr id="0" name=""/>
        <dsp:cNvSpPr/>
      </dsp:nvSpPr>
      <dsp:spPr>
        <a:xfrm>
          <a:off x="40227" y="2376266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31.12.2013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67990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04703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31.12.2013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31.12.2013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31.12.2013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31.12.2013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31.12.2013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31.12.2013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31.12.2013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31.12.2013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31.12.2013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31.12.2013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31.12.2013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31.12.2013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mp"/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mp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mp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tmp"/><Relationship Id="rId5" Type="http://schemas.openxmlformats.org/officeDocument/2006/relationships/image" Target="../media/image11.png"/><Relationship Id="rId4" Type="http://schemas.openxmlformats.org/officeDocument/2006/relationships/image" Target="../media/image10.tmp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mp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mp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tmp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tmp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tmp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tmp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tmp"/><Relationship Id="rId2" Type="http://schemas.openxmlformats.org/officeDocument/2006/relationships/image" Target="../media/image21.tmp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tmp"/><Relationship Id="rId2" Type="http://schemas.openxmlformats.org/officeDocument/2006/relationships/image" Target="../media/image23.tmp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tmp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.png"/><Relationship Id="rId4" Type="http://schemas.openxmlformats.org/officeDocument/2006/relationships/image" Target="../media/image15.tmp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461762841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2060848"/>
            <a:ext cx="7380808" cy="4065315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Materiál je určen k výuce výtvarné a estetické výchovy na 2. stupni základní školy. Slouží jako osnova pro výklad</a:t>
            </a:r>
            <a:r>
              <a:rPr lang="cs-CZ" dirty="0" smtClean="0"/>
              <a:t>.  </a:t>
            </a:r>
            <a:r>
              <a:rPr lang="cs-CZ" dirty="0"/>
              <a:t>Je  doplněn fotografiemi a mapami. </a:t>
            </a:r>
            <a:endParaRPr lang="cs-CZ" dirty="0" smtClean="0"/>
          </a:p>
          <a:p>
            <a:r>
              <a:rPr lang="cs-CZ" dirty="0" smtClean="0"/>
              <a:t>S </a:t>
            </a:r>
            <a:r>
              <a:rPr lang="cs-CZ" dirty="0"/>
              <a:t>tématem se žáci setkávají také  v hodinách dějepisu</a:t>
            </a:r>
            <a:r>
              <a:rPr lang="cs-CZ" dirty="0" smtClean="0"/>
              <a:t>.</a:t>
            </a:r>
          </a:p>
          <a:p>
            <a:r>
              <a:rPr lang="cs-CZ" dirty="0" smtClean="0"/>
              <a:t>Na snímku 3 se odpověď zobrazí po kliknutí na spojnici, na snímku 5, 6, 7, 9, 10, 11, 12, 13, 14, 16, 17, 18, 19 se popisek zobrazí po kliknutí do obrázku</a:t>
            </a:r>
          </a:p>
          <a:p>
            <a:r>
              <a:rPr lang="cs-CZ" dirty="0" smtClean="0"/>
              <a:t>Na snímku 3, 5 se vynechané slovo zobrazí po kliknutí do obdélníčku.</a:t>
            </a:r>
          </a:p>
          <a:p>
            <a:r>
              <a:rPr lang="cs-CZ" dirty="0" smtClean="0"/>
              <a:t>Materiál je určen k interaktivní výuce.</a:t>
            </a:r>
          </a:p>
          <a:p>
            <a:r>
              <a:rPr lang="cs-CZ" dirty="0" smtClean="0"/>
              <a:t>Časová dotace 30 minut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Roku 395 se Římská říše rozdělila na 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Na území západořímské říše se od 5. století šířily germánské kmeny, nejvýznamnější byli Frankové, zakladatelé Franské říše (Německo, Francie, Belgie, Švýcarsko a Nizozemsko ) 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Předrománské umění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771800" y="3212975"/>
            <a:ext cx="51845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říši západořímskou (zanikla roku 476)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71800" y="3861048"/>
            <a:ext cx="460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říši východořímskou (byzantskou)</a:t>
            </a:r>
            <a:endParaRPr lang="cs-CZ" sz="2400" dirty="0">
              <a:solidFill>
                <a:srgbClr val="FF0000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 flipV="1">
            <a:off x="1331640" y="3429000"/>
            <a:ext cx="1296144" cy="2456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331640" y="3674640"/>
            <a:ext cx="1296144" cy="4172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6300192" y="4892588"/>
            <a:ext cx="1368152" cy="33661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771800" y="5229200"/>
            <a:ext cx="1008112" cy="33661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7960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Zástupný symbol pro obsah 1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4060" y="1556792"/>
            <a:ext cx="6855881" cy="4382557"/>
          </a:xfrm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Vývoj Franské říše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1556792"/>
            <a:ext cx="3273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2</a:t>
            </a:r>
            <a:endParaRPr lang="cs-CZ" sz="2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5700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2276872"/>
            <a:ext cx="7380808" cy="3849291"/>
          </a:xfrm>
        </p:spPr>
        <p:txBody>
          <a:bodyPr>
            <a:normAutofit/>
          </a:bodyPr>
          <a:lstStyle/>
          <a:p>
            <a:r>
              <a:rPr lang="cs-CZ" dirty="0" smtClean="0"/>
              <a:t>Zakladatel Svaté říše římské, která trvala následujících 1000 let</a:t>
            </a:r>
          </a:p>
          <a:p>
            <a:r>
              <a:rPr lang="cs-CZ" dirty="0" smtClean="0"/>
              <a:t>Roku 800 korunován papežem na jejího císaře</a:t>
            </a:r>
          </a:p>
          <a:p>
            <a:r>
              <a:rPr lang="cs-CZ" dirty="0" smtClean="0"/>
              <a:t>Měl se stát ochráncem a vládcem západních křesťanů</a:t>
            </a:r>
          </a:p>
          <a:p>
            <a:r>
              <a:rPr lang="cs-CZ" dirty="0" smtClean="0"/>
              <a:t>Byl mecenášem umění,  kultura na jeho dvoře byla syntézou umění germánských národů,  </a:t>
            </a:r>
            <a:r>
              <a:rPr lang="cs-CZ" dirty="0" err="1" smtClean="0"/>
              <a:t>anglo</a:t>
            </a:r>
            <a:r>
              <a:rPr lang="cs-CZ" dirty="0" smtClean="0"/>
              <a:t>-irských klášterů a antické tradice (Karolínská renesance)</a:t>
            </a:r>
          </a:p>
          <a:p>
            <a:r>
              <a:rPr lang="cs-CZ" dirty="0" err="1" smtClean="0"/>
              <a:t>Aachen</a:t>
            </a:r>
            <a:r>
              <a:rPr lang="cs-CZ" dirty="0" smtClean="0"/>
              <a:t> (česky Cáchy) bylo zimním dvorem Karla Velikého, centrem vzdělanosti a kultury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Karel Veliký (asi 742 – 814)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979712" y="3212976"/>
            <a:ext cx="504056" cy="21602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131840" y="5229200"/>
            <a:ext cx="792088" cy="28803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4407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332656"/>
            <a:ext cx="3168185" cy="6157377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23528" y="260648"/>
            <a:ext cx="3337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3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2" name="Obrázek 1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1680079"/>
            <a:ext cx="4507768" cy="4197193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211960" y="1700808"/>
            <a:ext cx="34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4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1619672" y="4941167"/>
            <a:ext cx="3456384" cy="1656185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Karel Veliký na obraze Albrechta </a:t>
            </a:r>
            <a:r>
              <a:rPr lang="cs-CZ" sz="2400" dirty="0" err="1" smtClean="0"/>
              <a:t>Dürera</a:t>
            </a:r>
            <a:endParaRPr lang="cs-CZ" sz="2400" dirty="0"/>
          </a:p>
        </p:txBody>
      </p:sp>
      <p:sp>
        <p:nvSpPr>
          <p:cNvPr id="8" name="Ovál 7"/>
          <p:cNvSpPr/>
          <p:nvPr/>
        </p:nvSpPr>
        <p:spPr>
          <a:xfrm>
            <a:off x="4860032" y="173832"/>
            <a:ext cx="3312368" cy="1454968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Karel Veliký</a:t>
            </a:r>
          </a:p>
          <a:p>
            <a:pPr algn="ctr"/>
            <a:r>
              <a:rPr lang="cs-CZ" sz="2400" dirty="0" smtClean="0"/>
              <a:t> a jeho syn Ludvík Pobožný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0723886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25959"/>
            <a:ext cx="4933058" cy="2769171"/>
          </a:xfrm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Architektura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1484784"/>
            <a:ext cx="354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6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436096" y="2060848"/>
            <a:ext cx="3168352" cy="3046988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Rekonstrukce císařského sídla v Cáchách, dodnes se dochovala pouze kaple, Karel Veliký v ní byl pochován, hrobka se dochovala do náletu v roce 1944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2" name="Obrázek 1" descr="Výřez obrazovky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4149080"/>
            <a:ext cx="2008865" cy="2481748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1320938" y="4077072"/>
            <a:ext cx="4427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15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13126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 léčivé prameny byly Cáchy oblíbeným místem</a:t>
            </a:r>
          </a:p>
          <a:p>
            <a:r>
              <a:rPr lang="cs-CZ" dirty="0" smtClean="0"/>
              <a:t>Ležely uprostřed říše Karla Velikého</a:t>
            </a:r>
          </a:p>
          <a:p>
            <a:r>
              <a:rPr lang="cs-CZ" dirty="0" smtClean="0"/>
              <a:t>Na stavbu kaple v Cáchách byl dovezen mramor, sloupy a dlažby z Říma a Ravenny</a:t>
            </a:r>
          </a:p>
          <a:p>
            <a:r>
              <a:rPr lang="cs-CZ" dirty="0" smtClean="0"/>
              <a:t>Kaple byla zasvěcena  Panně Marii</a:t>
            </a:r>
          </a:p>
          <a:p>
            <a:r>
              <a:rPr lang="cs-CZ" dirty="0" smtClean="0"/>
              <a:t>V pozdější gotické části katedrály jsou dnes uloženy ostatky Karla Velikého</a:t>
            </a:r>
          </a:p>
          <a:p>
            <a:r>
              <a:rPr lang="cs-CZ" dirty="0" smtClean="0"/>
              <a:t>Chrám je památkou chráněnou UNESCO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Aachen</a:t>
            </a:r>
            <a:r>
              <a:rPr lang="cs-CZ" dirty="0" smtClean="0"/>
              <a:t> (český název Cáchy)</a:t>
            </a:r>
            <a:br>
              <a:rPr lang="cs-CZ" dirty="0" smtClean="0"/>
            </a:br>
            <a:r>
              <a:rPr lang="cs-CZ" dirty="0" smtClean="0"/>
              <a:t>Porýní- Vestfálsko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2526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/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250301"/>
            <a:ext cx="6480720" cy="4402835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1007604" y="4753096"/>
            <a:ext cx="7128792" cy="155622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Kaple paláce v Cáchách, z konce 8. století, stavba </a:t>
            </a:r>
          </a:p>
          <a:p>
            <a:pPr algn="ctr"/>
            <a:r>
              <a:rPr lang="cs-CZ" sz="2400" dirty="0" smtClean="0"/>
              <a:t>z kamene, osmiúhelníkový prostor završen kupolí,  vyzdobenou mozaikou, pravděpodobně </a:t>
            </a:r>
          </a:p>
          <a:p>
            <a:pPr algn="ctr"/>
            <a:r>
              <a:rPr lang="cs-CZ" sz="2400" dirty="0" smtClean="0"/>
              <a:t>od byzantských umělců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03648" y="188640"/>
            <a:ext cx="3305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7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83707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10</a:t>
            </a:fld>
            <a:endParaRPr lang="cs-CZ"/>
          </a:p>
        </p:txBody>
      </p:sp>
      <p:pic>
        <p:nvPicPr>
          <p:cNvPr id="3" name="Obrázek 2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346" y="166595"/>
            <a:ext cx="4791742" cy="314043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17016" y="188640"/>
            <a:ext cx="354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8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44836" y="2780928"/>
            <a:ext cx="49352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Katedrála v </a:t>
            </a:r>
            <a:r>
              <a:rPr lang="cs-CZ" sz="2800" dirty="0" err="1" smtClean="0">
                <a:solidFill>
                  <a:schemeClr val="bg1"/>
                </a:solidFill>
              </a:rPr>
              <a:t>Aachen</a:t>
            </a:r>
            <a:r>
              <a:rPr lang="cs-CZ" sz="2800" dirty="0" smtClean="0">
                <a:solidFill>
                  <a:schemeClr val="bg1"/>
                </a:solidFill>
              </a:rPr>
              <a:t> (Cáchách</a:t>
            </a:r>
            <a:r>
              <a:rPr lang="cs-CZ" sz="2400" dirty="0" smtClean="0">
                <a:solidFill>
                  <a:schemeClr val="bg1"/>
                </a:solidFill>
              </a:rPr>
              <a:t>)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8578" y="3501008"/>
            <a:ext cx="3529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9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8" name="Obrázek 7" descr="Výřez obrazovky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756" y="3501008"/>
            <a:ext cx="4190236" cy="2976416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4716016" y="3471391"/>
            <a:ext cx="3994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11</a:t>
            </a:r>
            <a:endParaRPr lang="cs-CZ" sz="2400" dirty="0">
              <a:solidFill>
                <a:schemeClr val="bg1"/>
              </a:solidFill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 flipH="1">
            <a:off x="2339752" y="620688"/>
            <a:ext cx="1440160" cy="834479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3779912" y="332656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Kaple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20" name="Obrázek 19" descr="Výřez obrazovky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4125430"/>
            <a:ext cx="3960440" cy="2183890"/>
          </a:xfrm>
          <a:prstGeom prst="rect">
            <a:avLst/>
          </a:prstGeom>
        </p:spPr>
      </p:pic>
      <p:sp>
        <p:nvSpPr>
          <p:cNvPr id="21" name="TextovéPole 20"/>
          <p:cNvSpPr txBox="1"/>
          <p:nvPr/>
        </p:nvSpPr>
        <p:spPr>
          <a:xfrm>
            <a:off x="330586" y="3501008"/>
            <a:ext cx="3529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9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971600" y="3697868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Karlův  trůn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572000" y="3501008"/>
            <a:ext cx="3994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11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25" name="Obrázek 24" descr="Výřez obrazovky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32676" y="166595"/>
            <a:ext cx="2699764" cy="3644102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228184" y="563488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Interiér kaple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724128" y="4221088"/>
            <a:ext cx="19624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Strop kaple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788024" y="4077072"/>
            <a:ext cx="3994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11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868144" y="188640"/>
            <a:ext cx="4603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10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3582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5" grpId="0"/>
      <p:bldP spid="18" grpId="0"/>
      <p:bldP spid="22" grpId="0"/>
      <p:bldP spid="26" grpId="0"/>
      <p:bldP spid="2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06" y="2204864"/>
            <a:ext cx="4256186" cy="2880320"/>
          </a:xfrm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11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Korunovace Karla IV.</a:t>
            </a:r>
            <a:br>
              <a:rPr lang="cs-CZ" dirty="0" smtClean="0"/>
            </a:br>
            <a:r>
              <a:rPr lang="cs-CZ" dirty="0" smtClean="0"/>
              <a:t>(souvislosti s naší zemí)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60032" y="2254220"/>
            <a:ext cx="3816424" cy="3046988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Karel IV. byl roku 1349 korunován římským králem v Cáchách, po vzoru cášské kaple nechal postavit kostel Panny Marie a svatého Karla Velikého v Praze na Karlově, původně gotický kostel byl později barokně přestavěn.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8" y="2204864"/>
            <a:ext cx="2920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960718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12</a:t>
            </a:fld>
            <a:endParaRPr lang="cs-CZ" dirty="0"/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332656"/>
            <a:ext cx="4566139" cy="2785021"/>
          </a:xfrm>
          <a:prstGeom prst="rect">
            <a:avLst/>
          </a:prstGeom>
        </p:spPr>
      </p:pic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298376"/>
            <a:ext cx="3709829" cy="4008906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4283968" y="4509120"/>
            <a:ext cx="4716016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Stavby předrománské architektury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59632" y="2204864"/>
            <a:ext cx="33843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bg1"/>
                </a:solidFill>
              </a:rPr>
              <a:t>Einhardova</a:t>
            </a:r>
            <a:r>
              <a:rPr lang="cs-CZ" sz="2400" dirty="0" smtClean="0">
                <a:solidFill>
                  <a:schemeClr val="bg1"/>
                </a:solidFill>
              </a:rPr>
              <a:t> bazilika ve Steinbachu z r. 827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580112" y="3174067"/>
            <a:ext cx="32403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Kostel sv. Michala ve </a:t>
            </a:r>
            <a:r>
              <a:rPr lang="cs-CZ" sz="2400" dirty="0" err="1" smtClean="0">
                <a:solidFill>
                  <a:schemeClr val="bg1"/>
                </a:solidFill>
              </a:rPr>
              <a:t>Fuldě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475656" y="3212976"/>
            <a:ext cx="247318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Kostel sv. Donáta v Zadaru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39552" y="303039"/>
            <a:ext cx="4347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12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292080" y="260648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13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2" name="Obrázek 1" descr="Výřez obrazovky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903" y="3309374"/>
            <a:ext cx="3383033" cy="321597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11560" y="3356992"/>
            <a:ext cx="4555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14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199389" y="5766355"/>
            <a:ext cx="222048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Kaple sv. Agaty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v </a:t>
            </a:r>
            <a:r>
              <a:rPr lang="cs-CZ" sz="2400" dirty="0" err="1" smtClean="0">
                <a:solidFill>
                  <a:schemeClr val="bg1"/>
                </a:solidFill>
              </a:rPr>
              <a:t>Disentis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644008" y="5243668"/>
            <a:ext cx="39604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Stavby na obrázku 12 a 13 jsou v Německu, kaple</a:t>
            </a:r>
          </a:p>
          <a:p>
            <a:r>
              <a:rPr lang="cs-CZ" sz="2400" dirty="0" smtClean="0">
                <a:solidFill>
                  <a:srgbClr val="0070C0"/>
                </a:solidFill>
              </a:rPr>
              <a:t>na  obrázku 14 ve Švýcarsku</a:t>
            </a:r>
            <a:endParaRPr lang="cs-CZ" sz="2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34054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13</a:t>
            </a:fld>
            <a:endParaRPr lang="cs-CZ" dirty="0"/>
          </a:p>
        </p:txBody>
      </p:sp>
      <p:pic>
        <p:nvPicPr>
          <p:cNvPr id="3" name="Obrázek 2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0040" y="260648"/>
            <a:ext cx="4572000" cy="3203165"/>
          </a:xfrm>
          <a:prstGeom prst="rect">
            <a:avLst/>
          </a:prstGeom>
        </p:spPr>
      </p:pic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049" y="3573016"/>
            <a:ext cx="4211959" cy="2787916"/>
          </a:xfrm>
          <a:prstGeom prst="rect">
            <a:avLst/>
          </a:prstGeom>
        </p:spPr>
      </p:pic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4129" y="295959"/>
            <a:ext cx="3022287" cy="4069145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95536" y="260648"/>
            <a:ext cx="4619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16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3645024"/>
            <a:ext cx="4379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17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92080" y="332656"/>
            <a:ext cx="4619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18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4355976" y="4106689"/>
            <a:ext cx="4680520" cy="2058615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Kaple v </a:t>
            </a:r>
            <a:r>
              <a:rPr lang="cs-CZ" sz="2400" dirty="0" err="1" smtClean="0"/>
              <a:t>Germigny</a:t>
            </a:r>
            <a:r>
              <a:rPr lang="cs-CZ" sz="2400" dirty="0" smtClean="0"/>
              <a:t>  des  Pres, zbudovaná počátkem 9. století biskupem </a:t>
            </a:r>
            <a:r>
              <a:rPr lang="cs-CZ" sz="2400" dirty="0" err="1" smtClean="0"/>
              <a:t>Theodulfem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475656" y="5301208"/>
            <a:ext cx="24482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Mozaika zdobící klenbu </a:t>
            </a:r>
            <a:r>
              <a:rPr lang="cs-CZ" sz="2400" dirty="0" err="1" smtClean="0">
                <a:solidFill>
                  <a:schemeClr val="bg1"/>
                </a:solidFill>
              </a:rPr>
              <a:t>absidy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547664" y="2751311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Celkový pohled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796136" y="3327375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Interiér kaple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651381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Sochařství</a:t>
            </a:r>
            <a:endParaRPr lang="cs-CZ" dirty="0"/>
          </a:p>
        </p:txBody>
      </p:sp>
      <p:pic>
        <p:nvPicPr>
          <p:cNvPr id="3" name="Obrázek 2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3005" y="1556792"/>
            <a:ext cx="3022931" cy="485955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644008" y="1988840"/>
            <a:ext cx="3240360" cy="3046988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Z karolínské doby se nezachovala žádná monumentální volná plastika, pouze reliéfy, zlatnické práce a řezby ze slonoviny, mnoho zlatnických prací bylo roztaveno kvůli zlatu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15616" y="5445224"/>
            <a:ext cx="30963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Hřbet knihy – řezba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ze slonoviny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71600" y="1628800"/>
            <a:ext cx="4603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19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3585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Karel Veliký osobně dohlížel na kvalitu zpracování knih</a:t>
            </a:r>
          </a:p>
          <a:p>
            <a:r>
              <a:rPr lang="cs-CZ" dirty="0" smtClean="0"/>
              <a:t>Knihy byly psány a iluminovány v palácové dílně </a:t>
            </a:r>
          </a:p>
          <a:p>
            <a:r>
              <a:rPr lang="cs-CZ" dirty="0" smtClean="0"/>
              <a:t>v Cáchách</a:t>
            </a:r>
          </a:p>
          <a:p>
            <a:r>
              <a:rPr lang="cs-CZ" dirty="0" smtClean="0"/>
              <a:t>Z karolínské minuskule (písmo malé abecedy) vznikla malá písmena latinky, kterou dnes používáme</a:t>
            </a:r>
          </a:p>
          <a:p>
            <a:r>
              <a:rPr lang="cs-CZ" dirty="0" smtClean="0"/>
              <a:t>Karel Veliký si přál, aby po jeho smrti byly knihy prodány a peníze rozdány chudým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Karolínské miniatury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8858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16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51520" y="4509120"/>
            <a:ext cx="4032448" cy="1200329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bg1"/>
                </a:solidFill>
              </a:rPr>
              <a:t>Godescalkův</a:t>
            </a:r>
            <a:r>
              <a:rPr lang="cs-CZ" sz="2400" dirty="0" smtClean="0">
                <a:solidFill>
                  <a:schemeClr val="bg1"/>
                </a:solidFill>
              </a:rPr>
              <a:t> evangeliář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(asi 781 – 783, vznikl na objednávku Karla Velikého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8" name="Zástupný symbol pro obsah 7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3931" y="620688"/>
            <a:ext cx="2935981" cy="3702122"/>
          </a:xfrm>
        </p:spPr>
      </p:pic>
      <p:pic>
        <p:nvPicPr>
          <p:cNvPr id="9" name="Obrázek 8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3674" y="404664"/>
            <a:ext cx="3972406" cy="4933241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4860032" y="5517232"/>
            <a:ext cx="3308016" cy="830997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Bible z 9. století, Národní knihovna Paříž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99592" y="620688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20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499992" y="404664"/>
            <a:ext cx="4347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21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8654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6" grpId="0" animBg="1"/>
      <p:bldP spid="10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17</a:t>
            </a:fld>
            <a:endParaRPr lang="cs-CZ"/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376" y="188640"/>
            <a:ext cx="3851817" cy="5173081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755576" y="5517232"/>
            <a:ext cx="3096344" cy="1200329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Lothar I. Na trůně, Lotharův evangeliář, kolem roku 850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4559" y="188640"/>
            <a:ext cx="4177921" cy="5444673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4860032" y="5867980"/>
            <a:ext cx="3960440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Bible Karla Holého, 9. století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7544" y="260648"/>
            <a:ext cx="4700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22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88024" y="260648"/>
            <a:ext cx="4764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23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26827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926" y="1954647"/>
            <a:ext cx="5042154" cy="3850618"/>
          </a:xfrm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Zánik Franské říše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36096" y="2388944"/>
            <a:ext cx="3384376" cy="34163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Verdunská smlouva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z roku 843 rozdělila Franskou říši na tři části: západní (zhruba dnešní Francie, východní (zhruba dnešní Německo) a střední (část dnešní Itálie a Německa)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6212" y="5343599"/>
            <a:ext cx="3353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5</a:t>
            </a:r>
            <a:endParaRPr lang="cs-CZ" sz="2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9148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>
          <a:xfrm>
            <a:off x="3491880" y="6448251"/>
            <a:ext cx="1161826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t>19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457200" y="44624"/>
            <a:ext cx="8229600" cy="1252537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Co je na obrázku?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048276"/>
            <a:ext cx="2304256" cy="2668756"/>
          </a:xfrm>
          <a:prstGeom prst="rect">
            <a:avLst/>
          </a:prstGeom>
        </p:spPr>
      </p:pic>
      <p:pic>
        <p:nvPicPr>
          <p:cNvPr id="6" name="Zástupný symbol pro obsah 4" descr="Výřez obrazovky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1052736"/>
            <a:ext cx="3968154" cy="2685398"/>
          </a:xfrm>
          <a:prstGeom prst="rect">
            <a:avLst/>
          </a:prstGeom>
        </p:spPr>
      </p:pic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9510" y="3789040"/>
            <a:ext cx="2702410" cy="2920271"/>
          </a:xfrm>
          <a:prstGeom prst="rect">
            <a:avLst/>
          </a:prstGeom>
        </p:spPr>
      </p:pic>
      <p:pic>
        <p:nvPicPr>
          <p:cNvPr id="8" name="Obrázek 7" descr="Výřez obrazovky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3848961"/>
            <a:ext cx="3789974" cy="2676383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1547664" y="3039343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Kaple v Cáchách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499992" y="3039343"/>
            <a:ext cx="35361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Kostel v Praze na  Karlově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403648" y="6093296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Kostel ve </a:t>
            </a:r>
            <a:r>
              <a:rPr lang="cs-CZ" sz="2400" dirty="0" err="1" smtClean="0">
                <a:solidFill>
                  <a:srgbClr val="FFFF00"/>
                </a:solidFill>
              </a:rPr>
              <a:t>Fuldě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355976" y="5991671"/>
            <a:ext cx="38164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Kaple v </a:t>
            </a:r>
            <a:r>
              <a:rPr lang="cs-CZ" sz="2400" dirty="0" err="1" smtClean="0">
                <a:solidFill>
                  <a:srgbClr val="FFFF00"/>
                </a:solidFill>
              </a:rPr>
              <a:t>Germigny</a:t>
            </a:r>
            <a:r>
              <a:rPr lang="cs-CZ" sz="2400" dirty="0" smtClean="0">
                <a:solidFill>
                  <a:srgbClr val="FFFF00"/>
                </a:solidFill>
              </a:rPr>
              <a:t> des Pres</a:t>
            </a:r>
            <a:endParaRPr lang="cs-CZ" sz="24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90255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67834" y="2564904"/>
            <a:ext cx="7408333" cy="3450696"/>
          </a:xfrm>
        </p:spPr>
        <p:txBody>
          <a:bodyPr>
            <a:normAutofit fontScale="55000" lnSpcReduction="20000"/>
          </a:bodyPr>
          <a:lstStyle/>
          <a:p>
            <a:r>
              <a:rPr lang="cs-CZ" i="1" u="sng" dirty="0" smtClean="0"/>
              <a:t>Použitá literatura: </a:t>
            </a:r>
            <a:r>
              <a:rPr lang="cs-CZ" dirty="0"/>
              <a:t>PIJOAN, José. </a:t>
            </a:r>
            <a:r>
              <a:rPr lang="cs-CZ" i="1" dirty="0"/>
              <a:t>Dějiny umění</a:t>
            </a:r>
            <a:r>
              <a:rPr lang="cs-CZ" dirty="0"/>
              <a:t>. Praha: Odeon, 1982</a:t>
            </a:r>
            <a:endParaRPr lang="cs-CZ" i="1" u="sng" dirty="0"/>
          </a:p>
          <a:p>
            <a:endParaRPr lang="cs-CZ" i="1" u="sng" dirty="0" smtClean="0"/>
          </a:p>
          <a:p>
            <a:r>
              <a:rPr lang="cs-CZ" i="1" u="sng" dirty="0" smtClean="0"/>
              <a:t>Internetové odkazy: </a:t>
            </a:r>
            <a:r>
              <a:rPr lang="cs-CZ" dirty="0" smtClean="0"/>
              <a:t>MILADA </a:t>
            </a:r>
            <a:r>
              <a:rPr lang="cs-CZ" dirty="0"/>
              <a:t>13. </a:t>
            </a:r>
            <a:r>
              <a:rPr lang="cs-CZ" i="1" dirty="0"/>
              <a:t>wikimedia.org</a:t>
            </a:r>
            <a:r>
              <a:rPr lang="cs-CZ" dirty="0"/>
              <a:t> [online]. [cit. 30.12.2013]. Dostupný na WWW: http://upload.wikimedia.org/wikipedia/commons/8/8b/Albert_panorama.jpg </a:t>
            </a:r>
            <a:r>
              <a:rPr lang="cs-CZ" dirty="0" smtClean="0"/>
              <a:t> (foto 1) </a:t>
            </a:r>
          </a:p>
          <a:p>
            <a:r>
              <a:rPr lang="cs-CZ" dirty="0"/>
              <a:t>AUTOR NEUVEDEN. </a:t>
            </a:r>
            <a:r>
              <a:rPr lang="cs-CZ" i="1" dirty="0"/>
              <a:t>wikimedia.org</a:t>
            </a:r>
            <a:r>
              <a:rPr lang="cs-CZ" dirty="0"/>
              <a:t> [online]. [cit. 30.12.2013]. Dostupný na WWW: http://upload.wikimedia.org/wikipedia/commons/2/23/Franks_expansion.gif </a:t>
            </a:r>
            <a:r>
              <a:rPr lang="cs-CZ" dirty="0" smtClean="0"/>
              <a:t> (obr. 2)</a:t>
            </a:r>
          </a:p>
          <a:p>
            <a:r>
              <a:rPr lang="cs-CZ" dirty="0"/>
              <a:t>DÜRER, Albrecht. </a:t>
            </a:r>
            <a:r>
              <a:rPr lang="cs-CZ" i="1" dirty="0"/>
              <a:t>wikimedia.org</a:t>
            </a:r>
            <a:r>
              <a:rPr lang="cs-CZ" dirty="0"/>
              <a:t> [online]. [cit. 30.12.2013]. Dostupný na WWW: http://upload.wikimedia.org/wikipedia/commons/f/ff/Albrecht_D%C3%BCrer_047.jpg </a:t>
            </a:r>
            <a:r>
              <a:rPr lang="cs-CZ" dirty="0" smtClean="0"/>
              <a:t>(obr. 3)</a:t>
            </a:r>
          </a:p>
          <a:p>
            <a:r>
              <a:rPr lang="pt-BR" dirty="0"/>
              <a:t>AUTOR NEZNÁMÝ. </a:t>
            </a:r>
            <a:r>
              <a:rPr lang="pt-BR" i="1" dirty="0"/>
              <a:t>wikimedia.org</a:t>
            </a:r>
            <a:r>
              <a:rPr lang="pt-BR" dirty="0"/>
              <a:t> [online]. [cit. 30.12.2013]. Dostupný na WWW: http://upload.wikimedia.org/wikipedia/commons/7/75/Charlemagne_et_Louis_le_Pieux.jpg </a:t>
            </a:r>
            <a:r>
              <a:rPr lang="cs-CZ" dirty="0" smtClean="0"/>
              <a:t> (obr. 4)</a:t>
            </a:r>
          </a:p>
          <a:p>
            <a:r>
              <a:rPr lang="cs-CZ" dirty="0"/>
              <a:t>CHRISTOPT, S.. </a:t>
            </a:r>
            <a:r>
              <a:rPr lang="cs-CZ" i="1" dirty="0"/>
              <a:t>wikipedia.com</a:t>
            </a:r>
            <a:r>
              <a:rPr lang="cs-CZ" dirty="0"/>
              <a:t> [online]. [cit. 30.12.2013]. Dostupný na WWW: http://upload.wikimedia.org/wikipedia/commons/e/e7/Treaty_of_Verdun_cs.svg </a:t>
            </a:r>
            <a:r>
              <a:rPr lang="cs-CZ" dirty="0" smtClean="0"/>
              <a:t>(obr. 5)</a:t>
            </a:r>
          </a:p>
          <a:p>
            <a:r>
              <a:rPr lang="cs-CZ" dirty="0"/>
              <a:t>ALIESIN. </a:t>
            </a:r>
            <a:r>
              <a:rPr lang="cs-CZ" i="1" dirty="0"/>
              <a:t>wikimedia.org</a:t>
            </a:r>
            <a:r>
              <a:rPr lang="cs-CZ" dirty="0"/>
              <a:t> [online]. [cit. 30.12.2013]. Dostupný na WWW: http://upload.wikimedia.org/wikipedia/commons/3/38/Palais_charlemagne.svg </a:t>
            </a:r>
            <a:r>
              <a:rPr lang="cs-CZ" dirty="0" smtClean="0"/>
              <a:t>(obr. 6)</a:t>
            </a:r>
          </a:p>
          <a:p>
            <a:r>
              <a:rPr lang="cs-CZ" dirty="0"/>
              <a:t>HELFRICH, </a:t>
            </a:r>
            <a:r>
              <a:rPr lang="cs-CZ" dirty="0" err="1"/>
              <a:t>Tobias</a:t>
            </a:r>
            <a:r>
              <a:rPr lang="cs-CZ" dirty="0"/>
              <a:t>. </a:t>
            </a:r>
            <a:r>
              <a:rPr lang="cs-CZ" i="1" dirty="0"/>
              <a:t>wikimedia.org</a:t>
            </a:r>
            <a:r>
              <a:rPr lang="cs-CZ" dirty="0"/>
              <a:t> [online]. [cit. 30.12.2013]. Dostupný na WWW: http://upload.wikimedia.org/wikipedia/commons/d/d8/Aachener_dom_oktagon.jpg </a:t>
            </a:r>
            <a:r>
              <a:rPr lang="cs-CZ" dirty="0" smtClean="0"/>
              <a:t> (foto 7)</a:t>
            </a:r>
            <a:endParaRPr lang="cs-CZ" i="1" u="sng" dirty="0" smtClean="0"/>
          </a:p>
          <a:p>
            <a:r>
              <a:rPr lang="cs-CZ" i="1" u="sng" dirty="0" smtClean="0"/>
              <a:t>Jiné zdroje:</a:t>
            </a:r>
            <a:endParaRPr lang="cs-CZ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1988840"/>
            <a:ext cx="7380808" cy="4137323"/>
          </a:xfrm>
        </p:spPr>
        <p:txBody>
          <a:bodyPr>
            <a:normAutofit fontScale="55000" lnSpcReduction="20000"/>
          </a:bodyPr>
          <a:lstStyle/>
          <a:p>
            <a:r>
              <a:rPr lang="cs-CZ" i="1" u="sng" dirty="0"/>
              <a:t>Internetové odkazy</a:t>
            </a:r>
            <a:r>
              <a:rPr lang="cs-CZ" i="1" u="sng" dirty="0" smtClean="0"/>
              <a:t>:</a:t>
            </a:r>
          </a:p>
          <a:p>
            <a:r>
              <a:rPr lang="cs-CZ" dirty="0"/>
              <a:t>METZ, </a:t>
            </a:r>
            <a:r>
              <a:rPr lang="cs-CZ" dirty="0" err="1"/>
              <a:t>Adreas</a:t>
            </a:r>
            <a:r>
              <a:rPr lang="cs-CZ" dirty="0"/>
              <a:t>. </a:t>
            </a:r>
            <a:r>
              <a:rPr lang="cs-CZ" i="1" dirty="0" err="1"/>
              <a:t>Flickr</a:t>
            </a:r>
            <a:r>
              <a:rPr lang="cs-CZ" i="1" dirty="0"/>
              <a:t>. </a:t>
            </a:r>
            <a:r>
              <a:rPr lang="cs-CZ" i="1" dirty="0" err="1"/>
              <a:t>com</a:t>
            </a:r>
            <a:r>
              <a:rPr lang="cs-CZ" dirty="0"/>
              <a:t> [online]. [cit. 30.12.2013]. Dostupný na WWW: http://www.flickr.com/photos/natarajam/8676874091/in/photolist-edKfnr/lightbox</a:t>
            </a:r>
            <a:r>
              <a:rPr lang="cs-CZ" dirty="0" smtClean="0"/>
              <a:t>/ ( foto 8)</a:t>
            </a:r>
          </a:p>
          <a:p>
            <a:r>
              <a:rPr lang="cs-CZ" dirty="0"/>
              <a:t>MIBUCHAT. </a:t>
            </a:r>
            <a:r>
              <a:rPr lang="cs-CZ" i="1" dirty="0" err="1"/>
              <a:t>Flickr</a:t>
            </a:r>
            <a:r>
              <a:rPr lang="cs-CZ" i="1" dirty="0"/>
              <a:t>. </a:t>
            </a:r>
            <a:r>
              <a:rPr lang="cs-CZ" i="1" dirty="0" err="1"/>
              <a:t>com</a:t>
            </a:r>
            <a:r>
              <a:rPr lang="cs-CZ" dirty="0"/>
              <a:t> [online]. [cit. 30.12.2013]. Dostupný na WWW: http://www.flickr.com/photos/mibuchat/5684752639/in/photolist-9EkQUx-9Em1ae-gQUWJc-ebz7Pa-9iuftn-a97oJM-c16B4N-9sxETw-82QcsK-9TLqvU-fEyjXH-e4YUCm-e4YV7L-e4YUy7-e4YUXN-e4YUKq-e4Tgu2-e4YV3C-e4YUSU-e4YUNE-9f2kmS-9f2knf-9TLqwd-83qZbF-7zNFds-7zNFdw-7zNQCu-7zNQCs-7zNFdd-7zNQCd-7zNQCG-7zNFd1-7zK75H-7zNQCj-7zNFdj-7zNQCy-8WL2G9-9cxuDh/lightbox</a:t>
            </a:r>
            <a:r>
              <a:rPr lang="cs-CZ" dirty="0" smtClean="0"/>
              <a:t>/ (foto 9)</a:t>
            </a:r>
          </a:p>
          <a:p>
            <a:r>
              <a:rPr lang="pt-BR" dirty="0"/>
              <a:t>CASTRO, Jorge. </a:t>
            </a:r>
            <a:r>
              <a:rPr lang="pt-BR" i="1" dirty="0"/>
              <a:t>Flickr. com</a:t>
            </a:r>
            <a:r>
              <a:rPr lang="pt-BR" dirty="0"/>
              <a:t> [online]. [cit. 30.12.2013]. Dostupný na WWW: http://www.flickr.com/photos/jrgcastro/2432381992/in/photolist-4GWAqy-4LQRPu-4LQRQA-4RF1hA-5FaNWR-5FaSSR-5Ffads-5FfaCE-5JRrCT-5N3Bez-5RvpKV-5RvtxK-5VNiPb-5XUE88-5ZNNY5-6cFmn8-6cFmKM-6cFnmv-6cKu7J-6cKuFy-6cKvfm-6cMaok-6cRjp1-6iGLm6-779Zer-7b9YhB-7bem7u-7jjwZE-9y2525-fsczb7-isdca3-9Rj7Wj-9TFTGe-9eYpQn-9TFKWB-9eYpQP-aoCjHh-9LSG6t-7XG7Ga-7XKmpw-cLyeCA-cLybYq-cLyd4w-edKeVD-edKfnr-edKf9p-edQVnU-dTegmt-edu9My-hL924w-gQUWmi/lightbox</a:t>
            </a:r>
            <a:r>
              <a:rPr lang="pt-BR" dirty="0" smtClean="0"/>
              <a:t>/</a:t>
            </a:r>
            <a:r>
              <a:rPr lang="cs-CZ" dirty="0" smtClean="0"/>
              <a:t> (foto 11)</a:t>
            </a:r>
          </a:p>
          <a:p>
            <a:r>
              <a:rPr lang="cs-CZ" dirty="0"/>
              <a:t>HUHNERAUGE. </a:t>
            </a:r>
            <a:r>
              <a:rPr lang="cs-CZ" i="1" dirty="0" err="1"/>
              <a:t>Flickr</a:t>
            </a:r>
            <a:r>
              <a:rPr lang="cs-CZ" i="1" dirty="0"/>
              <a:t>. </a:t>
            </a:r>
            <a:r>
              <a:rPr lang="cs-CZ" i="1" dirty="0" err="1"/>
              <a:t>com</a:t>
            </a:r>
            <a:r>
              <a:rPr lang="cs-CZ" dirty="0"/>
              <a:t> [online]. [cit. 30.12.2013]. Dostupný na WWW: http://www.flickr.com/photos/27086904@N03/3234236436/in/photolist-5VNiPb-5XUE88-5ZNNY5-6cFmn8-6cFmKM-6cFnmv-6cKu7J-6cKuFy-6cKvfm-6cMaok-6cRjp1-6iGLm6-779Zer-7b9YhB-7bem7u-7jjwZE-9y2525-fsczb7-isdca3-9Rj7Wj-9TFTGe-9eYpQn-9TFKWB-9eYpQP-aoCjHh-9LSG6t-7XG7Ga-7XKmpw-cLyeCA-cLybYq-cLyd4w-edKeVD-edKfnr-edKf9p-edQVnU-dTegmt-edu9My-hL924w-gQUWmi-f5CN57-gQUSFb-gQUSXd-gQVNaV-iJ6Vf4-gQUV2K-iJaSQs-gQUYki-gQVKMt-cB3oEs-gQVN2D-eZXppF/lightbox</a:t>
            </a:r>
            <a:r>
              <a:rPr lang="cs-CZ" dirty="0" smtClean="0"/>
              <a:t>/ (foto 10)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zdroje</a:t>
            </a:r>
          </a:p>
        </p:txBody>
      </p:sp>
    </p:spTree>
    <p:extLst>
      <p:ext uri="{BB962C8B-B14F-4D97-AF65-F5344CB8AC3E}">
        <p14:creationId xmlns:p14="http://schemas.microsoft.com/office/powerpoint/2010/main" val="803203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2204864"/>
            <a:ext cx="7560840" cy="3744415"/>
          </a:xfrm>
        </p:spPr>
        <p:txBody>
          <a:bodyPr>
            <a:normAutofit fontScale="55000" lnSpcReduction="20000"/>
          </a:bodyPr>
          <a:lstStyle/>
          <a:p>
            <a:r>
              <a:rPr lang="cs-CZ" i="1" u="sng" dirty="0"/>
              <a:t>Internetové odkazy:</a:t>
            </a:r>
          </a:p>
          <a:p>
            <a:r>
              <a:rPr lang="cs-CZ" dirty="0" smtClean="0"/>
              <a:t>LUDOVICUS</a:t>
            </a:r>
            <a:r>
              <a:rPr lang="cs-CZ" dirty="0"/>
              <a:t>, </a:t>
            </a:r>
            <a:r>
              <a:rPr lang="cs-CZ" dirty="0" err="1"/>
              <a:t>Carolus</a:t>
            </a:r>
            <a:r>
              <a:rPr lang="cs-CZ" dirty="0"/>
              <a:t>. </a:t>
            </a:r>
            <a:r>
              <a:rPr lang="cs-CZ" i="1" dirty="0"/>
              <a:t>Wikimedia.org</a:t>
            </a:r>
            <a:r>
              <a:rPr lang="cs-CZ" dirty="0"/>
              <a:t> [online]. [cit. 31.12.2013]. Dostupný na WWW: </a:t>
            </a:r>
            <a:r>
              <a:rPr lang="cs-CZ" dirty="0" smtClean="0"/>
              <a:t>http</a:t>
            </a:r>
            <a:r>
              <a:rPr lang="cs-CZ" dirty="0"/>
              <a:t>://upload.wikimedia.org/wikipedia/commons/e/e4/Aachen_Cathedral%2C_Oktogon.jpg </a:t>
            </a:r>
            <a:r>
              <a:rPr lang="cs-CZ" dirty="0" smtClean="0"/>
              <a:t> (foto 15)</a:t>
            </a:r>
          </a:p>
          <a:p>
            <a:r>
              <a:rPr lang="cs-CZ" dirty="0"/>
              <a:t>HSCHLOSSER. </a:t>
            </a:r>
            <a:r>
              <a:rPr lang="cs-CZ" i="1" dirty="0"/>
              <a:t>Wikimedia.org</a:t>
            </a:r>
            <a:r>
              <a:rPr lang="cs-CZ" dirty="0"/>
              <a:t> [online]. [cit. 31.12.2013]. Dostupný na WWW: http://upload.wikimedia.org/wikipedia/commons/7/71/Michaelskirche_%28Fulda%29.jpg </a:t>
            </a:r>
            <a:r>
              <a:rPr lang="cs-CZ" dirty="0" smtClean="0"/>
              <a:t> (foto 13)</a:t>
            </a:r>
          </a:p>
          <a:p>
            <a:r>
              <a:rPr lang="cs-CZ" dirty="0"/>
              <a:t>HASELBURG-MULLER. </a:t>
            </a:r>
            <a:r>
              <a:rPr lang="cs-CZ" i="1" dirty="0"/>
              <a:t>Wikimedia.org</a:t>
            </a:r>
            <a:r>
              <a:rPr lang="cs-CZ" dirty="0"/>
              <a:t> [online]. [cit. 31.12.2013]. Dostupný na WWW: http://upload.wikimedia.org/wikipedia/commons/a/a0/Einhardsbasilika_Steinbach_O_01.jpg </a:t>
            </a:r>
            <a:r>
              <a:rPr lang="cs-CZ" dirty="0" smtClean="0"/>
              <a:t> (foto 12)</a:t>
            </a:r>
          </a:p>
          <a:p>
            <a:r>
              <a:rPr lang="cs-CZ" dirty="0"/>
              <a:t>MICHAEL, Adrian. </a:t>
            </a:r>
            <a:r>
              <a:rPr lang="cs-CZ" i="1" dirty="0"/>
              <a:t>Wikimedia.org</a:t>
            </a:r>
            <a:r>
              <a:rPr lang="cs-CZ" dirty="0"/>
              <a:t> [online]. [cit. 31.12.2013]. Dostupný na WWW: http://upload.wikimedia.org/wikipedia/commons/d/d1/St._Agatha_Disentis2.JPG </a:t>
            </a:r>
            <a:r>
              <a:rPr lang="cs-CZ" dirty="0" smtClean="0"/>
              <a:t> (foto 14)</a:t>
            </a:r>
          </a:p>
          <a:p>
            <a:r>
              <a:rPr lang="en-US" dirty="0"/>
              <a:t>CANCRE. </a:t>
            </a:r>
            <a:r>
              <a:rPr lang="en-US" i="1" dirty="0"/>
              <a:t>Wikimedia.org</a:t>
            </a:r>
            <a:r>
              <a:rPr lang="en-US" dirty="0"/>
              <a:t> [online]. [cit. 31.12.2013].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</a:t>
            </a:r>
            <a:r>
              <a:rPr lang="en-US" dirty="0" smtClean="0"/>
              <a:t>upload.wikimedia.org/wikipedia/commons/a/a7/Germigny_des_Pres.jpg </a:t>
            </a:r>
            <a:r>
              <a:rPr lang="cs-CZ" dirty="0" smtClean="0"/>
              <a:t>(foto 16)</a:t>
            </a:r>
            <a:r>
              <a:rPr lang="cs-CZ" dirty="0"/>
              <a:t> HEYDE, Manfred. </a:t>
            </a:r>
            <a:r>
              <a:rPr lang="cs-CZ" i="1" dirty="0"/>
              <a:t>Wikimedia.org</a:t>
            </a:r>
            <a:r>
              <a:rPr lang="cs-CZ" dirty="0"/>
              <a:t> [online]. [cit. 31.12.2013]. Dostupný na WWW: http://</a:t>
            </a:r>
            <a:r>
              <a:rPr lang="cs-CZ" dirty="0" smtClean="0"/>
              <a:t>upload.wikimedia.org/wikipedia/commons/0/03/Germigny_Des_Pres_2007_01.jpg</a:t>
            </a:r>
          </a:p>
          <a:p>
            <a:r>
              <a:rPr lang="cs-CZ" dirty="0" smtClean="0"/>
              <a:t>(foto 17) </a:t>
            </a:r>
          </a:p>
          <a:p>
            <a:r>
              <a:rPr lang="cs-CZ" dirty="0"/>
              <a:t>HAGENS, </a:t>
            </a:r>
            <a:r>
              <a:rPr lang="cs-CZ" dirty="0" err="1"/>
              <a:t>Wonter</a:t>
            </a:r>
            <a:r>
              <a:rPr lang="cs-CZ" dirty="0"/>
              <a:t>. </a:t>
            </a:r>
            <a:r>
              <a:rPr lang="cs-CZ" i="1" dirty="0"/>
              <a:t>Wikimedia.org</a:t>
            </a:r>
            <a:r>
              <a:rPr lang="cs-CZ" dirty="0"/>
              <a:t> [online]. [cit. 31.12.2013]. Dostupný na WWW: http://upload.wikimedia.org/wikipedia/commons/0/08/Church_in_Germigny-des-Pr%C3%A9s_B.jpg </a:t>
            </a:r>
            <a:endParaRPr lang="cs-CZ" dirty="0" smtClean="0"/>
          </a:p>
          <a:p>
            <a:r>
              <a:rPr lang="cs-CZ" dirty="0" smtClean="0"/>
              <a:t>(foto 18)</a:t>
            </a:r>
          </a:p>
          <a:p>
            <a:r>
              <a:rPr lang="nl-NL" dirty="0"/>
              <a:t>SANDER, Michael. </a:t>
            </a:r>
            <a:r>
              <a:rPr lang="nl-NL" i="1" dirty="0"/>
              <a:t>Wikimedia.org</a:t>
            </a:r>
            <a:r>
              <a:rPr lang="nl-NL" dirty="0"/>
              <a:t> [online]. [cit. 31.12.2013]. Dostupný na WWW: http://upload.wikimedia.org/wikipedia/commons/c/cb/Karolingischer_Buchdeckel_Weimar.JPG?uselang=cs </a:t>
            </a:r>
            <a:r>
              <a:rPr lang="cs-CZ" dirty="0" smtClean="0"/>
              <a:t>(foto 19)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zdroje</a:t>
            </a:r>
          </a:p>
        </p:txBody>
      </p:sp>
    </p:spTree>
    <p:extLst>
      <p:ext uri="{BB962C8B-B14F-4D97-AF65-F5344CB8AC3E}">
        <p14:creationId xmlns:p14="http://schemas.microsoft.com/office/powerpoint/2010/main" val="76645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i="1" u="sng" dirty="0"/>
              <a:t>Internetové odkazy:</a:t>
            </a:r>
          </a:p>
          <a:p>
            <a:r>
              <a:rPr lang="nl-NL" dirty="0" smtClean="0"/>
              <a:t>EMMELINEBQ</a:t>
            </a:r>
            <a:r>
              <a:rPr lang="nl-NL" dirty="0"/>
              <a:t>. </a:t>
            </a:r>
            <a:r>
              <a:rPr lang="nl-NL" i="1" dirty="0"/>
              <a:t>Wikimedia.org</a:t>
            </a:r>
            <a:r>
              <a:rPr lang="nl-NL" dirty="0"/>
              <a:t> [online]. [cit. 31.12.2013]. Dostupný na WWW: http://upload.wikimedia.org/wikipedia/commons/2/2c/%E2%80%98Majestas_Domini%E2%80%99_uit_het_Evangeliarium_van_Godescalc.jpg </a:t>
            </a:r>
            <a:r>
              <a:rPr lang="cs-CZ" dirty="0" smtClean="0"/>
              <a:t>(foto 20)</a:t>
            </a:r>
          </a:p>
          <a:p>
            <a:r>
              <a:rPr lang="cs-CZ" dirty="0"/>
              <a:t>NEZNÁMÝ AUTOR. </a:t>
            </a:r>
            <a:r>
              <a:rPr lang="cs-CZ" i="1" dirty="0"/>
              <a:t>Wikimedia.org</a:t>
            </a:r>
            <a:r>
              <a:rPr lang="cs-CZ" dirty="0"/>
              <a:t> [online]. [cit. 31.12.2013]. Dostupný na WWW: http://upload.wikimedia.org/wikipedia/commons/f/fc/Paris%2C_Bibl._National%2C_Lat._257_%28147v%29.jpg </a:t>
            </a:r>
            <a:r>
              <a:rPr lang="cs-CZ" dirty="0" smtClean="0"/>
              <a:t> (foto 21)</a:t>
            </a:r>
          </a:p>
          <a:p>
            <a:r>
              <a:rPr lang="cs-CZ" dirty="0"/>
              <a:t>NEZNÁMÝ AUTOR. </a:t>
            </a:r>
            <a:r>
              <a:rPr lang="cs-CZ" i="1" dirty="0"/>
              <a:t>Wikimedia.org</a:t>
            </a:r>
            <a:r>
              <a:rPr lang="cs-CZ" dirty="0"/>
              <a:t> [online]. [cit. 31.12.2013]. Dostupný na WWW: http://upload.wikimedia.org/wikipedia/commons/1/10/London%2C_British_Library%2C_Ms_Add_37768%2C_4r%2C_Lothar_I.jpg </a:t>
            </a:r>
            <a:r>
              <a:rPr lang="cs-CZ" dirty="0" smtClean="0"/>
              <a:t> (foto 22)</a:t>
            </a:r>
          </a:p>
          <a:p>
            <a:r>
              <a:rPr lang="cs-CZ" dirty="0"/>
              <a:t>NEZNÁMÝ AUTOR. </a:t>
            </a:r>
            <a:r>
              <a:rPr lang="cs-CZ" i="1" dirty="0"/>
              <a:t>Wikimedia.org</a:t>
            </a:r>
            <a:r>
              <a:rPr lang="cs-CZ" dirty="0"/>
              <a:t> [online]. [cit. 31.12.2013]. Dostupný na WWW: http://upload.wikimedia.org/wikipedia/commons/f/fe/Karl_der_Kahle_Leibwachen_Berater_M%C3%B6nche_Bibel_Bibl_Nat_Par.jpg </a:t>
            </a:r>
            <a:r>
              <a:rPr lang="cs-CZ" dirty="0" smtClean="0"/>
              <a:t> (foto 23)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zdroje</a:t>
            </a:r>
          </a:p>
        </p:txBody>
      </p:sp>
    </p:spTree>
    <p:extLst>
      <p:ext uri="{BB962C8B-B14F-4D97-AF65-F5344CB8AC3E}">
        <p14:creationId xmlns:p14="http://schemas.microsoft.com/office/powerpoint/2010/main" val="3593079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2515</TotalTime>
  <Words>1359</Words>
  <Application>Microsoft Office PowerPoint</Application>
  <PresentationFormat>Předvádění na obrazovce (4:3)</PresentationFormat>
  <Paragraphs>172</Paragraphs>
  <Slides>23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Vlnění</vt:lpstr>
      <vt:lpstr>Základní škola a Mateřská škola Bílá Třemešná, okres Trutnov</vt:lpstr>
      <vt:lpstr>Anotace</vt:lpstr>
      <vt:lpstr>Předrománské umění</vt:lpstr>
      <vt:lpstr>Vývoj Franské říše</vt:lpstr>
      <vt:lpstr>Karel Veliký (asi 742 – 814)</vt:lpstr>
      <vt:lpstr>Prezentace aplikace PowerPoint</vt:lpstr>
      <vt:lpstr>Architektura</vt:lpstr>
      <vt:lpstr>Aachen (český název Cáchy) Porýní- Vestfálsko</vt:lpstr>
      <vt:lpstr>Prezentace aplikace PowerPoint</vt:lpstr>
      <vt:lpstr>Prezentace aplikace PowerPoint</vt:lpstr>
      <vt:lpstr>Korunovace Karla IV. (souvislosti s naší zemí)</vt:lpstr>
      <vt:lpstr>Prezentace aplikace PowerPoint</vt:lpstr>
      <vt:lpstr>Prezentace aplikace PowerPoint</vt:lpstr>
      <vt:lpstr>Sochařství</vt:lpstr>
      <vt:lpstr>Karolínské miniatury</vt:lpstr>
      <vt:lpstr>Prezentace aplikace PowerPoint</vt:lpstr>
      <vt:lpstr>Prezentace aplikace PowerPoint</vt:lpstr>
      <vt:lpstr>Zánik Franské říše</vt:lpstr>
      <vt:lpstr>Co je na obrázku?</vt:lpstr>
      <vt:lpstr>Použité zdroje</vt:lpstr>
      <vt:lpstr>Použité zdroje</vt:lpstr>
      <vt:lpstr>Použité zdroje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Kateřina Poživilová</cp:lastModifiedBy>
  <cp:revision>302</cp:revision>
  <dcterms:created xsi:type="dcterms:W3CDTF">2013-05-10T12:01:16Z</dcterms:created>
  <dcterms:modified xsi:type="dcterms:W3CDTF">2013-12-31T17:25:42Z</dcterms:modified>
</cp:coreProperties>
</file>