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7" r:id="rId4"/>
    <p:sldId id="268" r:id="rId5"/>
    <p:sldId id="269" r:id="rId6"/>
    <p:sldId id="270" r:id="rId7"/>
    <p:sldId id="271" r:id="rId8"/>
    <p:sldId id="273" r:id="rId9"/>
    <p:sldId id="272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E249E-FB98-4034-B0AC-A03DDD710C1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A020-1106-49CB-9563-F21B7C4338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E249E-FB98-4034-B0AC-A03DDD710C1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A020-1106-49CB-9563-F21B7C4338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E249E-FB98-4034-B0AC-A03DDD710C1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A020-1106-49CB-9563-F21B7C4338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E249E-FB98-4034-B0AC-A03DDD710C1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A020-1106-49CB-9563-F21B7C4338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E249E-FB98-4034-B0AC-A03DDD710C1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A020-1106-49CB-9563-F21B7C4338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E249E-FB98-4034-B0AC-A03DDD710C1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A020-1106-49CB-9563-F21B7C4338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E249E-FB98-4034-B0AC-A03DDD710C1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A020-1106-49CB-9563-F21B7C4338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E249E-FB98-4034-B0AC-A03DDD710C1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A020-1106-49CB-9563-F21B7C4338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E249E-FB98-4034-B0AC-A03DDD710C1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A020-1106-49CB-9563-F21B7C4338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E249E-FB98-4034-B0AC-A03DDD710C1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A020-1106-49CB-9563-F21B7C4338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E249E-FB98-4034-B0AC-A03DDD710C1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2A020-1106-49CB-9563-F21B7C4338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E249E-FB98-4034-B0AC-A03DDD710C1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2A020-1106-49CB-9563-F21B7C43385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27584" y="1628800"/>
            <a:ext cx="7067550" cy="3529013"/>
          </a:xfrm>
        </p:spPr>
        <p:txBody>
          <a:bodyPr>
            <a:normAutofit lnSpcReduction="10000"/>
          </a:bodyPr>
          <a:lstStyle/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NÁZEV: VY_42_INOVACE_19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AUTOR: Mgr., Bc. Daniela </a:t>
            </a:r>
            <a:r>
              <a:rPr lang="cs-CZ" sz="1600" dirty="0" err="1" smtClean="0"/>
              <a:t>Kalistová</a:t>
            </a:r>
            <a:endParaRPr lang="cs-CZ" sz="1600" dirty="0" smtClean="0"/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OBDOBÍ: 2013-14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ROČNÍK: 7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OBLAST: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OBOR: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TÉMATICKÝ OKRUH: Geometrie v rovině a prostoru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TÉMA: Trojúhelníky - opakování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ANOTACE: Žák rozezná různé druhy trojúhelníků, pojmenuje je, určí jejich vlastnosti. Vhodné pro opakování učiva.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15363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01208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972087" y="510421"/>
            <a:ext cx="722999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</a:t>
            </a:r>
            <a:r>
              <a:rPr lang="cs-CZ" sz="1600" b="1" dirty="0" err="1"/>
              <a:t>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</a:t>
            </a:r>
            <a:r>
              <a:rPr lang="cs-CZ" sz="1600" dirty="0" err="1"/>
              <a:t>Strašecí</a:t>
            </a:r>
            <a:endParaRPr lang="cs-CZ" sz="1600" dirty="0"/>
          </a:p>
          <a:p>
            <a:pPr algn="ctr"/>
            <a:r>
              <a:rPr lang="cs-CZ" sz="1600" dirty="0" smtClean="0"/>
              <a:t>                                                tel. 311 240 401, 311 240 400, email: </a:t>
            </a:r>
            <a:r>
              <a:rPr lang="cs-CZ" sz="1600" dirty="0" err="1" smtClean="0"/>
              <a:t>zsnovstra</a:t>
            </a:r>
            <a:r>
              <a:rPr lang="cs-CZ" sz="1600" dirty="0" smtClean="0"/>
              <a:t>@email.</a:t>
            </a:r>
            <a:r>
              <a:rPr lang="cs-CZ" sz="1600" dirty="0" err="1" smtClean="0"/>
              <a:t>cz</a:t>
            </a:r>
            <a:r>
              <a:rPr lang="cs-CZ" sz="1600" dirty="0" smtClean="0"/>
              <a:t> 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Trojúhelníky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332656"/>
            <a:ext cx="9144000" cy="83099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Poznáš, čím se trojúhelníky liší?</a:t>
            </a:r>
          </a:p>
          <a:p>
            <a:pPr algn="ctr"/>
            <a:r>
              <a:rPr lang="cs-CZ" sz="2400" b="1" dirty="0" smtClean="0"/>
              <a:t>Jak je rozdělujeme? Uspořádej.</a:t>
            </a:r>
            <a:endParaRPr lang="cs-CZ" sz="2400" b="1" dirty="0"/>
          </a:p>
        </p:txBody>
      </p:sp>
      <p:sp>
        <p:nvSpPr>
          <p:cNvPr id="5" name="Rovnoramenný trojúhelník 4"/>
          <p:cNvSpPr/>
          <p:nvPr/>
        </p:nvSpPr>
        <p:spPr>
          <a:xfrm rot="2289272">
            <a:off x="539552" y="1844824"/>
            <a:ext cx="936104" cy="151216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6" name="Rovnoramenný trojúhelník 5"/>
          <p:cNvSpPr/>
          <p:nvPr/>
        </p:nvSpPr>
        <p:spPr>
          <a:xfrm rot="19013116">
            <a:off x="4208919" y="3075142"/>
            <a:ext cx="2880320" cy="936104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D</a:t>
            </a:r>
            <a:endParaRPr lang="cs-CZ" sz="2800" b="1" dirty="0"/>
          </a:p>
        </p:txBody>
      </p:sp>
      <p:sp>
        <p:nvSpPr>
          <p:cNvPr id="7" name="Volný tvar 6"/>
          <p:cNvSpPr/>
          <p:nvPr/>
        </p:nvSpPr>
        <p:spPr>
          <a:xfrm>
            <a:off x="251520" y="4293096"/>
            <a:ext cx="2160240" cy="1440160"/>
          </a:xfrm>
          <a:custGeom>
            <a:avLst/>
            <a:gdLst>
              <a:gd name="connsiteX0" fmla="*/ 0 w 594804"/>
              <a:gd name="connsiteY0" fmla="*/ 0 h 1518082"/>
              <a:gd name="connsiteX1" fmla="*/ 62144 w 594804"/>
              <a:gd name="connsiteY1" fmla="*/ 1518082 h 1518082"/>
              <a:gd name="connsiteX2" fmla="*/ 594804 w 594804"/>
              <a:gd name="connsiteY2" fmla="*/ 932156 h 1518082"/>
              <a:gd name="connsiteX3" fmla="*/ 0 w 594804"/>
              <a:gd name="connsiteY3" fmla="*/ 0 h 15180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4804" h="1518082">
                <a:moveTo>
                  <a:pt x="0" y="0"/>
                </a:moveTo>
                <a:lnTo>
                  <a:pt x="62144" y="1518082"/>
                </a:lnTo>
                <a:lnTo>
                  <a:pt x="594804" y="932156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</a:t>
            </a:r>
            <a:endParaRPr lang="cs-CZ" sz="2800" b="1" dirty="0"/>
          </a:p>
        </p:txBody>
      </p:sp>
      <p:sp>
        <p:nvSpPr>
          <p:cNvPr id="8" name="Volný tvar 7"/>
          <p:cNvSpPr/>
          <p:nvPr/>
        </p:nvSpPr>
        <p:spPr>
          <a:xfrm rot="19794230">
            <a:off x="2911878" y="2610035"/>
            <a:ext cx="1084058" cy="2979205"/>
          </a:xfrm>
          <a:custGeom>
            <a:avLst/>
            <a:gdLst>
              <a:gd name="connsiteX0" fmla="*/ 816745 w 2689934"/>
              <a:gd name="connsiteY0" fmla="*/ 0 h 2974019"/>
              <a:gd name="connsiteX1" fmla="*/ 0 w 2689934"/>
              <a:gd name="connsiteY1" fmla="*/ 2175029 h 2974019"/>
              <a:gd name="connsiteX2" fmla="*/ 2689934 w 2689934"/>
              <a:gd name="connsiteY2" fmla="*/ 2974019 h 2974019"/>
              <a:gd name="connsiteX3" fmla="*/ 816745 w 2689934"/>
              <a:gd name="connsiteY3" fmla="*/ 0 h 29740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9934" h="2974019">
                <a:moveTo>
                  <a:pt x="816745" y="0"/>
                </a:moveTo>
                <a:lnTo>
                  <a:pt x="0" y="2175029"/>
                </a:lnTo>
                <a:lnTo>
                  <a:pt x="2689934" y="2974019"/>
                </a:lnTo>
                <a:lnTo>
                  <a:pt x="816745" y="0"/>
                </a:lnTo>
                <a:close/>
              </a:path>
            </a:pathLst>
          </a:cu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</a:t>
            </a:r>
            <a:endParaRPr lang="cs-CZ" sz="2800" b="1" dirty="0"/>
          </a:p>
        </p:txBody>
      </p:sp>
      <p:sp>
        <p:nvSpPr>
          <p:cNvPr id="10" name="Rovnoramenný trojúhelník 9"/>
          <p:cNvSpPr/>
          <p:nvPr/>
        </p:nvSpPr>
        <p:spPr>
          <a:xfrm>
            <a:off x="5796136" y="5085184"/>
            <a:ext cx="1512168" cy="1152128"/>
          </a:xfrm>
          <a:prstGeom prst="triangl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F</a:t>
            </a:r>
            <a:endParaRPr lang="cs-CZ" sz="2800" b="1" dirty="0"/>
          </a:p>
        </p:txBody>
      </p:sp>
      <p:sp>
        <p:nvSpPr>
          <p:cNvPr id="15" name="Rovnoramenný trojúhelník 14"/>
          <p:cNvSpPr/>
          <p:nvPr/>
        </p:nvSpPr>
        <p:spPr>
          <a:xfrm>
            <a:off x="2339752" y="5589240"/>
            <a:ext cx="792088" cy="720080"/>
          </a:xfrm>
          <a:prstGeom prst="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E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67544" y="1340768"/>
            <a:ext cx="2304256" cy="52322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/>
              <a:t>Rovnostranné 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059832" y="1340768"/>
            <a:ext cx="2520280" cy="52322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/>
              <a:t>Rovnoramenné 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084168" y="1340768"/>
            <a:ext cx="2304256" cy="52322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/>
              <a:t>Různostranné </a:t>
            </a:r>
            <a:endParaRPr lang="cs-CZ" sz="2800" b="1" dirty="0"/>
          </a:p>
        </p:txBody>
      </p:sp>
      <p:sp>
        <p:nvSpPr>
          <p:cNvPr id="19" name="Volný tvar 18"/>
          <p:cNvSpPr/>
          <p:nvPr/>
        </p:nvSpPr>
        <p:spPr>
          <a:xfrm>
            <a:off x="7412854" y="2876365"/>
            <a:ext cx="816746" cy="1535837"/>
          </a:xfrm>
          <a:custGeom>
            <a:avLst/>
            <a:gdLst>
              <a:gd name="connsiteX0" fmla="*/ 0 w 816746"/>
              <a:gd name="connsiteY0" fmla="*/ 1535837 h 1535837"/>
              <a:gd name="connsiteX1" fmla="*/ 292963 w 816746"/>
              <a:gd name="connsiteY1" fmla="*/ 0 h 1535837"/>
              <a:gd name="connsiteX2" fmla="*/ 816746 w 816746"/>
              <a:gd name="connsiteY2" fmla="*/ 381740 h 1535837"/>
              <a:gd name="connsiteX3" fmla="*/ 0 w 816746"/>
              <a:gd name="connsiteY3" fmla="*/ 1535837 h 1535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6746" h="1535837">
                <a:moveTo>
                  <a:pt x="0" y="1535837"/>
                </a:moveTo>
                <a:lnTo>
                  <a:pt x="292963" y="0"/>
                </a:lnTo>
                <a:lnTo>
                  <a:pt x="816746" y="381740"/>
                </a:lnTo>
                <a:lnTo>
                  <a:pt x="0" y="1535837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G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8064E-6 L -0.18854 0.1721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00" y="860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01781E-7 L 0.67743 0.1156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900" y="580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14064E-7 L 0.42952 0.04927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00" y="250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-0.0421 L -0.57101 -0.09461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00" y="-260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8.04997E-7 L -0.12205 -0.38816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00" y="-1940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33241E-6 L -0.06406 -0.12561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0" y="-630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53921E-6 L 0.37396 0.0053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00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332656"/>
            <a:ext cx="91440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Lze trojúhelníky rozdělit jinak?</a:t>
            </a:r>
          </a:p>
          <a:p>
            <a:pPr algn="ctr"/>
            <a:r>
              <a:rPr lang="cs-CZ" sz="2400" b="1" dirty="0" smtClean="0"/>
              <a:t>Podle čeho? Uspořádej.</a:t>
            </a:r>
            <a:endParaRPr lang="cs-CZ" sz="2400" b="1" dirty="0"/>
          </a:p>
        </p:txBody>
      </p:sp>
      <p:sp>
        <p:nvSpPr>
          <p:cNvPr id="5" name="Rovnoramenný trojúhelník 4"/>
          <p:cNvSpPr/>
          <p:nvPr/>
        </p:nvSpPr>
        <p:spPr>
          <a:xfrm rot="2289272">
            <a:off x="539552" y="1844824"/>
            <a:ext cx="936104" cy="151216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6" name="Rovnoramenný trojúhelník 5"/>
          <p:cNvSpPr/>
          <p:nvPr/>
        </p:nvSpPr>
        <p:spPr>
          <a:xfrm rot="19013116">
            <a:off x="4208919" y="3075142"/>
            <a:ext cx="2880320" cy="936104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D</a:t>
            </a:r>
            <a:endParaRPr lang="cs-CZ" sz="2800" b="1" dirty="0"/>
          </a:p>
        </p:txBody>
      </p:sp>
      <p:sp>
        <p:nvSpPr>
          <p:cNvPr id="8" name="Volný tvar 7"/>
          <p:cNvSpPr/>
          <p:nvPr/>
        </p:nvSpPr>
        <p:spPr>
          <a:xfrm rot="19794230">
            <a:off x="2911878" y="2610035"/>
            <a:ext cx="1084058" cy="2979205"/>
          </a:xfrm>
          <a:custGeom>
            <a:avLst/>
            <a:gdLst>
              <a:gd name="connsiteX0" fmla="*/ 816745 w 2689934"/>
              <a:gd name="connsiteY0" fmla="*/ 0 h 2974019"/>
              <a:gd name="connsiteX1" fmla="*/ 0 w 2689934"/>
              <a:gd name="connsiteY1" fmla="*/ 2175029 h 2974019"/>
              <a:gd name="connsiteX2" fmla="*/ 2689934 w 2689934"/>
              <a:gd name="connsiteY2" fmla="*/ 2974019 h 2974019"/>
              <a:gd name="connsiteX3" fmla="*/ 816745 w 2689934"/>
              <a:gd name="connsiteY3" fmla="*/ 0 h 29740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9934" h="2974019">
                <a:moveTo>
                  <a:pt x="816745" y="0"/>
                </a:moveTo>
                <a:lnTo>
                  <a:pt x="0" y="2175029"/>
                </a:lnTo>
                <a:lnTo>
                  <a:pt x="2689934" y="2974019"/>
                </a:lnTo>
                <a:lnTo>
                  <a:pt x="816745" y="0"/>
                </a:lnTo>
                <a:close/>
              </a:path>
            </a:pathLst>
          </a:cu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</a:t>
            </a:r>
            <a:endParaRPr lang="cs-CZ" sz="2800" b="1" dirty="0"/>
          </a:p>
        </p:txBody>
      </p:sp>
      <p:sp>
        <p:nvSpPr>
          <p:cNvPr id="10" name="Rovnoramenný trojúhelník 9"/>
          <p:cNvSpPr/>
          <p:nvPr/>
        </p:nvSpPr>
        <p:spPr>
          <a:xfrm>
            <a:off x="5796136" y="5085184"/>
            <a:ext cx="1512168" cy="1152128"/>
          </a:xfrm>
          <a:prstGeom prst="triangl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F</a:t>
            </a:r>
            <a:endParaRPr lang="cs-CZ" sz="2800" b="1" dirty="0"/>
          </a:p>
        </p:txBody>
      </p:sp>
      <p:sp>
        <p:nvSpPr>
          <p:cNvPr id="15" name="Rovnoramenný trojúhelník 14"/>
          <p:cNvSpPr/>
          <p:nvPr/>
        </p:nvSpPr>
        <p:spPr>
          <a:xfrm>
            <a:off x="2339752" y="5589240"/>
            <a:ext cx="792088" cy="720080"/>
          </a:xfrm>
          <a:prstGeom prst="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E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67544" y="1340768"/>
            <a:ext cx="2304256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Ostroúhlé 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059832" y="1340768"/>
            <a:ext cx="2520280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Tupoúhlé 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084168" y="1340768"/>
            <a:ext cx="2304256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Pravoúhlé  </a:t>
            </a:r>
            <a:endParaRPr lang="cs-CZ" sz="2800" b="1" dirty="0"/>
          </a:p>
        </p:txBody>
      </p:sp>
      <p:sp>
        <p:nvSpPr>
          <p:cNvPr id="13" name="Pravoúhlý trojúhelník 12"/>
          <p:cNvSpPr/>
          <p:nvPr/>
        </p:nvSpPr>
        <p:spPr>
          <a:xfrm>
            <a:off x="467544" y="4005064"/>
            <a:ext cx="2016224" cy="1368152"/>
          </a:xfrm>
          <a:prstGeom prst="rtTriangl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</a:t>
            </a:r>
            <a:endParaRPr lang="cs-CZ" sz="2800" b="1" dirty="0"/>
          </a:p>
        </p:txBody>
      </p:sp>
      <p:grpSp>
        <p:nvGrpSpPr>
          <p:cNvPr id="22" name="Skupina 21"/>
          <p:cNvGrpSpPr/>
          <p:nvPr/>
        </p:nvGrpSpPr>
        <p:grpSpPr>
          <a:xfrm>
            <a:off x="7210408" y="3421925"/>
            <a:ext cx="1368152" cy="1466399"/>
            <a:chOff x="7210408" y="3421925"/>
            <a:chExt cx="1368152" cy="1466399"/>
          </a:xfrm>
        </p:grpSpPr>
        <p:sp>
          <p:nvSpPr>
            <p:cNvPr id="20" name="Pravoúhlý trojúhelník 19"/>
            <p:cNvSpPr/>
            <p:nvPr/>
          </p:nvSpPr>
          <p:spPr>
            <a:xfrm rot="17716031">
              <a:off x="7174404" y="3457929"/>
              <a:ext cx="1440160" cy="1368152"/>
            </a:xfrm>
            <a:prstGeom prst="rt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7740352" y="4365104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chemeClr val="bg1"/>
                  </a:solidFill>
                </a:rPr>
                <a:t>G</a:t>
              </a:r>
              <a:endParaRPr lang="cs-CZ" sz="2800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8064E-6 L -0.18854 0.1721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00" y="860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14064E-7 L 0.08299 -0.1815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00" y="-910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70645E-7 L -0.57084 0.0421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00" y="210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8.04997E-7 L -0.16146 -0.23063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00" y="-1150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53921E-6 L 0.05122 0.0471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0" y="240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35647E-6 L -0.07205 0.1251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0" y="620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76729E-6 L 0.62205 -0.2255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00" y="-1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10" grpId="0" animBg="1"/>
      <p:bldP spid="15" grpId="0" animBg="1"/>
      <p:bldP spid="16" grpId="0" animBg="1"/>
      <p:bldP spid="17" grpId="0" animBg="1"/>
      <p:bldP spid="18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332656"/>
            <a:ext cx="914400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Může být trojúhelník rovnoramenný a zároveň pravoúhlý?</a:t>
            </a:r>
            <a:endParaRPr lang="cs-CZ" sz="2400" b="1" dirty="0"/>
          </a:p>
        </p:txBody>
      </p:sp>
      <p:grpSp>
        <p:nvGrpSpPr>
          <p:cNvPr id="33" name="Skupina 32"/>
          <p:cNvGrpSpPr/>
          <p:nvPr/>
        </p:nvGrpSpPr>
        <p:grpSpPr>
          <a:xfrm>
            <a:off x="971600" y="1052736"/>
            <a:ext cx="2880320" cy="3456384"/>
            <a:chOff x="971600" y="1052736"/>
            <a:chExt cx="2880320" cy="3456384"/>
          </a:xfrm>
        </p:grpSpPr>
        <p:sp>
          <p:nvSpPr>
            <p:cNvPr id="19" name="Pravoúhlý trojúhelník 18"/>
            <p:cNvSpPr/>
            <p:nvPr/>
          </p:nvSpPr>
          <p:spPr>
            <a:xfrm>
              <a:off x="1691680" y="1988840"/>
              <a:ext cx="1440160" cy="1440160"/>
            </a:xfrm>
            <a:prstGeom prst="rt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3" name="Přímá spojovací čára 22"/>
            <p:cNvCxnSpPr/>
            <p:nvPr/>
          </p:nvCxnSpPr>
          <p:spPr>
            <a:xfrm>
              <a:off x="971600" y="1268760"/>
              <a:ext cx="288032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Přímá spojovací čára 23"/>
            <p:cNvCxnSpPr/>
            <p:nvPr/>
          </p:nvCxnSpPr>
          <p:spPr>
            <a:xfrm>
              <a:off x="971600" y="1988840"/>
              <a:ext cx="288032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Přímá spojovací čára 24"/>
            <p:cNvCxnSpPr/>
            <p:nvPr/>
          </p:nvCxnSpPr>
          <p:spPr>
            <a:xfrm>
              <a:off x="971600" y="2708920"/>
              <a:ext cx="288032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Přímá spojovací čára 25"/>
            <p:cNvCxnSpPr/>
            <p:nvPr/>
          </p:nvCxnSpPr>
          <p:spPr>
            <a:xfrm>
              <a:off x="971600" y="3429000"/>
              <a:ext cx="288032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>
            <a:xfrm>
              <a:off x="971600" y="4149080"/>
              <a:ext cx="288032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Přímá spojovací čára 28"/>
            <p:cNvCxnSpPr/>
            <p:nvPr/>
          </p:nvCxnSpPr>
          <p:spPr>
            <a:xfrm>
              <a:off x="1691680" y="1052736"/>
              <a:ext cx="0" cy="338437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Přímá spojovací čára 30"/>
            <p:cNvCxnSpPr/>
            <p:nvPr/>
          </p:nvCxnSpPr>
          <p:spPr>
            <a:xfrm>
              <a:off x="2411760" y="1052736"/>
              <a:ext cx="0" cy="338437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Přímá spojovací čára 31"/>
            <p:cNvCxnSpPr/>
            <p:nvPr/>
          </p:nvCxnSpPr>
          <p:spPr>
            <a:xfrm>
              <a:off x="3131840" y="1124744"/>
              <a:ext cx="0" cy="338437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4" name="TextovéPole 33"/>
          <p:cNvSpPr txBox="1"/>
          <p:nvPr/>
        </p:nvSpPr>
        <p:spPr>
          <a:xfrm>
            <a:off x="0" y="4653136"/>
            <a:ext cx="914400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Zkus další kombinace.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332656"/>
            <a:ext cx="914400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Dokážeš vyplnit tabulku?</a:t>
            </a:r>
            <a:endParaRPr lang="cs-CZ" sz="24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251520" y="1959223"/>
            <a:ext cx="241176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rovnoramenný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1520" y="2679303"/>
            <a:ext cx="241176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rovnostranný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51520" y="3399383"/>
            <a:ext cx="241176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různostranný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51520" y="4365104"/>
            <a:ext cx="241176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ostroúhlý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51520" y="5013176"/>
            <a:ext cx="241176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tupoúhlý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51520" y="5733256"/>
            <a:ext cx="241176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pravoúhlý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131840" y="908720"/>
            <a:ext cx="241176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úhly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012160" y="908720"/>
            <a:ext cx="241176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strany</a:t>
            </a:r>
            <a:endParaRPr lang="cs-CZ" sz="2400" b="1" dirty="0"/>
          </a:p>
        </p:txBody>
      </p:sp>
      <p:grpSp>
        <p:nvGrpSpPr>
          <p:cNvPr id="59" name="Skupina 58"/>
          <p:cNvGrpSpPr/>
          <p:nvPr/>
        </p:nvGrpSpPr>
        <p:grpSpPr>
          <a:xfrm>
            <a:off x="5652120" y="2978950"/>
            <a:ext cx="2089619" cy="3240360"/>
            <a:chOff x="5652120" y="2924944"/>
            <a:chExt cx="2089619" cy="3240360"/>
          </a:xfrm>
        </p:grpSpPr>
        <p:sp>
          <p:nvSpPr>
            <p:cNvPr id="22" name="Rovnoramenný trojúhelník 21"/>
            <p:cNvSpPr/>
            <p:nvPr/>
          </p:nvSpPr>
          <p:spPr>
            <a:xfrm>
              <a:off x="6084168" y="3356992"/>
              <a:ext cx="1296144" cy="2448272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5652120" y="5661248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30" name="TextovéPole 29"/>
            <p:cNvSpPr txBox="1"/>
            <p:nvPr/>
          </p:nvSpPr>
          <p:spPr>
            <a:xfrm>
              <a:off x="7380312" y="5661248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6588224" y="2924944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C</a:t>
              </a:r>
              <a:endParaRPr lang="cs-CZ" b="1" dirty="0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7020272" y="4293096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6084168" y="4293096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6588224" y="5733256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c</a:t>
              </a:r>
              <a:endParaRPr lang="cs-CZ" b="1" dirty="0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6084168" y="5445224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b="1" dirty="0" smtClean="0"/>
                <a:t>α</a:t>
              </a:r>
              <a:endParaRPr lang="cs-CZ" b="1" dirty="0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7092280" y="5445224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b="1" dirty="0" smtClean="0"/>
                <a:t>β</a:t>
              </a:r>
              <a:endParaRPr lang="cs-CZ" b="1" dirty="0"/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6588224" y="3573016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b="1" dirty="0" smtClean="0"/>
                <a:t>γ</a:t>
              </a:r>
              <a:endParaRPr lang="cs-CZ" b="1" dirty="0"/>
            </a:p>
          </p:txBody>
        </p:sp>
        <p:sp>
          <p:nvSpPr>
            <p:cNvPr id="41" name="Oblouk 40"/>
            <p:cNvSpPr/>
            <p:nvPr/>
          </p:nvSpPr>
          <p:spPr>
            <a:xfrm>
              <a:off x="5940152" y="5445224"/>
              <a:ext cx="504056" cy="720080"/>
            </a:xfrm>
            <a:prstGeom prst="arc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Oblouk 41"/>
            <p:cNvSpPr/>
            <p:nvPr/>
          </p:nvSpPr>
          <p:spPr>
            <a:xfrm rot="14790523">
              <a:off x="7129671" y="5301208"/>
              <a:ext cx="504056" cy="720080"/>
            </a:xfrm>
            <a:prstGeom prst="arc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Oblouk 42"/>
            <p:cNvSpPr/>
            <p:nvPr/>
          </p:nvSpPr>
          <p:spPr>
            <a:xfrm rot="7538107">
              <a:off x="6453471" y="3529014"/>
              <a:ext cx="432000" cy="550580"/>
            </a:xfrm>
            <a:prstGeom prst="arc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3176845" y="1943835"/>
            <a:ext cx="241176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l-GR" sz="2400" b="1" dirty="0" smtClean="0"/>
              <a:t>α</a:t>
            </a:r>
            <a:r>
              <a:rPr lang="cs-CZ" sz="2400" b="1" dirty="0" smtClean="0"/>
              <a:t> = </a:t>
            </a:r>
            <a:r>
              <a:rPr lang="el-GR" sz="2400" b="1" dirty="0" smtClean="0"/>
              <a:t>β</a:t>
            </a:r>
            <a:endParaRPr lang="cs-CZ" sz="2400" b="1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6012160" y="1943835"/>
            <a:ext cx="241176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a = b</a:t>
            </a:r>
            <a:endParaRPr lang="cs-CZ" sz="2400" b="1" dirty="0"/>
          </a:p>
        </p:txBody>
      </p:sp>
      <p:grpSp>
        <p:nvGrpSpPr>
          <p:cNvPr id="73" name="Skupina 72"/>
          <p:cNvGrpSpPr/>
          <p:nvPr/>
        </p:nvGrpSpPr>
        <p:grpSpPr>
          <a:xfrm>
            <a:off x="5967155" y="3789040"/>
            <a:ext cx="2475275" cy="2709592"/>
            <a:chOff x="1376645" y="-225697"/>
            <a:chExt cx="2475275" cy="2709592"/>
          </a:xfrm>
        </p:grpSpPr>
        <p:sp>
          <p:nvSpPr>
            <p:cNvPr id="60" name="Rovnoramenný trojúhelník 59"/>
            <p:cNvSpPr/>
            <p:nvPr/>
          </p:nvSpPr>
          <p:spPr>
            <a:xfrm>
              <a:off x="1583668" y="89012"/>
              <a:ext cx="1908212" cy="2034843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1" name="TextovéPole 60"/>
            <p:cNvSpPr txBox="1"/>
            <p:nvPr/>
          </p:nvSpPr>
          <p:spPr>
            <a:xfrm>
              <a:off x="1376645" y="2033845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62" name="TextovéPole 61"/>
            <p:cNvSpPr txBox="1"/>
            <p:nvPr/>
          </p:nvSpPr>
          <p:spPr>
            <a:xfrm>
              <a:off x="3491880" y="2033845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  <p:sp>
          <p:nvSpPr>
            <p:cNvPr id="63" name="TextovéPole 62"/>
            <p:cNvSpPr txBox="1"/>
            <p:nvPr/>
          </p:nvSpPr>
          <p:spPr>
            <a:xfrm>
              <a:off x="2366755" y="-225697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C</a:t>
              </a:r>
              <a:endParaRPr lang="cs-CZ" b="1" dirty="0"/>
            </a:p>
          </p:txBody>
        </p:sp>
        <p:sp>
          <p:nvSpPr>
            <p:cNvPr id="64" name="TextovéPole 63"/>
            <p:cNvSpPr txBox="1"/>
            <p:nvPr/>
          </p:nvSpPr>
          <p:spPr>
            <a:xfrm>
              <a:off x="2996825" y="953725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65" name="TextovéPole 64"/>
            <p:cNvSpPr txBox="1"/>
            <p:nvPr/>
          </p:nvSpPr>
          <p:spPr>
            <a:xfrm>
              <a:off x="1736685" y="1025116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  <p:sp>
          <p:nvSpPr>
            <p:cNvPr id="66" name="TextovéPole 65"/>
            <p:cNvSpPr txBox="1"/>
            <p:nvPr/>
          </p:nvSpPr>
          <p:spPr>
            <a:xfrm>
              <a:off x="2366755" y="2033845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c</a:t>
              </a:r>
              <a:endParaRPr lang="cs-CZ" b="1" dirty="0"/>
            </a:p>
          </p:txBody>
        </p:sp>
        <p:sp>
          <p:nvSpPr>
            <p:cNvPr id="67" name="TextovéPole 66"/>
            <p:cNvSpPr txBox="1"/>
            <p:nvPr/>
          </p:nvSpPr>
          <p:spPr>
            <a:xfrm>
              <a:off x="1583668" y="1853825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b="1" dirty="0" smtClean="0"/>
                <a:t>α</a:t>
              </a:r>
              <a:endParaRPr lang="cs-CZ" b="1" dirty="0"/>
            </a:p>
          </p:txBody>
        </p:sp>
        <p:sp>
          <p:nvSpPr>
            <p:cNvPr id="68" name="TextovéPole 67"/>
            <p:cNvSpPr txBox="1"/>
            <p:nvPr/>
          </p:nvSpPr>
          <p:spPr>
            <a:xfrm>
              <a:off x="3131840" y="1763815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b="1" dirty="0" smtClean="0"/>
                <a:t>β</a:t>
              </a:r>
              <a:endParaRPr lang="cs-CZ" b="1" dirty="0"/>
            </a:p>
          </p:txBody>
        </p:sp>
        <p:sp>
          <p:nvSpPr>
            <p:cNvPr id="69" name="TextovéPole 68"/>
            <p:cNvSpPr txBox="1"/>
            <p:nvPr/>
          </p:nvSpPr>
          <p:spPr>
            <a:xfrm>
              <a:off x="2366755" y="188640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b="1" dirty="0" smtClean="0"/>
                <a:t>γ</a:t>
              </a:r>
              <a:endParaRPr lang="cs-CZ" b="1" dirty="0"/>
            </a:p>
          </p:txBody>
        </p:sp>
        <p:sp>
          <p:nvSpPr>
            <p:cNvPr id="70" name="Oblouk 69"/>
            <p:cNvSpPr/>
            <p:nvPr/>
          </p:nvSpPr>
          <p:spPr>
            <a:xfrm>
              <a:off x="1511660" y="1763815"/>
              <a:ext cx="504056" cy="720080"/>
            </a:xfrm>
            <a:prstGeom prst="arc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1" name="Oblouk 70"/>
            <p:cNvSpPr/>
            <p:nvPr/>
          </p:nvSpPr>
          <p:spPr>
            <a:xfrm rot="14138148">
              <a:off x="3205438" y="1577574"/>
              <a:ext cx="504056" cy="720080"/>
            </a:xfrm>
            <a:prstGeom prst="arc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2" name="Oblouk 71"/>
            <p:cNvSpPr/>
            <p:nvPr/>
          </p:nvSpPr>
          <p:spPr>
            <a:xfrm rot="8329042">
              <a:off x="2252707" y="63039"/>
              <a:ext cx="645540" cy="550580"/>
            </a:xfrm>
            <a:prstGeom prst="arc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4" name="TextovéPole 73"/>
          <p:cNvSpPr txBox="1"/>
          <p:nvPr/>
        </p:nvSpPr>
        <p:spPr>
          <a:xfrm>
            <a:off x="3176845" y="2697305"/>
            <a:ext cx="241176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l-GR" sz="2400" b="1" dirty="0" smtClean="0"/>
              <a:t>α</a:t>
            </a:r>
            <a:r>
              <a:rPr lang="cs-CZ" sz="2400" b="1" dirty="0" smtClean="0"/>
              <a:t> = </a:t>
            </a:r>
            <a:r>
              <a:rPr lang="el-GR" sz="2400" b="1" dirty="0" smtClean="0"/>
              <a:t>β</a:t>
            </a:r>
            <a:r>
              <a:rPr lang="cs-CZ" sz="2400" b="1" dirty="0" smtClean="0"/>
              <a:t> = </a:t>
            </a:r>
            <a:r>
              <a:rPr lang="el-GR" sz="2400" b="1" dirty="0" smtClean="0"/>
              <a:t>γ</a:t>
            </a:r>
            <a:r>
              <a:rPr lang="cs-CZ" sz="2400" b="1" dirty="0" smtClean="0"/>
              <a:t> </a:t>
            </a:r>
            <a:r>
              <a:rPr lang="cs-CZ" sz="2400" b="1" smtClean="0"/>
              <a:t>= 60°</a:t>
            </a:r>
            <a:endParaRPr lang="cs-CZ" sz="2400" b="1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6012160" y="2697305"/>
            <a:ext cx="241176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a = b = c</a:t>
            </a:r>
            <a:endParaRPr lang="cs-CZ" sz="2400" b="1" dirty="0"/>
          </a:p>
        </p:txBody>
      </p:sp>
      <p:grpSp>
        <p:nvGrpSpPr>
          <p:cNvPr id="77" name="Skupina 76"/>
          <p:cNvGrpSpPr/>
          <p:nvPr/>
        </p:nvGrpSpPr>
        <p:grpSpPr>
          <a:xfrm>
            <a:off x="6282190" y="4959170"/>
            <a:ext cx="2212143" cy="1764487"/>
            <a:chOff x="3079937" y="4094783"/>
            <a:chExt cx="2212143" cy="1764487"/>
          </a:xfrm>
        </p:grpSpPr>
        <p:sp>
          <p:nvSpPr>
            <p:cNvPr id="47" name="TextovéPole 46"/>
            <p:cNvSpPr txBox="1"/>
            <p:nvPr/>
          </p:nvSpPr>
          <p:spPr>
            <a:xfrm>
              <a:off x="3086835" y="5454225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48" name="TextovéPole 47"/>
            <p:cNvSpPr txBox="1"/>
            <p:nvPr/>
          </p:nvSpPr>
          <p:spPr>
            <a:xfrm>
              <a:off x="4932040" y="5489938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  <p:sp>
          <p:nvSpPr>
            <p:cNvPr id="49" name="TextovéPole 48"/>
            <p:cNvSpPr txBox="1"/>
            <p:nvPr/>
          </p:nvSpPr>
          <p:spPr>
            <a:xfrm>
              <a:off x="3581890" y="4094783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C</a:t>
              </a:r>
              <a:endParaRPr lang="cs-CZ" b="1" dirty="0"/>
            </a:p>
          </p:txBody>
        </p:sp>
        <p:sp>
          <p:nvSpPr>
            <p:cNvPr id="50" name="TextovéPole 49"/>
            <p:cNvSpPr txBox="1"/>
            <p:nvPr/>
          </p:nvSpPr>
          <p:spPr>
            <a:xfrm>
              <a:off x="4256965" y="4544833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51" name="TextovéPole 50"/>
            <p:cNvSpPr txBox="1"/>
            <p:nvPr/>
          </p:nvSpPr>
          <p:spPr>
            <a:xfrm>
              <a:off x="3311860" y="4679848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  <p:sp>
          <p:nvSpPr>
            <p:cNvPr id="52" name="TextovéPole 51"/>
            <p:cNvSpPr txBox="1"/>
            <p:nvPr/>
          </p:nvSpPr>
          <p:spPr>
            <a:xfrm>
              <a:off x="4076945" y="5454225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c</a:t>
              </a:r>
              <a:endParaRPr lang="cs-CZ" b="1" dirty="0"/>
            </a:p>
          </p:txBody>
        </p:sp>
        <p:sp>
          <p:nvSpPr>
            <p:cNvPr id="76" name="Volný tvar 75"/>
            <p:cNvSpPr/>
            <p:nvPr/>
          </p:nvSpPr>
          <p:spPr>
            <a:xfrm>
              <a:off x="3356865" y="4419110"/>
              <a:ext cx="1766656" cy="1145220"/>
            </a:xfrm>
            <a:custGeom>
              <a:avLst/>
              <a:gdLst>
                <a:gd name="connsiteX0" fmla="*/ 0 w 1766656"/>
                <a:gd name="connsiteY0" fmla="*/ 1118587 h 1145220"/>
                <a:gd name="connsiteX1" fmla="*/ 1766656 w 1766656"/>
                <a:gd name="connsiteY1" fmla="*/ 1145220 h 1145220"/>
                <a:gd name="connsiteX2" fmla="*/ 443883 w 1766656"/>
                <a:gd name="connsiteY2" fmla="*/ 0 h 1145220"/>
                <a:gd name="connsiteX3" fmla="*/ 0 w 1766656"/>
                <a:gd name="connsiteY3" fmla="*/ 1118587 h 1145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6656" h="1145220">
                  <a:moveTo>
                    <a:pt x="0" y="1118587"/>
                  </a:moveTo>
                  <a:lnTo>
                    <a:pt x="1766656" y="1145220"/>
                  </a:lnTo>
                  <a:lnTo>
                    <a:pt x="443883" y="0"/>
                  </a:lnTo>
                  <a:lnTo>
                    <a:pt x="0" y="1118587"/>
                  </a:lnTo>
                  <a:close/>
                </a:path>
              </a:pathLst>
            </a:cu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16905" y="4454823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b="1" dirty="0" smtClean="0"/>
                <a:t>γ</a:t>
              </a:r>
              <a:endParaRPr lang="cs-CZ" b="1" dirty="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617005" y="5219908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b="1" dirty="0" smtClean="0"/>
                <a:t>β</a:t>
              </a:r>
              <a:endParaRPr lang="cs-CZ" b="1" dirty="0"/>
            </a:p>
          </p:txBody>
        </p:sp>
        <p:sp>
          <p:nvSpPr>
            <p:cNvPr id="57" name="Oblouk 56"/>
            <p:cNvSpPr/>
            <p:nvPr/>
          </p:nvSpPr>
          <p:spPr>
            <a:xfrm rot="14138148">
              <a:off x="4580252" y="5166951"/>
              <a:ext cx="504056" cy="504034"/>
            </a:xfrm>
            <a:prstGeom prst="arc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8" name="Oblouk 57"/>
            <p:cNvSpPr/>
            <p:nvPr/>
          </p:nvSpPr>
          <p:spPr>
            <a:xfrm rot="7555350">
              <a:off x="3530442" y="4180244"/>
              <a:ext cx="645540" cy="640621"/>
            </a:xfrm>
            <a:prstGeom prst="arc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356865" y="5229200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b="1" dirty="0" smtClean="0"/>
                <a:t>α</a:t>
              </a:r>
              <a:endParaRPr lang="cs-CZ" b="1" dirty="0"/>
            </a:p>
          </p:txBody>
        </p:sp>
        <p:sp>
          <p:nvSpPr>
            <p:cNvPr id="56" name="Oblouk 55"/>
            <p:cNvSpPr/>
            <p:nvPr/>
          </p:nvSpPr>
          <p:spPr>
            <a:xfrm rot="932114">
              <a:off x="3079937" y="5088657"/>
              <a:ext cx="729081" cy="720080"/>
            </a:xfrm>
            <a:prstGeom prst="arc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8" name="Skupina 77"/>
          <p:cNvGrpSpPr/>
          <p:nvPr/>
        </p:nvGrpSpPr>
        <p:grpSpPr>
          <a:xfrm>
            <a:off x="6597225" y="4689140"/>
            <a:ext cx="2212143" cy="1764487"/>
            <a:chOff x="3079937" y="4094783"/>
            <a:chExt cx="2212143" cy="1764487"/>
          </a:xfrm>
        </p:grpSpPr>
        <p:sp>
          <p:nvSpPr>
            <p:cNvPr id="79" name="TextovéPole 78"/>
            <p:cNvSpPr txBox="1"/>
            <p:nvPr/>
          </p:nvSpPr>
          <p:spPr>
            <a:xfrm>
              <a:off x="3086835" y="5454225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80" name="TextovéPole 79"/>
            <p:cNvSpPr txBox="1"/>
            <p:nvPr/>
          </p:nvSpPr>
          <p:spPr>
            <a:xfrm>
              <a:off x="4932040" y="5489938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  <p:sp>
          <p:nvSpPr>
            <p:cNvPr id="81" name="TextovéPole 80"/>
            <p:cNvSpPr txBox="1"/>
            <p:nvPr/>
          </p:nvSpPr>
          <p:spPr>
            <a:xfrm>
              <a:off x="3581890" y="4094783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C</a:t>
              </a:r>
              <a:endParaRPr lang="cs-CZ" b="1" dirty="0"/>
            </a:p>
          </p:txBody>
        </p:sp>
        <p:sp>
          <p:nvSpPr>
            <p:cNvPr id="82" name="TextovéPole 81"/>
            <p:cNvSpPr txBox="1"/>
            <p:nvPr/>
          </p:nvSpPr>
          <p:spPr>
            <a:xfrm>
              <a:off x="4256965" y="4544833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83" name="TextovéPole 82"/>
            <p:cNvSpPr txBox="1"/>
            <p:nvPr/>
          </p:nvSpPr>
          <p:spPr>
            <a:xfrm>
              <a:off x="3311860" y="4679848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  <p:sp>
          <p:nvSpPr>
            <p:cNvPr id="84" name="TextovéPole 83"/>
            <p:cNvSpPr txBox="1"/>
            <p:nvPr/>
          </p:nvSpPr>
          <p:spPr>
            <a:xfrm>
              <a:off x="4076945" y="5454225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c</a:t>
              </a:r>
              <a:endParaRPr lang="cs-CZ" b="1" dirty="0"/>
            </a:p>
          </p:txBody>
        </p:sp>
        <p:sp>
          <p:nvSpPr>
            <p:cNvPr id="85" name="Volný tvar 84"/>
            <p:cNvSpPr/>
            <p:nvPr/>
          </p:nvSpPr>
          <p:spPr>
            <a:xfrm>
              <a:off x="3356865" y="4419110"/>
              <a:ext cx="1766656" cy="1145220"/>
            </a:xfrm>
            <a:custGeom>
              <a:avLst/>
              <a:gdLst>
                <a:gd name="connsiteX0" fmla="*/ 0 w 1766656"/>
                <a:gd name="connsiteY0" fmla="*/ 1118587 h 1145220"/>
                <a:gd name="connsiteX1" fmla="*/ 1766656 w 1766656"/>
                <a:gd name="connsiteY1" fmla="*/ 1145220 h 1145220"/>
                <a:gd name="connsiteX2" fmla="*/ 443883 w 1766656"/>
                <a:gd name="connsiteY2" fmla="*/ 0 h 1145220"/>
                <a:gd name="connsiteX3" fmla="*/ 0 w 1766656"/>
                <a:gd name="connsiteY3" fmla="*/ 1118587 h 1145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6656" h="1145220">
                  <a:moveTo>
                    <a:pt x="0" y="1118587"/>
                  </a:moveTo>
                  <a:lnTo>
                    <a:pt x="1766656" y="1145220"/>
                  </a:lnTo>
                  <a:lnTo>
                    <a:pt x="443883" y="0"/>
                  </a:lnTo>
                  <a:lnTo>
                    <a:pt x="0" y="1118587"/>
                  </a:lnTo>
                  <a:close/>
                </a:path>
              </a:pathLst>
            </a:cu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6" name="TextovéPole 85"/>
            <p:cNvSpPr txBox="1"/>
            <p:nvPr/>
          </p:nvSpPr>
          <p:spPr>
            <a:xfrm>
              <a:off x="3716905" y="4454823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b="1" dirty="0" smtClean="0"/>
                <a:t>γ</a:t>
              </a:r>
              <a:endParaRPr lang="cs-CZ" b="1" dirty="0"/>
            </a:p>
          </p:txBody>
        </p:sp>
        <p:sp>
          <p:nvSpPr>
            <p:cNvPr id="87" name="TextovéPole 86"/>
            <p:cNvSpPr txBox="1"/>
            <p:nvPr/>
          </p:nvSpPr>
          <p:spPr>
            <a:xfrm>
              <a:off x="4617005" y="5219908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b="1" dirty="0" smtClean="0"/>
                <a:t>β</a:t>
              </a:r>
              <a:endParaRPr lang="cs-CZ" b="1" dirty="0"/>
            </a:p>
          </p:txBody>
        </p:sp>
        <p:sp>
          <p:nvSpPr>
            <p:cNvPr id="88" name="Oblouk 87"/>
            <p:cNvSpPr/>
            <p:nvPr/>
          </p:nvSpPr>
          <p:spPr>
            <a:xfrm rot="14138148">
              <a:off x="4580252" y="5166951"/>
              <a:ext cx="504056" cy="504034"/>
            </a:xfrm>
            <a:prstGeom prst="arc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9" name="Oblouk 88"/>
            <p:cNvSpPr/>
            <p:nvPr/>
          </p:nvSpPr>
          <p:spPr>
            <a:xfrm rot="7555350">
              <a:off x="3530442" y="4180244"/>
              <a:ext cx="645540" cy="640621"/>
            </a:xfrm>
            <a:prstGeom prst="arc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0" name="TextovéPole 89"/>
            <p:cNvSpPr txBox="1"/>
            <p:nvPr/>
          </p:nvSpPr>
          <p:spPr>
            <a:xfrm>
              <a:off x="3356865" y="5229200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b="1" dirty="0" smtClean="0"/>
                <a:t>α</a:t>
              </a:r>
              <a:endParaRPr lang="cs-CZ" b="1" dirty="0"/>
            </a:p>
          </p:txBody>
        </p:sp>
        <p:sp>
          <p:nvSpPr>
            <p:cNvPr id="91" name="Oblouk 90"/>
            <p:cNvSpPr/>
            <p:nvPr/>
          </p:nvSpPr>
          <p:spPr>
            <a:xfrm rot="932114">
              <a:off x="3079937" y="5088657"/>
              <a:ext cx="729081" cy="720080"/>
            </a:xfrm>
            <a:prstGeom prst="arc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0" name="Skupina 99"/>
          <p:cNvGrpSpPr/>
          <p:nvPr/>
        </p:nvGrpSpPr>
        <p:grpSpPr>
          <a:xfrm>
            <a:off x="3131840" y="3429000"/>
            <a:ext cx="2411760" cy="461665"/>
            <a:chOff x="3131840" y="3429000"/>
            <a:chExt cx="2411760" cy="461665"/>
          </a:xfrm>
        </p:grpSpPr>
        <p:sp>
          <p:nvSpPr>
            <p:cNvPr id="92" name="TextovéPole 91"/>
            <p:cNvSpPr txBox="1"/>
            <p:nvPr/>
          </p:nvSpPr>
          <p:spPr>
            <a:xfrm>
              <a:off x="3131840" y="3429000"/>
              <a:ext cx="2411760" cy="461665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l-GR" sz="2400" b="1" dirty="0" smtClean="0"/>
                <a:t>α</a:t>
              </a:r>
              <a:r>
                <a:rPr lang="cs-CZ" sz="2400" b="1" dirty="0" smtClean="0"/>
                <a:t> = </a:t>
              </a:r>
              <a:r>
                <a:rPr lang="el-GR" sz="2400" b="1" dirty="0" smtClean="0"/>
                <a:t>β</a:t>
              </a:r>
              <a:r>
                <a:rPr lang="cs-CZ" sz="2400" b="1" dirty="0" smtClean="0"/>
                <a:t> = </a:t>
              </a:r>
              <a:r>
                <a:rPr lang="el-GR" sz="2400" b="1" dirty="0" smtClean="0"/>
                <a:t>γ</a:t>
              </a:r>
              <a:endParaRPr lang="cs-CZ" sz="2400" b="1" dirty="0"/>
            </a:p>
          </p:txBody>
        </p:sp>
        <p:cxnSp>
          <p:nvCxnSpPr>
            <p:cNvPr id="95" name="Přímá spojovací čára 94"/>
            <p:cNvCxnSpPr/>
            <p:nvPr/>
          </p:nvCxnSpPr>
          <p:spPr>
            <a:xfrm flipH="1">
              <a:off x="4076945" y="3519010"/>
              <a:ext cx="90010" cy="27003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Přímá spojovací čára 95"/>
            <p:cNvCxnSpPr/>
            <p:nvPr/>
          </p:nvCxnSpPr>
          <p:spPr>
            <a:xfrm flipH="1">
              <a:off x="4526995" y="3519010"/>
              <a:ext cx="90010" cy="27003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9" name="Skupina 98"/>
          <p:cNvGrpSpPr/>
          <p:nvPr/>
        </p:nvGrpSpPr>
        <p:grpSpPr>
          <a:xfrm>
            <a:off x="5967155" y="3429000"/>
            <a:ext cx="2411760" cy="461665"/>
            <a:chOff x="5967155" y="3429000"/>
            <a:chExt cx="2411760" cy="461665"/>
          </a:xfrm>
        </p:grpSpPr>
        <p:sp>
          <p:nvSpPr>
            <p:cNvPr id="93" name="TextovéPole 92"/>
            <p:cNvSpPr txBox="1"/>
            <p:nvPr/>
          </p:nvSpPr>
          <p:spPr>
            <a:xfrm>
              <a:off x="5967155" y="3429000"/>
              <a:ext cx="2411760" cy="461665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/>
                <a:t>a = b = c</a:t>
              </a:r>
              <a:endParaRPr lang="cs-CZ" sz="2400" b="1" dirty="0"/>
            </a:p>
          </p:txBody>
        </p:sp>
        <p:cxnSp>
          <p:nvCxnSpPr>
            <p:cNvPr id="97" name="Přímá spojovací čára 96"/>
            <p:cNvCxnSpPr/>
            <p:nvPr/>
          </p:nvCxnSpPr>
          <p:spPr>
            <a:xfrm flipH="1">
              <a:off x="6912260" y="3519010"/>
              <a:ext cx="90010" cy="27003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Přímá spojovací čára 97"/>
            <p:cNvCxnSpPr/>
            <p:nvPr/>
          </p:nvCxnSpPr>
          <p:spPr>
            <a:xfrm flipH="1">
              <a:off x="7362310" y="3519010"/>
              <a:ext cx="90010" cy="27003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02" name="TextovéPole 101"/>
          <p:cNvSpPr txBox="1"/>
          <p:nvPr/>
        </p:nvSpPr>
        <p:spPr>
          <a:xfrm>
            <a:off x="3150350" y="4362490"/>
            <a:ext cx="241176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l-GR" sz="2400" b="1" dirty="0" smtClean="0"/>
              <a:t>α</a:t>
            </a:r>
            <a:r>
              <a:rPr lang="cs-CZ" sz="2400" b="1" dirty="0" smtClean="0"/>
              <a:t>, </a:t>
            </a:r>
            <a:r>
              <a:rPr lang="el-GR" sz="2400" b="1" dirty="0" smtClean="0"/>
              <a:t>β</a:t>
            </a:r>
            <a:r>
              <a:rPr lang="cs-CZ" sz="2400" b="1" dirty="0" smtClean="0"/>
              <a:t>, </a:t>
            </a:r>
            <a:r>
              <a:rPr lang="el-GR" sz="2400" b="1" dirty="0" smtClean="0"/>
              <a:t>γ</a:t>
            </a:r>
            <a:r>
              <a:rPr lang="cs-CZ" sz="2400" b="1" dirty="0" smtClean="0"/>
              <a:t> </a:t>
            </a:r>
            <a:r>
              <a:rPr lang="el-GR" sz="2400" b="1" dirty="0" smtClean="0"/>
              <a:t>&lt;</a:t>
            </a:r>
            <a:r>
              <a:rPr lang="cs-CZ" sz="2400" b="1" dirty="0" smtClean="0"/>
              <a:t> 90°</a:t>
            </a:r>
            <a:endParaRPr lang="cs-CZ" sz="2400" b="1" dirty="0"/>
          </a:p>
        </p:txBody>
      </p:sp>
      <p:grpSp>
        <p:nvGrpSpPr>
          <p:cNvPr id="125" name="Skupina 124"/>
          <p:cNvGrpSpPr/>
          <p:nvPr/>
        </p:nvGrpSpPr>
        <p:grpSpPr>
          <a:xfrm>
            <a:off x="6057165" y="4734145"/>
            <a:ext cx="3240360" cy="1563989"/>
            <a:chOff x="2996825" y="5204673"/>
            <a:chExt cx="3240360" cy="1563989"/>
          </a:xfrm>
        </p:grpSpPr>
        <p:sp>
          <p:nvSpPr>
            <p:cNvPr id="124" name="Volný tvar 123"/>
            <p:cNvSpPr/>
            <p:nvPr/>
          </p:nvSpPr>
          <p:spPr>
            <a:xfrm>
              <a:off x="3213717" y="5672831"/>
              <a:ext cx="2760955" cy="798990"/>
            </a:xfrm>
            <a:custGeom>
              <a:avLst/>
              <a:gdLst>
                <a:gd name="connsiteX0" fmla="*/ 870011 w 2760955"/>
                <a:gd name="connsiteY0" fmla="*/ 0 h 798990"/>
                <a:gd name="connsiteX1" fmla="*/ 0 w 2760955"/>
                <a:gd name="connsiteY1" fmla="*/ 798990 h 798990"/>
                <a:gd name="connsiteX2" fmla="*/ 2760955 w 2760955"/>
                <a:gd name="connsiteY2" fmla="*/ 798990 h 798990"/>
                <a:gd name="connsiteX3" fmla="*/ 870011 w 2760955"/>
                <a:gd name="connsiteY3" fmla="*/ 0 h 798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0955" h="798990">
                  <a:moveTo>
                    <a:pt x="870011" y="0"/>
                  </a:moveTo>
                  <a:lnTo>
                    <a:pt x="0" y="798990"/>
                  </a:lnTo>
                  <a:lnTo>
                    <a:pt x="2760955" y="798990"/>
                  </a:lnTo>
                  <a:lnTo>
                    <a:pt x="870011" y="0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09" name="Skupina 108"/>
            <p:cNvGrpSpPr/>
            <p:nvPr/>
          </p:nvGrpSpPr>
          <p:grpSpPr>
            <a:xfrm>
              <a:off x="2996825" y="5204673"/>
              <a:ext cx="3240360" cy="1563989"/>
              <a:chOff x="2584882" y="4187886"/>
              <a:chExt cx="3240360" cy="1563989"/>
            </a:xfrm>
          </p:grpSpPr>
          <p:sp>
            <p:nvSpPr>
              <p:cNvPr id="110" name="TextovéPole 109"/>
              <p:cNvSpPr txBox="1"/>
              <p:nvPr/>
            </p:nvSpPr>
            <p:spPr>
              <a:xfrm>
                <a:off x="2584882" y="5382543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A</a:t>
                </a:r>
                <a:endParaRPr lang="cs-CZ" b="1" dirty="0"/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5465202" y="5382543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B</a:t>
                </a:r>
                <a:endParaRPr lang="cs-CZ" b="1" dirty="0"/>
              </a:p>
            </p:txBody>
          </p:sp>
          <p:sp>
            <p:nvSpPr>
              <p:cNvPr id="112" name="TextovéPole 111"/>
              <p:cNvSpPr txBox="1"/>
              <p:nvPr/>
            </p:nvSpPr>
            <p:spPr>
              <a:xfrm>
                <a:off x="3529987" y="4293131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C</a:t>
                </a:r>
                <a:endParaRPr lang="cs-CZ" b="1" dirty="0"/>
              </a:p>
            </p:txBody>
          </p:sp>
          <p:sp>
            <p:nvSpPr>
              <p:cNvPr id="113" name="TextovéPole 112"/>
              <p:cNvSpPr txBox="1"/>
              <p:nvPr/>
            </p:nvSpPr>
            <p:spPr>
              <a:xfrm>
                <a:off x="4205062" y="4608166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a</a:t>
                </a:r>
                <a:endParaRPr lang="cs-CZ" b="1" dirty="0"/>
              </a:p>
            </p:txBody>
          </p:sp>
          <p:sp>
            <p:nvSpPr>
              <p:cNvPr id="114" name="TextovéPole 113"/>
              <p:cNvSpPr txBox="1"/>
              <p:nvPr/>
            </p:nvSpPr>
            <p:spPr>
              <a:xfrm>
                <a:off x="3079937" y="4679848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b</a:t>
                </a:r>
                <a:endParaRPr lang="cs-CZ" b="1" dirty="0"/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3890027" y="5337538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c</a:t>
                </a:r>
                <a:endParaRPr lang="cs-CZ" b="1" dirty="0"/>
              </a:p>
            </p:txBody>
          </p:sp>
          <p:sp>
            <p:nvSpPr>
              <p:cNvPr id="117" name="TextovéPole 116"/>
              <p:cNvSpPr txBox="1"/>
              <p:nvPr/>
            </p:nvSpPr>
            <p:spPr>
              <a:xfrm>
                <a:off x="3574992" y="4563161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b="1" dirty="0" smtClean="0"/>
                  <a:t>γ</a:t>
                </a:r>
                <a:endParaRPr lang="cs-CZ" b="1" dirty="0"/>
              </a:p>
            </p:txBody>
          </p:sp>
          <p:sp>
            <p:nvSpPr>
              <p:cNvPr id="118" name="TextovéPole 117"/>
              <p:cNvSpPr txBox="1"/>
              <p:nvPr/>
            </p:nvSpPr>
            <p:spPr>
              <a:xfrm>
                <a:off x="4835132" y="5157518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b="1" dirty="0" smtClean="0"/>
                  <a:t>β</a:t>
                </a:r>
                <a:endParaRPr lang="cs-CZ" b="1" dirty="0"/>
              </a:p>
            </p:txBody>
          </p:sp>
          <p:sp>
            <p:nvSpPr>
              <p:cNvPr id="119" name="Oblouk 118"/>
              <p:cNvSpPr/>
              <p:nvPr/>
            </p:nvSpPr>
            <p:spPr>
              <a:xfrm rot="14138148">
                <a:off x="4592854" y="5075773"/>
                <a:ext cx="504056" cy="504034"/>
              </a:xfrm>
              <a:prstGeom prst="arc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0" name="Oblouk 119"/>
              <p:cNvSpPr/>
              <p:nvPr/>
            </p:nvSpPr>
            <p:spPr>
              <a:xfrm rot="7793994">
                <a:off x="3325164" y="4190072"/>
                <a:ext cx="767932" cy="763559"/>
              </a:xfrm>
              <a:prstGeom prst="arc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1" name="TextovéPole 120"/>
              <p:cNvSpPr txBox="1"/>
              <p:nvPr/>
            </p:nvSpPr>
            <p:spPr>
              <a:xfrm>
                <a:off x="2944922" y="5157518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b="1" dirty="0" smtClean="0"/>
                  <a:t>α</a:t>
                </a:r>
                <a:endParaRPr lang="cs-CZ" b="1" dirty="0"/>
              </a:p>
            </p:txBody>
          </p:sp>
          <p:sp>
            <p:nvSpPr>
              <p:cNvPr id="122" name="Oblouk 121"/>
              <p:cNvSpPr/>
              <p:nvPr/>
            </p:nvSpPr>
            <p:spPr>
              <a:xfrm rot="1622539">
                <a:off x="2826337" y="5068064"/>
                <a:ext cx="510032" cy="590876"/>
              </a:xfrm>
              <a:prstGeom prst="arc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sp>
        <p:nvSpPr>
          <p:cNvPr id="126" name="TextovéPole 125"/>
          <p:cNvSpPr txBox="1"/>
          <p:nvPr/>
        </p:nvSpPr>
        <p:spPr>
          <a:xfrm>
            <a:off x="3131840" y="5037565"/>
            <a:ext cx="241176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l-GR" sz="2400" b="1" dirty="0" smtClean="0"/>
              <a:t>α</a:t>
            </a:r>
            <a:r>
              <a:rPr lang="cs-CZ" sz="2400" b="1" dirty="0" smtClean="0"/>
              <a:t>, </a:t>
            </a:r>
            <a:r>
              <a:rPr lang="el-GR" sz="2400" b="1" dirty="0" smtClean="0"/>
              <a:t>β</a:t>
            </a:r>
            <a:r>
              <a:rPr lang="cs-CZ" sz="2400" b="1" dirty="0" smtClean="0"/>
              <a:t> </a:t>
            </a:r>
            <a:r>
              <a:rPr lang="el-GR" sz="2400" b="1" dirty="0" smtClean="0"/>
              <a:t>&lt;</a:t>
            </a:r>
            <a:r>
              <a:rPr lang="cs-CZ" sz="2400" b="1" dirty="0" smtClean="0"/>
              <a:t>90°, </a:t>
            </a:r>
            <a:r>
              <a:rPr lang="el-GR" sz="2400" b="1" dirty="0" smtClean="0"/>
              <a:t>γ</a:t>
            </a:r>
            <a:r>
              <a:rPr lang="cs-CZ" sz="2400" b="1" dirty="0" smtClean="0"/>
              <a:t> &gt; 90°</a:t>
            </a:r>
            <a:endParaRPr lang="cs-CZ" sz="2400" b="1" dirty="0"/>
          </a:p>
        </p:txBody>
      </p:sp>
      <p:grpSp>
        <p:nvGrpSpPr>
          <p:cNvPr id="144" name="Skupina 143"/>
          <p:cNvGrpSpPr/>
          <p:nvPr/>
        </p:nvGrpSpPr>
        <p:grpSpPr>
          <a:xfrm>
            <a:off x="6507215" y="4329100"/>
            <a:ext cx="2309730" cy="2350464"/>
            <a:chOff x="372060" y="-171400"/>
            <a:chExt cx="2309730" cy="2350464"/>
          </a:xfrm>
        </p:grpSpPr>
        <p:sp>
          <p:nvSpPr>
            <p:cNvPr id="143" name="Pravoúhlý trojúhelník 142"/>
            <p:cNvSpPr/>
            <p:nvPr/>
          </p:nvSpPr>
          <p:spPr>
            <a:xfrm>
              <a:off x="836585" y="98630"/>
              <a:ext cx="1485165" cy="1755195"/>
            </a:xfrm>
            <a:prstGeom prst="rtTriangle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30" name="Skupina 108"/>
            <p:cNvGrpSpPr/>
            <p:nvPr/>
          </p:nvGrpSpPr>
          <p:grpSpPr>
            <a:xfrm>
              <a:off x="372060" y="-171400"/>
              <a:ext cx="2309730" cy="2350464"/>
              <a:chOff x="2840437" y="3692831"/>
              <a:chExt cx="2309730" cy="2350464"/>
            </a:xfrm>
          </p:grpSpPr>
          <p:sp>
            <p:nvSpPr>
              <p:cNvPr id="131" name="TextovéPole 130"/>
              <p:cNvSpPr txBox="1"/>
              <p:nvPr/>
            </p:nvSpPr>
            <p:spPr>
              <a:xfrm>
                <a:off x="2989927" y="5483739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A</a:t>
                </a:r>
                <a:endParaRPr lang="cs-CZ" b="1" dirty="0"/>
              </a:p>
            </p:txBody>
          </p:sp>
          <p:sp>
            <p:nvSpPr>
              <p:cNvPr id="132" name="TextovéPole 131"/>
              <p:cNvSpPr txBox="1"/>
              <p:nvPr/>
            </p:nvSpPr>
            <p:spPr>
              <a:xfrm>
                <a:off x="4790127" y="5528744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B</a:t>
                </a:r>
                <a:endParaRPr lang="cs-CZ" b="1" dirty="0"/>
              </a:p>
            </p:txBody>
          </p:sp>
          <p:sp>
            <p:nvSpPr>
              <p:cNvPr id="133" name="TextovéPole 132"/>
              <p:cNvSpPr txBox="1"/>
              <p:nvPr/>
            </p:nvSpPr>
            <p:spPr>
              <a:xfrm>
                <a:off x="3034932" y="3692831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C</a:t>
                </a:r>
                <a:endParaRPr lang="cs-CZ" b="1" dirty="0"/>
              </a:p>
            </p:txBody>
          </p:sp>
          <p:sp>
            <p:nvSpPr>
              <p:cNvPr id="134" name="TextovéPole 133"/>
              <p:cNvSpPr txBox="1"/>
              <p:nvPr/>
            </p:nvSpPr>
            <p:spPr>
              <a:xfrm>
                <a:off x="4070047" y="4673649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a</a:t>
                </a:r>
                <a:endParaRPr lang="cs-CZ" b="1" dirty="0"/>
              </a:p>
            </p:txBody>
          </p:sp>
          <p:sp>
            <p:nvSpPr>
              <p:cNvPr id="135" name="TextovéPole 134"/>
              <p:cNvSpPr txBox="1"/>
              <p:nvPr/>
            </p:nvSpPr>
            <p:spPr>
              <a:xfrm>
                <a:off x="3079937" y="4679848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b</a:t>
                </a:r>
                <a:endParaRPr lang="cs-CZ" b="1" dirty="0"/>
              </a:p>
            </p:txBody>
          </p:sp>
          <p:sp>
            <p:nvSpPr>
              <p:cNvPr id="136" name="TextovéPole 135"/>
              <p:cNvSpPr txBox="1"/>
              <p:nvPr/>
            </p:nvSpPr>
            <p:spPr>
              <a:xfrm>
                <a:off x="3845022" y="5618754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c</a:t>
                </a:r>
                <a:endParaRPr lang="cs-CZ" b="1" dirty="0"/>
              </a:p>
            </p:txBody>
          </p:sp>
          <p:sp>
            <p:nvSpPr>
              <p:cNvPr id="137" name="TextovéPole 136"/>
              <p:cNvSpPr txBox="1"/>
              <p:nvPr/>
            </p:nvSpPr>
            <p:spPr>
              <a:xfrm>
                <a:off x="3259957" y="4187886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b="1" dirty="0" smtClean="0"/>
                  <a:t>γ</a:t>
                </a:r>
                <a:endParaRPr lang="cs-CZ" b="1" dirty="0"/>
              </a:p>
            </p:txBody>
          </p:sp>
          <p:sp>
            <p:nvSpPr>
              <p:cNvPr id="138" name="TextovéPole 137"/>
              <p:cNvSpPr txBox="1"/>
              <p:nvPr/>
            </p:nvSpPr>
            <p:spPr>
              <a:xfrm>
                <a:off x="4340077" y="5393729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b="1" dirty="0" smtClean="0"/>
                  <a:t>β</a:t>
                </a:r>
                <a:endParaRPr lang="cs-CZ" b="1" dirty="0"/>
              </a:p>
            </p:txBody>
          </p:sp>
          <p:sp>
            <p:nvSpPr>
              <p:cNvPr id="139" name="Oblouk 138"/>
              <p:cNvSpPr/>
              <p:nvPr/>
            </p:nvSpPr>
            <p:spPr>
              <a:xfrm rot="14559365">
                <a:off x="4192629" y="5210712"/>
                <a:ext cx="699104" cy="701532"/>
              </a:xfrm>
              <a:prstGeom prst="arc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0" name="Oblouk 139"/>
              <p:cNvSpPr/>
              <p:nvPr/>
            </p:nvSpPr>
            <p:spPr>
              <a:xfrm rot="6907806">
                <a:off x="3069660" y="4000826"/>
                <a:ext cx="767932" cy="763559"/>
              </a:xfrm>
              <a:prstGeom prst="arc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1" name="TextovéPole 140"/>
              <p:cNvSpPr txBox="1"/>
              <p:nvPr/>
            </p:nvSpPr>
            <p:spPr>
              <a:xfrm>
                <a:off x="3259957" y="5403021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b="1" dirty="0" smtClean="0"/>
                  <a:t>α</a:t>
                </a:r>
                <a:endParaRPr lang="cs-CZ" b="1" dirty="0"/>
              </a:p>
            </p:txBody>
          </p:sp>
          <p:sp>
            <p:nvSpPr>
              <p:cNvPr id="142" name="Oblouk 141"/>
              <p:cNvSpPr/>
              <p:nvPr/>
            </p:nvSpPr>
            <p:spPr>
              <a:xfrm rot="292566">
                <a:off x="2840437" y="5288741"/>
                <a:ext cx="850942" cy="754554"/>
              </a:xfrm>
              <a:prstGeom prst="arc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sp>
        <p:nvSpPr>
          <p:cNvPr id="145" name="TextovéPole 144"/>
          <p:cNvSpPr txBox="1"/>
          <p:nvPr/>
        </p:nvSpPr>
        <p:spPr>
          <a:xfrm>
            <a:off x="3131840" y="5757645"/>
            <a:ext cx="241176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l-GR" sz="2400" b="1" dirty="0" smtClean="0"/>
              <a:t>α</a:t>
            </a:r>
            <a:r>
              <a:rPr lang="cs-CZ" sz="2400" b="1" dirty="0" smtClean="0"/>
              <a:t> = 90°, </a:t>
            </a:r>
            <a:r>
              <a:rPr lang="el-GR" sz="2400" b="1" dirty="0" smtClean="0"/>
              <a:t>β</a:t>
            </a:r>
            <a:r>
              <a:rPr lang="cs-CZ" sz="2400" b="1" dirty="0" smtClean="0"/>
              <a:t>, </a:t>
            </a:r>
            <a:r>
              <a:rPr lang="el-GR" sz="2400" b="1" dirty="0" smtClean="0"/>
              <a:t>γ</a:t>
            </a:r>
            <a:r>
              <a:rPr lang="cs-CZ" sz="2400" b="1" dirty="0" smtClean="0"/>
              <a:t> </a:t>
            </a:r>
            <a:r>
              <a:rPr lang="el-GR" sz="2400" b="1" dirty="0" smtClean="0"/>
              <a:t>&lt;</a:t>
            </a:r>
            <a:r>
              <a:rPr lang="cs-CZ" sz="2400" b="1" dirty="0" smtClean="0"/>
              <a:t>90°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74" grpId="0" animBg="1"/>
      <p:bldP spid="75" grpId="0" animBg="1"/>
      <p:bldP spid="102" grpId="0" animBg="1"/>
      <p:bldP spid="126" grpId="0" animBg="1"/>
      <p:bldP spid="14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323655"/>
            <a:ext cx="914400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Co platí pro úhly v trojúhelníku?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46675" y="1133745"/>
            <a:ext cx="5787135" cy="461665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Jejich součet je roven 180°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11860" y="1673805"/>
            <a:ext cx="241176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l-GR" sz="2400" b="1" dirty="0" smtClean="0"/>
              <a:t>α</a:t>
            </a:r>
            <a:r>
              <a:rPr lang="cs-CZ" sz="2400" b="1" dirty="0" smtClean="0"/>
              <a:t> + </a:t>
            </a:r>
            <a:r>
              <a:rPr lang="el-GR" sz="2400" b="1" dirty="0" smtClean="0"/>
              <a:t>β</a:t>
            </a:r>
            <a:r>
              <a:rPr lang="cs-CZ" sz="2400" b="1" dirty="0" smtClean="0"/>
              <a:t> + </a:t>
            </a:r>
            <a:r>
              <a:rPr lang="el-GR" sz="2400" b="1" dirty="0" smtClean="0"/>
              <a:t>γ</a:t>
            </a:r>
            <a:r>
              <a:rPr lang="cs-CZ" sz="2400" b="1" dirty="0" smtClean="0"/>
              <a:t> = 180°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0" y="2753925"/>
            <a:ext cx="914400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Vypočítej úhel </a:t>
            </a:r>
            <a:r>
              <a:rPr lang="el-GR" sz="2400" b="1" dirty="0" smtClean="0"/>
              <a:t>α</a:t>
            </a:r>
            <a:r>
              <a:rPr lang="cs-CZ" sz="2400" b="1" dirty="0"/>
              <a:t> </a:t>
            </a:r>
            <a:r>
              <a:rPr lang="cs-CZ" sz="2400" b="1" dirty="0" smtClean="0"/>
              <a:t>v trojúhelníku ABC, znáš-li </a:t>
            </a:r>
            <a:r>
              <a:rPr lang="el-GR" sz="2400" b="1" dirty="0" smtClean="0"/>
              <a:t>γ</a:t>
            </a:r>
            <a:r>
              <a:rPr lang="cs-CZ" sz="2400" b="1" dirty="0" smtClean="0"/>
              <a:t> = 48°, </a:t>
            </a:r>
            <a:r>
              <a:rPr lang="el-GR" sz="2400" b="1" dirty="0" smtClean="0"/>
              <a:t>β</a:t>
            </a:r>
            <a:r>
              <a:rPr lang="cs-CZ" sz="2400" b="1" dirty="0" smtClean="0"/>
              <a:t> = 63°.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876020" y="4509120"/>
            <a:ext cx="2411760" cy="461665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l-GR" sz="2400" b="1" dirty="0" smtClean="0"/>
              <a:t>α</a:t>
            </a:r>
            <a:r>
              <a:rPr lang="cs-CZ" sz="2400" b="1" dirty="0" smtClean="0"/>
              <a:t> </a:t>
            </a:r>
            <a:r>
              <a:rPr lang="cs-CZ" sz="2400" b="1" dirty="0" smtClean="0"/>
              <a:t>= 69°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0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2816805" y="2213865"/>
            <a:ext cx="3150350" cy="2155305"/>
            <a:chOff x="4256965" y="4194085"/>
            <a:chExt cx="3150350" cy="2155305"/>
          </a:xfrm>
        </p:grpSpPr>
        <p:sp>
          <p:nvSpPr>
            <p:cNvPr id="3" name="Volný tvar 2"/>
            <p:cNvSpPr/>
            <p:nvPr/>
          </p:nvSpPr>
          <p:spPr>
            <a:xfrm>
              <a:off x="4707015" y="4509120"/>
              <a:ext cx="2494625" cy="1526959"/>
            </a:xfrm>
            <a:custGeom>
              <a:avLst/>
              <a:gdLst>
                <a:gd name="connsiteX0" fmla="*/ 0 w 2494625"/>
                <a:gd name="connsiteY0" fmla="*/ 1526959 h 1526959"/>
                <a:gd name="connsiteX1" fmla="*/ 2494625 w 2494625"/>
                <a:gd name="connsiteY1" fmla="*/ 1526959 h 1526959"/>
                <a:gd name="connsiteX2" fmla="*/ 1180730 w 2494625"/>
                <a:gd name="connsiteY2" fmla="*/ 0 h 1526959"/>
                <a:gd name="connsiteX3" fmla="*/ 0 w 2494625"/>
                <a:gd name="connsiteY3" fmla="*/ 1526959 h 1526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94625" h="1526959">
                  <a:moveTo>
                    <a:pt x="0" y="1526959"/>
                  </a:moveTo>
                  <a:lnTo>
                    <a:pt x="2494625" y="1526959"/>
                  </a:lnTo>
                  <a:lnTo>
                    <a:pt x="1180730" y="0"/>
                  </a:lnTo>
                  <a:lnTo>
                    <a:pt x="0" y="1526959"/>
                  </a:lnTo>
                  <a:close/>
                </a:path>
              </a:pathLst>
            </a:cu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3"/>
            <p:cNvGrpSpPr/>
            <p:nvPr/>
          </p:nvGrpSpPr>
          <p:grpSpPr>
            <a:xfrm>
              <a:off x="4256965" y="4194085"/>
              <a:ext cx="3150350" cy="2155305"/>
              <a:chOff x="341530" y="4239090"/>
              <a:chExt cx="3150350" cy="2155305"/>
            </a:xfrm>
          </p:grpSpPr>
          <p:sp>
            <p:nvSpPr>
              <p:cNvPr id="5" name="TextovéPole 4"/>
              <p:cNvSpPr txBox="1"/>
              <p:nvPr/>
            </p:nvSpPr>
            <p:spPr>
              <a:xfrm>
                <a:off x="341530" y="5949280"/>
                <a:ext cx="31503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/>
                  <a:t>A</a:t>
                </a:r>
                <a:endParaRPr lang="cs-CZ" sz="2000" b="1" dirty="0"/>
              </a:p>
            </p:txBody>
          </p:sp>
          <p:sp>
            <p:nvSpPr>
              <p:cNvPr id="6" name="TextovéPole 5"/>
              <p:cNvSpPr txBox="1"/>
              <p:nvPr/>
            </p:nvSpPr>
            <p:spPr>
              <a:xfrm>
                <a:off x="3176845" y="5949280"/>
                <a:ext cx="31503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/>
                  <a:t>B</a:t>
                </a:r>
                <a:endParaRPr lang="cs-CZ" sz="2000" b="1" dirty="0"/>
              </a:p>
            </p:txBody>
          </p:sp>
          <p:sp>
            <p:nvSpPr>
              <p:cNvPr id="7" name="TextovéPole 6"/>
              <p:cNvSpPr txBox="1"/>
              <p:nvPr/>
            </p:nvSpPr>
            <p:spPr>
              <a:xfrm>
                <a:off x="1871700" y="4239090"/>
                <a:ext cx="31503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/>
                  <a:t>C</a:t>
                </a:r>
                <a:endParaRPr lang="cs-CZ" sz="2000" b="1" dirty="0"/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2456765" y="4914165"/>
                <a:ext cx="31503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/>
                  <a:t>a</a:t>
                </a:r>
                <a:endParaRPr lang="cs-CZ" sz="2000" b="1" dirty="0"/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1106615" y="4959170"/>
                <a:ext cx="31503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/>
                  <a:t>b</a:t>
                </a:r>
                <a:endParaRPr lang="cs-CZ" sz="2000" b="1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1781690" y="5994285"/>
                <a:ext cx="31503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/>
                  <a:t>c</a:t>
                </a:r>
                <a:endParaRPr lang="cs-CZ" sz="2000" b="1" dirty="0"/>
              </a:p>
            </p:txBody>
          </p:sp>
        </p:grpSp>
      </p:grpSp>
      <p:cxnSp>
        <p:nvCxnSpPr>
          <p:cNvPr id="11" name="Přímá spojovací čára 15"/>
          <p:cNvCxnSpPr>
            <a:stCxn id="3" idx="1"/>
            <a:endCxn id="3" idx="2"/>
          </p:cNvCxnSpPr>
          <p:nvPr/>
        </p:nvCxnSpPr>
        <p:spPr>
          <a:xfrm flipH="1" flipV="1">
            <a:off x="4447586" y="2528900"/>
            <a:ext cx="1313894" cy="1526959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0" y="458670"/>
            <a:ext cx="914400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Umíš vypočítat obvod trojúhelníku?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223403" y="1262952"/>
            <a:ext cx="241176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o = a + b + c</a:t>
            </a:r>
            <a:endParaRPr lang="cs-CZ" sz="2400" b="1" dirty="0"/>
          </a:p>
        </p:txBody>
      </p:sp>
      <p:cxnSp>
        <p:nvCxnSpPr>
          <p:cNvPr id="14" name="Přímá spojovací čára 13"/>
          <p:cNvCxnSpPr>
            <a:stCxn id="3" idx="0"/>
            <a:endCxn id="3" idx="1"/>
          </p:cNvCxnSpPr>
          <p:nvPr/>
        </p:nvCxnSpPr>
        <p:spPr>
          <a:xfrm>
            <a:off x="3266855" y="4055859"/>
            <a:ext cx="2494625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Přímá spojovací čára 18"/>
          <p:cNvCxnSpPr>
            <a:stCxn id="3" idx="2"/>
            <a:endCxn id="3" idx="0"/>
          </p:cNvCxnSpPr>
          <p:nvPr/>
        </p:nvCxnSpPr>
        <p:spPr>
          <a:xfrm flipH="1">
            <a:off x="3266855" y="2528900"/>
            <a:ext cx="1180731" cy="1526959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0" y="4497505"/>
            <a:ext cx="9144000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Vypočítej obvod trojúhelníku ABC, znáš-li a = 5,4 cm, b = 6,7 cm, </a:t>
            </a:r>
            <a:br>
              <a:rPr lang="cs-CZ" sz="2400" b="1" dirty="0" smtClean="0"/>
            </a:br>
            <a:r>
              <a:rPr lang="cs-CZ" sz="2400" b="1" dirty="0" smtClean="0"/>
              <a:t>c = 6 cm.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147175" y="5814265"/>
            <a:ext cx="2411760" cy="461665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smtClean="0"/>
              <a:t>o = 18,1 cm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530040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323655"/>
            <a:ext cx="9144000" cy="120032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Sestroj trojúhelník ABC, jestliže znáš a = 5 cm, b = 4 cm, c = 8 cm. Vypočítej </a:t>
            </a:r>
            <a:r>
              <a:rPr lang="cs-CZ" sz="2400" b="1" smtClean="0"/>
              <a:t>obvod trojúhelníku</a:t>
            </a:r>
            <a:r>
              <a:rPr lang="cs-CZ" sz="2400" b="1" dirty="0" smtClean="0"/>
              <a:t>. Proveď náčrt, zápis konstrukce, konstrukci.</a:t>
            </a:r>
            <a:endParaRPr lang="cs-CZ" sz="2400" b="1" dirty="0"/>
          </a:p>
        </p:txBody>
      </p:sp>
      <p:sp>
        <p:nvSpPr>
          <p:cNvPr id="3" name="Veselý obličej 2"/>
          <p:cNvSpPr/>
          <p:nvPr/>
        </p:nvSpPr>
        <p:spPr>
          <a:xfrm>
            <a:off x="8172400" y="6129301"/>
            <a:ext cx="495055" cy="450050"/>
          </a:xfrm>
          <a:prstGeom prst="smileyFac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Použitá literatura: 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Archiv autorky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585</TotalTime>
  <Words>355</Words>
  <Application>Microsoft Office PowerPoint</Application>
  <PresentationFormat>Předvádění na obrazovce (4:3)</PresentationFormat>
  <Paragraphs>134</Paragraphs>
  <Slides>10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Trojúhelníky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Použitá literatura: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Kalistová Daniela</cp:lastModifiedBy>
  <cp:revision>66</cp:revision>
  <dcterms:created xsi:type="dcterms:W3CDTF">2013-03-16T11:17:01Z</dcterms:created>
  <dcterms:modified xsi:type="dcterms:W3CDTF">2013-12-15T17:04:03Z</dcterms:modified>
</cp:coreProperties>
</file>