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3" r:id="rId4"/>
    <p:sldId id="274" r:id="rId5"/>
    <p:sldId id="275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E249E-FB98-4034-B0AC-A03DDD710C11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smtClean="0"/>
              <a:t>TÉMA:Trojúhelníky-těžnice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Opakování vlastností trojúhelníků.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Těžnice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 to těžnice v trojúhelníku?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0050" y="1340768"/>
            <a:ext cx="1691680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Těžnice je 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1740" y="2213865"/>
            <a:ext cx="1287143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vrcholu 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66674" y="1340768"/>
            <a:ext cx="181820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spojnice</a:t>
            </a:r>
            <a:endParaRPr lang="cs-CZ" sz="2800" b="1" dirty="0"/>
          </a:p>
        </p:txBody>
      </p:sp>
      <p:grpSp>
        <p:nvGrpSpPr>
          <p:cNvPr id="2" name="Skupina 27"/>
          <p:cNvGrpSpPr/>
          <p:nvPr/>
        </p:nvGrpSpPr>
        <p:grpSpPr>
          <a:xfrm>
            <a:off x="3536885" y="4014065"/>
            <a:ext cx="3150350" cy="2155305"/>
            <a:chOff x="4256965" y="4194085"/>
            <a:chExt cx="3150350" cy="2155305"/>
          </a:xfrm>
        </p:grpSpPr>
        <p:sp>
          <p:nvSpPr>
            <p:cNvPr id="29" name="Volný tvar 28"/>
            <p:cNvSpPr/>
            <p:nvPr/>
          </p:nvSpPr>
          <p:spPr>
            <a:xfrm>
              <a:off x="4707015" y="4509120"/>
              <a:ext cx="2494625" cy="1526959"/>
            </a:xfrm>
            <a:custGeom>
              <a:avLst/>
              <a:gdLst>
                <a:gd name="connsiteX0" fmla="*/ 0 w 2494625"/>
                <a:gd name="connsiteY0" fmla="*/ 1526959 h 1526959"/>
                <a:gd name="connsiteX1" fmla="*/ 2494625 w 2494625"/>
                <a:gd name="connsiteY1" fmla="*/ 1526959 h 1526959"/>
                <a:gd name="connsiteX2" fmla="*/ 1180730 w 2494625"/>
                <a:gd name="connsiteY2" fmla="*/ 0 h 1526959"/>
                <a:gd name="connsiteX3" fmla="*/ 0 w 2494625"/>
                <a:gd name="connsiteY3" fmla="*/ 1526959 h 1526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4625" h="1526959">
                  <a:moveTo>
                    <a:pt x="0" y="1526959"/>
                  </a:moveTo>
                  <a:lnTo>
                    <a:pt x="2494625" y="1526959"/>
                  </a:lnTo>
                  <a:lnTo>
                    <a:pt x="1180730" y="0"/>
                  </a:lnTo>
                  <a:lnTo>
                    <a:pt x="0" y="1526959"/>
                  </a:lnTo>
                  <a:close/>
                </a:path>
              </a:pathLst>
            </a:cu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7"/>
            <p:cNvGrpSpPr/>
            <p:nvPr/>
          </p:nvGrpSpPr>
          <p:grpSpPr>
            <a:xfrm>
              <a:off x="4256965" y="4194085"/>
              <a:ext cx="3150350" cy="2155305"/>
              <a:chOff x="341530" y="4239090"/>
              <a:chExt cx="3150350" cy="215530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341530" y="594928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3176845" y="594928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1871700" y="423909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2456765" y="4914165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106615" y="495917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1421650" y="5994285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</p:grpSp>
      </p:grpSp>
      <p:sp>
        <p:nvSpPr>
          <p:cNvPr id="42" name="TextovéPole 41"/>
          <p:cNvSpPr txBox="1"/>
          <p:nvPr/>
        </p:nvSpPr>
        <p:spPr>
          <a:xfrm>
            <a:off x="6192179" y="2213865"/>
            <a:ext cx="2565285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se středem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456765" y="1358770"/>
            <a:ext cx="1242646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strany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02070" y="3068960"/>
            <a:ext cx="2565285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protější</a:t>
            </a:r>
            <a:endParaRPr lang="cs-CZ" sz="28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 flipH="1">
            <a:off x="5292080" y="5769260"/>
            <a:ext cx="0" cy="18002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112060" y="5859270"/>
            <a:ext cx="387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3"/>
                </a:solidFill>
              </a:rPr>
              <a:t>S</a:t>
            </a:r>
            <a:r>
              <a:rPr lang="cs-CZ" sz="2000" b="1" baseline="-25000" dirty="0" err="1" smtClean="0">
                <a:solidFill>
                  <a:schemeClr val="accent3"/>
                </a:solidFill>
              </a:rPr>
              <a:t>c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cxnSp>
        <p:nvCxnSpPr>
          <p:cNvPr id="30" name="Přímá spojovací čára 29"/>
          <p:cNvCxnSpPr>
            <a:stCxn id="29" idx="2"/>
          </p:cNvCxnSpPr>
          <p:nvPr/>
        </p:nvCxnSpPr>
        <p:spPr>
          <a:xfrm>
            <a:off x="5167666" y="4329100"/>
            <a:ext cx="124414" cy="153017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6 0.07101 C -0.00625 0.00116 0.01771 -0.07449 0.06736 -0.10109 C 0.11979 -0.12885 0.17639 -0.09762 0.19774 -0.02799 C 0.21771 0.0421 0.27361 0.07287 0.32483 0.04557 C 0.37708 0.01943 0.40087 -0.05575 0.37882 -0.12584 " pathEditMode="relative" rAng="-1314756" ptsTypes="fffff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" y="-9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0254 L -0.3908 -0.0025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8.0731E-7 L -0.61284 0.0013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" y="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2031E-6 L 0.52761 0.1258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" y="63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6926E-6 L -0.19201 -0.1311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" y="-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42" grpId="0" animBg="1"/>
      <p:bldP spid="43" grpId="0" animBg="1"/>
      <p:bldP spid="22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Každý trojúhelník má    ?     těžnice.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86735" y="1043735"/>
            <a:ext cx="540000" cy="540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6945" y="1043735"/>
            <a:ext cx="540000" cy="540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57165" y="1043735"/>
            <a:ext cx="540000" cy="540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 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207885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Těžnice je spojnice vrcholu se středem protější strany.</a:t>
            </a:r>
            <a:endParaRPr lang="cs-CZ" sz="2400" b="1" dirty="0"/>
          </a:p>
        </p:txBody>
      </p:sp>
      <p:sp>
        <p:nvSpPr>
          <p:cNvPr id="23" name="Šipka doprava 22"/>
          <p:cNvSpPr/>
          <p:nvPr/>
        </p:nvSpPr>
        <p:spPr>
          <a:xfrm>
            <a:off x="341530" y="3158970"/>
            <a:ext cx="1260140" cy="270030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276745" y="2753925"/>
            <a:ext cx="164667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vrcholy</a:t>
            </a:r>
            <a:endParaRPr lang="cs-CZ" sz="2400" b="1" dirty="0"/>
          </a:p>
        </p:txBody>
      </p:sp>
      <p:sp>
        <p:nvSpPr>
          <p:cNvPr id="25" name="Šipka doprava 24"/>
          <p:cNvSpPr/>
          <p:nvPr/>
        </p:nvSpPr>
        <p:spPr>
          <a:xfrm>
            <a:off x="5202070" y="3203975"/>
            <a:ext cx="1260140" cy="270030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3113965"/>
            <a:ext cx="164667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těžnice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76745" y="3474005"/>
            <a:ext cx="211523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středy stran</a:t>
            </a:r>
            <a:endParaRPr lang="cs-CZ" sz="2400" b="1" dirty="0"/>
          </a:p>
        </p:txBody>
      </p:sp>
      <p:grpSp>
        <p:nvGrpSpPr>
          <p:cNvPr id="37" name="Skupina 27"/>
          <p:cNvGrpSpPr/>
          <p:nvPr/>
        </p:nvGrpSpPr>
        <p:grpSpPr>
          <a:xfrm>
            <a:off x="3761910" y="3969060"/>
            <a:ext cx="3150350" cy="2155305"/>
            <a:chOff x="4256965" y="4194085"/>
            <a:chExt cx="3150350" cy="2155305"/>
          </a:xfrm>
        </p:grpSpPr>
        <p:sp>
          <p:nvSpPr>
            <p:cNvPr id="42" name="Volný tvar 41"/>
            <p:cNvSpPr/>
            <p:nvPr/>
          </p:nvSpPr>
          <p:spPr>
            <a:xfrm>
              <a:off x="4707015" y="4509120"/>
              <a:ext cx="2494625" cy="1526959"/>
            </a:xfrm>
            <a:custGeom>
              <a:avLst/>
              <a:gdLst>
                <a:gd name="connsiteX0" fmla="*/ 0 w 2494625"/>
                <a:gd name="connsiteY0" fmla="*/ 1526959 h 1526959"/>
                <a:gd name="connsiteX1" fmla="*/ 2494625 w 2494625"/>
                <a:gd name="connsiteY1" fmla="*/ 1526959 h 1526959"/>
                <a:gd name="connsiteX2" fmla="*/ 1180730 w 2494625"/>
                <a:gd name="connsiteY2" fmla="*/ 0 h 1526959"/>
                <a:gd name="connsiteX3" fmla="*/ 0 w 2494625"/>
                <a:gd name="connsiteY3" fmla="*/ 1526959 h 1526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4625" h="1526959">
                  <a:moveTo>
                    <a:pt x="0" y="1526959"/>
                  </a:moveTo>
                  <a:lnTo>
                    <a:pt x="2494625" y="1526959"/>
                  </a:lnTo>
                  <a:lnTo>
                    <a:pt x="1180730" y="0"/>
                  </a:lnTo>
                  <a:lnTo>
                    <a:pt x="0" y="1526959"/>
                  </a:lnTo>
                  <a:close/>
                </a:path>
              </a:pathLst>
            </a:cu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7" name="Skupina 27"/>
            <p:cNvGrpSpPr/>
            <p:nvPr/>
          </p:nvGrpSpPr>
          <p:grpSpPr>
            <a:xfrm>
              <a:off x="4256965" y="4194085"/>
              <a:ext cx="3150350" cy="2155305"/>
              <a:chOff x="341530" y="4239090"/>
              <a:chExt cx="3150350" cy="2155305"/>
            </a:xfrm>
          </p:grpSpPr>
          <p:sp>
            <p:nvSpPr>
              <p:cNvPr id="48" name="TextovéPole 47"/>
              <p:cNvSpPr txBox="1"/>
              <p:nvPr/>
            </p:nvSpPr>
            <p:spPr>
              <a:xfrm>
                <a:off x="341530" y="594928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3176845" y="594928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1871700" y="423909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2321750" y="468914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1331640" y="468914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57" name="TextovéPole 56"/>
              <p:cNvSpPr txBox="1"/>
              <p:nvPr/>
            </p:nvSpPr>
            <p:spPr>
              <a:xfrm>
                <a:off x="1421650" y="5994285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</p:grpSp>
      </p:grpSp>
      <p:grpSp>
        <p:nvGrpSpPr>
          <p:cNvPr id="58" name="Skupina 57"/>
          <p:cNvGrpSpPr/>
          <p:nvPr/>
        </p:nvGrpSpPr>
        <p:grpSpPr>
          <a:xfrm>
            <a:off x="5337085" y="4284095"/>
            <a:ext cx="387660" cy="1930280"/>
            <a:chOff x="5112060" y="4329100"/>
            <a:chExt cx="387660" cy="1930280"/>
          </a:xfrm>
        </p:grpSpPr>
        <p:cxnSp>
          <p:nvCxnSpPr>
            <p:cNvPr id="59" name="Přímá spojovací čára 58"/>
            <p:cNvCxnSpPr/>
            <p:nvPr/>
          </p:nvCxnSpPr>
          <p:spPr>
            <a:xfrm flipH="1">
              <a:off x="5292080" y="5769260"/>
              <a:ext cx="0" cy="180020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sp>
          <p:nvSpPr>
            <p:cNvPr id="60" name="TextovéPole 59"/>
            <p:cNvSpPr txBox="1"/>
            <p:nvPr/>
          </p:nvSpPr>
          <p:spPr>
            <a:xfrm>
              <a:off x="5112060" y="5859270"/>
              <a:ext cx="3876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err="1" smtClean="0">
                  <a:solidFill>
                    <a:schemeClr val="accent3"/>
                  </a:solidFill>
                </a:rPr>
                <a:t>S</a:t>
              </a:r>
              <a:r>
                <a:rPr lang="cs-CZ" sz="2000" b="1" baseline="-25000" dirty="0" err="1" smtClean="0">
                  <a:solidFill>
                    <a:schemeClr val="accent3"/>
                  </a:solidFill>
                </a:rPr>
                <a:t>c</a:t>
              </a:r>
              <a:endParaRPr lang="cs-CZ" sz="2000" b="1" dirty="0">
                <a:solidFill>
                  <a:schemeClr val="accent3"/>
                </a:solidFill>
              </a:endParaRPr>
            </a:p>
          </p:txBody>
        </p:sp>
        <p:cxnSp>
          <p:nvCxnSpPr>
            <p:cNvPr id="61" name="Přímá spojovací čára 60"/>
            <p:cNvCxnSpPr/>
            <p:nvPr/>
          </p:nvCxnSpPr>
          <p:spPr>
            <a:xfrm>
              <a:off x="5157065" y="4329100"/>
              <a:ext cx="124414" cy="1530170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 rot="7018938">
            <a:off x="5146286" y="4133243"/>
            <a:ext cx="792611" cy="2343494"/>
            <a:chOff x="4819670" y="3934386"/>
            <a:chExt cx="792611" cy="2343494"/>
          </a:xfrm>
        </p:grpSpPr>
        <p:cxnSp>
          <p:nvCxnSpPr>
            <p:cNvPr id="63" name="Přímá spojovací čára 62"/>
            <p:cNvCxnSpPr/>
            <p:nvPr/>
          </p:nvCxnSpPr>
          <p:spPr>
            <a:xfrm flipH="1">
              <a:off x="5292080" y="5769260"/>
              <a:ext cx="0" cy="180020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sp>
          <p:nvSpPr>
            <p:cNvPr id="64" name="TextovéPole 63"/>
            <p:cNvSpPr txBox="1"/>
            <p:nvPr/>
          </p:nvSpPr>
          <p:spPr>
            <a:xfrm rot="14314776">
              <a:off x="5084952" y="5859123"/>
              <a:ext cx="43740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err="1" smtClean="0">
                  <a:solidFill>
                    <a:schemeClr val="accent3"/>
                  </a:solidFill>
                </a:rPr>
                <a:t>S</a:t>
              </a:r>
              <a:r>
                <a:rPr lang="cs-CZ" sz="2000" b="1" baseline="-25000" dirty="0" err="1" smtClean="0">
                  <a:solidFill>
                    <a:schemeClr val="accent3"/>
                  </a:solidFill>
                </a:rPr>
                <a:t>b</a:t>
              </a:r>
              <a:endParaRPr lang="cs-CZ" sz="2000" b="1" dirty="0">
                <a:solidFill>
                  <a:schemeClr val="accent3"/>
                </a:solidFill>
              </a:endParaRPr>
            </a:p>
          </p:txBody>
        </p:sp>
        <p:cxnSp>
          <p:nvCxnSpPr>
            <p:cNvPr id="65" name="Přímá spojovací čára 64"/>
            <p:cNvCxnSpPr/>
            <p:nvPr/>
          </p:nvCxnSpPr>
          <p:spPr>
            <a:xfrm rot="14581062" flipH="1" flipV="1">
              <a:off x="4293216" y="4460840"/>
              <a:ext cx="1845519" cy="79261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 rot="14988065">
            <a:off x="5039954" y="4127008"/>
            <a:ext cx="733939" cy="2426849"/>
            <a:chOff x="4885428" y="3962273"/>
            <a:chExt cx="733939" cy="2426849"/>
          </a:xfrm>
        </p:grpSpPr>
        <p:cxnSp>
          <p:nvCxnSpPr>
            <p:cNvPr id="68" name="Přímá spojovací čára 67"/>
            <p:cNvCxnSpPr/>
            <p:nvPr/>
          </p:nvCxnSpPr>
          <p:spPr>
            <a:xfrm flipH="1">
              <a:off x="5292080" y="5769260"/>
              <a:ext cx="0" cy="180020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sp>
          <p:nvSpPr>
            <p:cNvPr id="69" name="TextovéPole 68"/>
            <p:cNvSpPr txBox="1"/>
            <p:nvPr/>
          </p:nvSpPr>
          <p:spPr>
            <a:xfrm rot="6611935">
              <a:off x="5048633" y="5964042"/>
              <a:ext cx="4500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err="1" smtClean="0">
                  <a:solidFill>
                    <a:schemeClr val="accent3"/>
                  </a:solidFill>
                </a:rPr>
                <a:t>S</a:t>
              </a:r>
              <a:r>
                <a:rPr lang="cs-CZ" sz="2000" b="1" baseline="-25000" dirty="0" err="1" smtClean="0">
                  <a:solidFill>
                    <a:schemeClr val="accent3"/>
                  </a:solidFill>
                </a:rPr>
                <a:t>a</a:t>
              </a:r>
              <a:endParaRPr lang="cs-CZ" sz="2000" b="1" dirty="0">
                <a:solidFill>
                  <a:schemeClr val="accent3"/>
                </a:solidFill>
              </a:endParaRPr>
            </a:p>
          </p:txBody>
        </p:sp>
        <p:cxnSp>
          <p:nvCxnSpPr>
            <p:cNvPr id="70" name="Přímá spojovací čára 69"/>
            <p:cNvCxnSpPr>
              <a:stCxn id="42" idx="0"/>
            </p:cNvCxnSpPr>
            <p:nvPr/>
          </p:nvCxnSpPr>
          <p:spPr>
            <a:xfrm rot="6611935" flipV="1">
              <a:off x="4339171" y="4508530"/>
              <a:ext cx="1826454" cy="73393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72" name="TextovéPole 71"/>
          <p:cNvSpPr txBox="1"/>
          <p:nvPr/>
        </p:nvSpPr>
        <p:spPr>
          <a:xfrm>
            <a:off x="836585" y="6309320"/>
            <a:ext cx="7200800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Průsečík těžnic se nazývá TĚŽIŠTĚ trojúhelníku.</a:t>
            </a:r>
            <a:endParaRPr lang="cs-CZ" sz="2400" b="1" dirty="0"/>
          </a:p>
        </p:txBody>
      </p:sp>
      <p:sp>
        <p:nvSpPr>
          <p:cNvPr id="73" name="Elipsa 72"/>
          <p:cNvSpPr/>
          <p:nvPr/>
        </p:nvSpPr>
        <p:spPr>
          <a:xfrm>
            <a:off x="5292080" y="5094185"/>
            <a:ext cx="360040" cy="405045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ovací šipka 74"/>
          <p:cNvCxnSpPr/>
          <p:nvPr/>
        </p:nvCxnSpPr>
        <p:spPr>
          <a:xfrm flipV="1">
            <a:off x="5022050" y="5634245"/>
            <a:ext cx="315035" cy="6750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517105" y="4869160"/>
            <a:ext cx="3150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F4D3F"/>
                                      </p:to>
                                    </p:animClr>
                                    <p:animClr clrSpc="rgb" dir="cw">
                                      <p:cBhvr>
                                        <p:cTn id="63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4D3F"/>
                                      </p:to>
                                    </p:animClr>
                                    <p:set>
                                      <p:cBhvr>
                                        <p:cTn id="64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F4D3F"/>
                                      </p:to>
                                    </p:animClr>
                                    <p:animClr clrSpc="rgb" dir="cw">
                                      <p:cBhvr>
                                        <p:cTn id="76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4D3F"/>
                                      </p:to>
                                    </p:animClr>
                                    <p:set>
                                      <p:cBhvr>
                                        <p:cTn id="77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33634E-6 L -0.10347 -0.11126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0" y="-5600"/>
                                    </p:animMotion>
                                  </p:childTnLst>
                                </p:cTn>
                              </p:par>
                              <p:par>
                                <p:cTn id="8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72" grpId="0" animBg="1"/>
      <p:bldP spid="73" grpId="0" animBg="1"/>
      <p:bldP spid="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těžiště svého trojúhelníku na rýsování. Jak ho poznáš?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0" y="3068960"/>
            <a:ext cx="914400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Narýsuj ostroúhlý trojúhelník ABC a sestroj v něm těžnice. Označ těžiště písmenem T. Změř délky těžnic i jejich částí (rozdělil je bod T). Najdi pravidlo pro těžiště a těžnice v trojúhelnících. </a:t>
            </a:r>
            <a:endParaRPr lang="cs-CZ" sz="2400" b="1" dirty="0"/>
          </a:p>
        </p:txBody>
      </p:sp>
      <p:sp>
        <p:nvSpPr>
          <p:cNvPr id="34" name="Veselý obličej 33"/>
          <p:cNvSpPr/>
          <p:nvPr/>
        </p:nvSpPr>
        <p:spPr>
          <a:xfrm>
            <a:off x="8397425" y="6264315"/>
            <a:ext cx="450050" cy="450050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ROSECKÁ, Zdena. </a:t>
            </a:r>
            <a:r>
              <a:rPr lang="cs-CZ" sz="1600" i="1" dirty="0" smtClean="0"/>
              <a:t>Geometrie: učebnice pro 6. ročník</a:t>
            </a:r>
            <a:r>
              <a:rPr lang="cs-CZ" sz="1600" dirty="0" smtClean="0"/>
              <a:t>. Ilustrace Jiří Růžička. Brno: Nová škola, 1997, 86 s. ISBN 80-856-0753-0.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</TotalTime>
  <Words>203</Words>
  <Application>Microsoft Office PowerPoint</Application>
  <PresentationFormat>Předvádění na obrazovce (4:3)</PresentationFormat>
  <Paragraphs>55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Trojúhelníky</vt:lpstr>
      <vt:lpstr>Prezentace aplikace PowerPoint</vt:lpstr>
      <vt:lpstr>Prezentace aplikace PowerPoint</vt:lpstr>
      <vt:lpstr>Prezentace aplikace PowerPoint</vt:lpstr>
      <vt:lpstr>Použitá literatura: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Kalistová Daniela</cp:lastModifiedBy>
  <cp:revision>77</cp:revision>
  <dcterms:created xsi:type="dcterms:W3CDTF">2013-03-16T11:17:01Z</dcterms:created>
  <dcterms:modified xsi:type="dcterms:W3CDTF">2013-12-15T17:12:29Z</dcterms:modified>
</cp:coreProperties>
</file>