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3DB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8EAA5-4399-466C-A5A0-15C0717E102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2FEC7-60D6-4DB2-AEAD-31192769F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8EAA5-4399-466C-A5A0-15C0717E102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2FEC7-60D6-4DB2-AEAD-31192769F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8EAA5-4399-466C-A5A0-15C0717E102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2FEC7-60D6-4DB2-AEAD-31192769F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8EAA5-4399-466C-A5A0-15C0717E102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2FEC7-60D6-4DB2-AEAD-31192769F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8EAA5-4399-466C-A5A0-15C0717E102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2FEC7-60D6-4DB2-AEAD-31192769F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8EAA5-4399-466C-A5A0-15C0717E102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2FEC7-60D6-4DB2-AEAD-31192769F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8EAA5-4399-466C-A5A0-15C0717E102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2FEC7-60D6-4DB2-AEAD-31192769F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8EAA5-4399-466C-A5A0-15C0717E102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2FEC7-60D6-4DB2-AEAD-31192769F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8EAA5-4399-466C-A5A0-15C0717E102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2FEC7-60D6-4DB2-AEAD-31192769F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8EAA5-4399-466C-A5A0-15C0717E102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2FEC7-60D6-4DB2-AEAD-31192769F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8EAA5-4399-466C-A5A0-15C0717E102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2FEC7-60D6-4DB2-AEAD-31192769F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8EAA5-4399-466C-A5A0-15C0717E102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B2FEC7-60D6-4DB2-AEAD-31192769F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</a:t>
            </a:r>
            <a:r>
              <a:rPr lang="cs-CZ" sz="1600" smtClean="0"/>
              <a:t>: VY_42_INOVACE_23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2013-14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TÉMA:Trojúhelníky-výšky</a:t>
            </a:r>
          </a:p>
          <a:p>
            <a:pPr lvl="0">
              <a:buFont typeface="Wingdings" pitchFamily="2" charset="2"/>
              <a:buChar char="Ø"/>
            </a:pPr>
            <a:endParaRPr lang="cs-CZ" sz="1600" dirty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Opakování vlastností trojúhelníků.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Výšky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je to výška v trojúhelníku?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0050" y="1340768"/>
            <a:ext cx="1539171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Výška je 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31740" y="2213865"/>
            <a:ext cx="1287143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vrcholu 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66674" y="1340768"/>
            <a:ext cx="181820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vzdálenost</a:t>
            </a:r>
            <a:endParaRPr lang="cs-CZ" sz="2800" b="1" dirty="0"/>
          </a:p>
        </p:txBody>
      </p:sp>
      <p:grpSp>
        <p:nvGrpSpPr>
          <p:cNvPr id="2" name="Skupina 27"/>
          <p:cNvGrpSpPr/>
          <p:nvPr/>
        </p:nvGrpSpPr>
        <p:grpSpPr>
          <a:xfrm>
            <a:off x="3536885" y="4014065"/>
            <a:ext cx="3150350" cy="2155305"/>
            <a:chOff x="4256965" y="4194085"/>
            <a:chExt cx="3150350" cy="2155305"/>
          </a:xfrm>
        </p:grpSpPr>
        <p:sp>
          <p:nvSpPr>
            <p:cNvPr id="29" name="Volný tvar 28"/>
            <p:cNvSpPr/>
            <p:nvPr/>
          </p:nvSpPr>
          <p:spPr>
            <a:xfrm>
              <a:off x="4707015" y="4509120"/>
              <a:ext cx="2494625" cy="1526959"/>
            </a:xfrm>
            <a:custGeom>
              <a:avLst/>
              <a:gdLst>
                <a:gd name="connsiteX0" fmla="*/ 0 w 2494625"/>
                <a:gd name="connsiteY0" fmla="*/ 1526959 h 1526959"/>
                <a:gd name="connsiteX1" fmla="*/ 2494625 w 2494625"/>
                <a:gd name="connsiteY1" fmla="*/ 1526959 h 1526959"/>
                <a:gd name="connsiteX2" fmla="*/ 1180730 w 2494625"/>
                <a:gd name="connsiteY2" fmla="*/ 0 h 1526959"/>
                <a:gd name="connsiteX3" fmla="*/ 0 w 2494625"/>
                <a:gd name="connsiteY3" fmla="*/ 1526959 h 1526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4625" h="1526959">
                  <a:moveTo>
                    <a:pt x="0" y="1526959"/>
                  </a:moveTo>
                  <a:lnTo>
                    <a:pt x="2494625" y="1526959"/>
                  </a:lnTo>
                  <a:lnTo>
                    <a:pt x="1180730" y="0"/>
                  </a:lnTo>
                  <a:lnTo>
                    <a:pt x="0" y="1526959"/>
                  </a:lnTo>
                  <a:close/>
                </a:path>
              </a:pathLst>
            </a:cu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" name="Skupina 27"/>
            <p:cNvGrpSpPr/>
            <p:nvPr/>
          </p:nvGrpSpPr>
          <p:grpSpPr>
            <a:xfrm>
              <a:off x="4256965" y="4194085"/>
              <a:ext cx="3150350" cy="2155305"/>
              <a:chOff x="341530" y="4239090"/>
              <a:chExt cx="3150350" cy="2155305"/>
            </a:xfrm>
          </p:grpSpPr>
          <p:sp>
            <p:nvSpPr>
              <p:cNvPr id="31" name="TextovéPole 30"/>
              <p:cNvSpPr txBox="1"/>
              <p:nvPr/>
            </p:nvSpPr>
            <p:spPr>
              <a:xfrm>
                <a:off x="341530" y="594928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3176845" y="594928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1871700" y="423909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2456765" y="4914165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106615" y="4959170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1781690" y="5994285"/>
                <a:ext cx="3150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</p:grpSp>
      </p:grpSp>
      <p:grpSp>
        <p:nvGrpSpPr>
          <p:cNvPr id="5" name="Skupina 36"/>
          <p:cNvGrpSpPr/>
          <p:nvPr/>
        </p:nvGrpSpPr>
        <p:grpSpPr>
          <a:xfrm>
            <a:off x="4797024" y="4329100"/>
            <a:ext cx="900101" cy="1890210"/>
            <a:chOff x="5967154" y="4734145"/>
            <a:chExt cx="900101" cy="1890210"/>
          </a:xfrm>
        </p:grpSpPr>
        <p:cxnSp>
          <p:nvCxnSpPr>
            <p:cNvPr id="38" name="Přímá spojovací čára 37"/>
            <p:cNvCxnSpPr/>
            <p:nvPr/>
          </p:nvCxnSpPr>
          <p:spPr>
            <a:xfrm>
              <a:off x="6327195" y="4734145"/>
              <a:ext cx="0" cy="151200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/>
            <p:nvPr/>
          </p:nvSpPr>
          <p:spPr>
            <a:xfrm>
              <a:off x="6372200" y="5409220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err="1" smtClean="0"/>
                <a:t>v</a:t>
              </a:r>
              <a:r>
                <a:rPr lang="cs-CZ" b="1" baseline="-25000" dirty="0" err="1" smtClean="0"/>
                <a:t>c</a:t>
              </a:r>
              <a:endParaRPr lang="cs-CZ" dirty="0"/>
            </a:p>
          </p:txBody>
        </p:sp>
        <p:sp>
          <p:nvSpPr>
            <p:cNvPr id="40" name="Oblouk 39"/>
            <p:cNvSpPr/>
            <p:nvPr/>
          </p:nvSpPr>
          <p:spPr>
            <a:xfrm rot="16200000">
              <a:off x="5987291" y="5879406"/>
              <a:ext cx="724812" cy="765085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Elipsa 40"/>
            <p:cNvSpPr/>
            <p:nvPr/>
          </p:nvSpPr>
          <p:spPr>
            <a:xfrm>
              <a:off x="6156180" y="6093300"/>
              <a:ext cx="36000" cy="360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TextovéPole 41"/>
          <p:cNvSpPr txBox="1"/>
          <p:nvPr/>
        </p:nvSpPr>
        <p:spPr>
          <a:xfrm>
            <a:off x="6192180" y="2213865"/>
            <a:ext cx="1800200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od protější 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456765" y="1358770"/>
            <a:ext cx="1242646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strany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76 0.07101 C -0.00625 0.00116 0.01771 -0.07449 0.06736 -0.10109 C 0.11979 -0.12885 0.17639 -0.09762 0.19774 -0.02799 C 0.21771 0.0421 0.27361 0.07287 0.32483 0.04557 C 0.37708 0.01943 0.40087 -0.05575 0.37882 -0.12584 " pathEditMode="relative" rAng="-1314756" ptsTypes="fffff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" y="-9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79968E-6 L -0.39271 1.79968E-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8.0731E-7 L -0.39878 0.0013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" y="1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42031E-6 L 0.32084 0.1191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" y="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42" grpId="0" animBg="1"/>
      <p:bldP spid="4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Každý trojúhelník má    ?     výšky.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86735" y="1043735"/>
            <a:ext cx="540000" cy="5400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76945" y="1043735"/>
            <a:ext cx="540000" cy="5400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57165" y="1043735"/>
            <a:ext cx="540000" cy="5400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3 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2078850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Výška je vzdálenost vrcholu od protější strany.</a:t>
            </a:r>
            <a:endParaRPr lang="cs-CZ" sz="2400" b="1" dirty="0"/>
          </a:p>
        </p:txBody>
      </p:sp>
      <p:sp>
        <p:nvSpPr>
          <p:cNvPr id="23" name="Šipka doprava 22"/>
          <p:cNvSpPr/>
          <p:nvPr/>
        </p:nvSpPr>
        <p:spPr>
          <a:xfrm>
            <a:off x="341530" y="3158970"/>
            <a:ext cx="1260140" cy="270030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276745" y="2753925"/>
            <a:ext cx="164667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 vrcholy</a:t>
            </a:r>
            <a:endParaRPr lang="cs-CZ" sz="2400" b="1" dirty="0"/>
          </a:p>
        </p:txBody>
      </p:sp>
      <p:sp>
        <p:nvSpPr>
          <p:cNvPr id="25" name="Šipka doprava 24"/>
          <p:cNvSpPr/>
          <p:nvPr/>
        </p:nvSpPr>
        <p:spPr>
          <a:xfrm>
            <a:off x="5202070" y="3203975"/>
            <a:ext cx="1260140" cy="270030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92280" y="3113965"/>
            <a:ext cx="164667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 výšky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276745" y="3474005"/>
            <a:ext cx="164667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 strany</a:t>
            </a:r>
            <a:endParaRPr lang="cs-CZ" sz="2400" b="1" dirty="0"/>
          </a:p>
        </p:txBody>
      </p:sp>
      <p:grpSp>
        <p:nvGrpSpPr>
          <p:cNvPr id="2" name="Skupina 27"/>
          <p:cNvGrpSpPr/>
          <p:nvPr/>
        </p:nvGrpSpPr>
        <p:grpSpPr>
          <a:xfrm>
            <a:off x="3536885" y="4014065"/>
            <a:ext cx="3150350" cy="2155305"/>
            <a:chOff x="4256965" y="4194085"/>
            <a:chExt cx="3150350" cy="2155305"/>
          </a:xfrm>
        </p:grpSpPr>
        <p:sp>
          <p:nvSpPr>
            <p:cNvPr id="29" name="Volný tvar 28"/>
            <p:cNvSpPr/>
            <p:nvPr/>
          </p:nvSpPr>
          <p:spPr>
            <a:xfrm>
              <a:off x="4707015" y="4509120"/>
              <a:ext cx="2494625" cy="1526959"/>
            </a:xfrm>
            <a:custGeom>
              <a:avLst/>
              <a:gdLst>
                <a:gd name="connsiteX0" fmla="*/ 0 w 2494625"/>
                <a:gd name="connsiteY0" fmla="*/ 1526959 h 1526959"/>
                <a:gd name="connsiteX1" fmla="*/ 2494625 w 2494625"/>
                <a:gd name="connsiteY1" fmla="*/ 1526959 h 1526959"/>
                <a:gd name="connsiteX2" fmla="*/ 1180730 w 2494625"/>
                <a:gd name="connsiteY2" fmla="*/ 0 h 1526959"/>
                <a:gd name="connsiteX3" fmla="*/ 0 w 2494625"/>
                <a:gd name="connsiteY3" fmla="*/ 1526959 h 1526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4625" h="1526959">
                  <a:moveTo>
                    <a:pt x="0" y="1526959"/>
                  </a:moveTo>
                  <a:lnTo>
                    <a:pt x="2494625" y="1526959"/>
                  </a:lnTo>
                  <a:lnTo>
                    <a:pt x="1180730" y="0"/>
                  </a:lnTo>
                  <a:lnTo>
                    <a:pt x="0" y="1526959"/>
                  </a:lnTo>
                  <a:close/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" name="Skupina 27"/>
            <p:cNvGrpSpPr/>
            <p:nvPr/>
          </p:nvGrpSpPr>
          <p:grpSpPr>
            <a:xfrm>
              <a:off x="4256965" y="4194085"/>
              <a:ext cx="3150350" cy="2155305"/>
              <a:chOff x="341530" y="4239090"/>
              <a:chExt cx="3150350" cy="2155305"/>
            </a:xfrm>
          </p:grpSpPr>
          <p:sp>
            <p:nvSpPr>
              <p:cNvPr id="31" name="TextovéPole 30"/>
              <p:cNvSpPr txBox="1"/>
              <p:nvPr/>
            </p:nvSpPr>
            <p:spPr>
              <a:xfrm>
                <a:off x="341530" y="5949280"/>
                <a:ext cx="315035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3176845" y="5949280"/>
                <a:ext cx="315035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1871700" y="4239090"/>
                <a:ext cx="315035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2456765" y="4914165"/>
                <a:ext cx="315035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106615" y="4959170"/>
                <a:ext cx="315035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1781690" y="5994285"/>
                <a:ext cx="315035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</p:grpSp>
      </p:grpSp>
      <p:grpSp>
        <p:nvGrpSpPr>
          <p:cNvPr id="5" name="Skupina 36"/>
          <p:cNvGrpSpPr/>
          <p:nvPr/>
        </p:nvGrpSpPr>
        <p:grpSpPr>
          <a:xfrm>
            <a:off x="4797024" y="4329100"/>
            <a:ext cx="810091" cy="1890210"/>
            <a:chOff x="5967154" y="4734145"/>
            <a:chExt cx="810091" cy="1890210"/>
          </a:xfrm>
        </p:grpSpPr>
        <p:cxnSp>
          <p:nvCxnSpPr>
            <p:cNvPr id="38" name="Přímá spojovací čára 37"/>
            <p:cNvCxnSpPr/>
            <p:nvPr/>
          </p:nvCxnSpPr>
          <p:spPr>
            <a:xfrm>
              <a:off x="6327195" y="4734145"/>
              <a:ext cx="0" cy="151200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/>
            <p:nvPr/>
          </p:nvSpPr>
          <p:spPr>
            <a:xfrm>
              <a:off x="6282190" y="5804973"/>
              <a:ext cx="49505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err="1" smtClean="0">
                  <a:solidFill>
                    <a:schemeClr val="accent2">
                      <a:lumMod val="75000"/>
                    </a:schemeClr>
                  </a:solidFill>
                </a:rPr>
                <a:t>v</a:t>
              </a:r>
              <a:r>
                <a:rPr lang="cs-CZ" b="1" baseline="-25000" dirty="0" err="1" smtClean="0">
                  <a:solidFill>
                    <a:schemeClr val="accent2">
                      <a:lumMod val="75000"/>
                    </a:schemeClr>
                  </a:solidFill>
                </a:rPr>
                <a:t>c</a:t>
              </a:r>
              <a:endParaRPr lang="cs-CZ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40" name="Oblouk 39"/>
            <p:cNvSpPr/>
            <p:nvPr/>
          </p:nvSpPr>
          <p:spPr>
            <a:xfrm rot="16200000">
              <a:off x="5987291" y="5879406"/>
              <a:ext cx="724812" cy="765085"/>
            </a:xfrm>
            <a:prstGeom prst="arc">
              <a:avLst/>
            </a:prstGeom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Elipsa 40"/>
            <p:cNvSpPr/>
            <p:nvPr/>
          </p:nvSpPr>
          <p:spPr>
            <a:xfrm>
              <a:off x="6156180" y="6093300"/>
              <a:ext cx="36000" cy="36000"/>
            </a:xfrm>
            <a:prstGeom prst="ellipse">
              <a:avLst/>
            </a:prstGeom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41"/>
          <p:cNvGrpSpPr/>
          <p:nvPr/>
        </p:nvGrpSpPr>
        <p:grpSpPr>
          <a:xfrm rot="7672915">
            <a:off x="4964261" y="4160803"/>
            <a:ext cx="1148777" cy="2016597"/>
            <a:chOff x="5702801" y="4426697"/>
            <a:chExt cx="1148777" cy="2016597"/>
          </a:xfrm>
        </p:grpSpPr>
        <p:cxnSp>
          <p:nvCxnSpPr>
            <p:cNvPr id="43" name="Přímá spojovací čára 42"/>
            <p:cNvCxnSpPr/>
            <p:nvPr/>
          </p:nvCxnSpPr>
          <p:spPr>
            <a:xfrm rot="13927085" flipH="1" flipV="1">
              <a:off x="5457444" y="4672054"/>
              <a:ext cx="1639492" cy="1148777"/>
            </a:xfrm>
            <a:prstGeom prst="line">
              <a:avLst/>
            </a:prstGeom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44" name="TextovéPole 43"/>
            <p:cNvSpPr txBox="1"/>
            <p:nvPr/>
          </p:nvSpPr>
          <p:spPr>
            <a:xfrm rot="13927085">
              <a:off x="5839965" y="5282654"/>
              <a:ext cx="49505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err="1" smtClean="0">
                  <a:solidFill>
                    <a:schemeClr val="accent3">
                      <a:lumMod val="75000"/>
                    </a:schemeClr>
                  </a:solidFill>
                </a:rPr>
                <a:t>v</a:t>
              </a:r>
              <a:r>
                <a:rPr lang="cs-CZ" b="1" baseline="-25000" dirty="0" err="1" smtClean="0">
                  <a:solidFill>
                    <a:schemeClr val="accent3">
                      <a:lumMod val="75000"/>
                    </a:schemeClr>
                  </a:solidFill>
                </a:rPr>
                <a:t>b</a:t>
              </a:r>
              <a:endParaRPr lang="cs-CZ" dirty="0">
                <a:solidFill>
                  <a:schemeClr val="accent3">
                    <a:lumMod val="75000"/>
                  </a:schemeClr>
                </a:solidFill>
              </a:endParaRPr>
            </a:p>
          </p:txBody>
        </p:sp>
        <p:sp>
          <p:nvSpPr>
            <p:cNvPr id="45" name="Oblouk 44"/>
            <p:cNvSpPr/>
            <p:nvPr/>
          </p:nvSpPr>
          <p:spPr>
            <a:xfrm rot="16200000">
              <a:off x="6086687" y="6006716"/>
              <a:ext cx="423400" cy="449755"/>
            </a:xfrm>
            <a:prstGeom prst="arc">
              <a:avLst/>
            </a:prstGeom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Elipsa 45"/>
            <p:cNvSpPr/>
            <p:nvPr/>
          </p:nvSpPr>
          <p:spPr>
            <a:xfrm>
              <a:off x="6194117" y="6147158"/>
              <a:ext cx="36000" cy="36000"/>
            </a:xfrm>
            <a:prstGeom prst="ellipse">
              <a:avLst/>
            </a:prstGeom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48"/>
          <p:cNvGrpSpPr/>
          <p:nvPr/>
        </p:nvGrpSpPr>
        <p:grpSpPr>
          <a:xfrm rot="13886526">
            <a:off x="4307920" y="4178539"/>
            <a:ext cx="1183938" cy="1915360"/>
            <a:chOff x="5741374" y="4536178"/>
            <a:chExt cx="1183938" cy="1915360"/>
          </a:xfrm>
        </p:grpSpPr>
        <p:cxnSp>
          <p:nvCxnSpPr>
            <p:cNvPr id="50" name="Přímá spojovací čára 49"/>
            <p:cNvCxnSpPr>
              <a:stCxn id="29" idx="0"/>
            </p:cNvCxnSpPr>
            <p:nvPr/>
          </p:nvCxnSpPr>
          <p:spPr>
            <a:xfrm rot="7713474" flipV="1">
              <a:off x="5580814" y="4696738"/>
              <a:ext cx="1505057" cy="1183938"/>
            </a:xfrm>
            <a:prstGeom prst="line">
              <a:avLst/>
            </a:prstGeom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51" name="TextovéPole 50"/>
            <p:cNvSpPr txBox="1"/>
            <p:nvPr/>
          </p:nvSpPr>
          <p:spPr>
            <a:xfrm rot="7713474">
              <a:off x="5953472" y="4813172"/>
              <a:ext cx="49505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err="1" smtClean="0">
                  <a:solidFill>
                    <a:schemeClr val="accent1">
                      <a:lumMod val="75000"/>
                    </a:schemeClr>
                  </a:solidFill>
                </a:rPr>
                <a:t>v</a:t>
              </a:r>
              <a:r>
                <a:rPr lang="cs-CZ" b="1" baseline="-25000" dirty="0" err="1" smtClean="0">
                  <a:solidFill>
                    <a:schemeClr val="accent1">
                      <a:lumMod val="75000"/>
                    </a:schemeClr>
                  </a:solidFill>
                </a:rPr>
                <a:t>a</a:t>
              </a:r>
              <a:endParaRPr lang="cs-CZ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52" name="Oblouk 51"/>
            <p:cNvSpPr/>
            <p:nvPr/>
          </p:nvSpPr>
          <p:spPr>
            <a:xfrm rot="16200000">
              <a:off x="6106361" y="6013315"/>
              <a:ext cx="439788" cy="436658"/>
            </a:xfrm>
            <a:prstGeom prst="arc">
              <a:avLst/>
            </a:prstGeom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Elipsa 52"/>
            <p:cNvSpPr/>
            <p:nvPr/>
          </p:nvSpPr>
          <p:spPr>
            <a:xfrm>
              <a:off x="6211998" y="6137792"/>
              <a:ext cx="36000" cy="36000"/>
            </a:xfrm>
            <a:prstGeom prst="ellipse">
              <a:avLst/>
            </a:prstGeom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0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51BD54"/>
                                      </p:to>
                                    </p:animClr>
                                    <p:animClr clrSpc="rgb">
                                      <p:cBhvr>
                                        <p:cTn id="51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1BD54"/>
                                      </p:to>
                                    </p:animClr>
                                    <p:set>
                                      <p:cBhvr>
                                        <p:cTn id="52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3" dur="2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51BD54"/>
                                      </p:to>
                                    </p:animClr>
                                    <p:animClr clrSpc="rgb">
                                      <p:cBhvr>
                                        <p:cTn id="64" dur="2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1BD54"/>
                                      </p:to>
                                    </p:animClr>
                                    <p:set>
                                      <p:cBhvr>
                                        <p:cTn id="65" dur="2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2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9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1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33634E-6 L -0.08368 -0.10479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" y="-53"/>
                                    </p:animMotion>
                                  </p:childTnLst>
                                </p:cTn>
                              </p:par>
                              <p:par>
                                <p:cTn id="7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 animBg="1"/>
      <p:bldP spid="17" grpId="1" animBg="1"/>
      <p:bldP spid="18" grpId="0" animBg="1"/>
      <p:bldP spid="19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Narýsuj do sešitu dvě rovnoběžky a </a:t>
            </a:r>
            <a:r>
              <a:rPr lang="cs-CZ" sz="2400" b="1" smtClean="0"/>
              <a:t>mezi ně čtyři </a:t>
            </a:r>
            <a:r>
              <a:rPr lang="cs-CZ" sz="2400" b="1" dirty="0" smtClean="0"/>
              <a:t>trojúhelníky: ostroúhlý, 2 tupoúhlé a pravoúhlý. Sestroj jejich výšky příslušné ke stranám ležícím na zvolené přímce. Výšky změř a porovnej.</a:t>
            </a:r>
            <a:endParaRPr lang="cs-CZ" sz="2400" b="1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2708920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26495" y="4194085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olný tvar 5"/>
          <p:cNvSpPr/>
          <p:nvPr/>
        </p:nvSpPr>
        <p:spPr>
          <a:xfrm>
            <a:off x="435006" y="2716567"/>
            <a:ext cx="1482571" cy="1473693"/>
          </a:xfrm>
          <a:custGeom>
            <a:avLst/>
            <a:gdLst>
              <a:gd name="connsiteX0" fmla="*/ 0 w 1482571"/>
              <a:gd name="connsiteY0" fmla="*/ 1473693 h 1473693"/>
              <a:gd name="connsiteX1" fmla="*/ 772357 w 1482571"/>
              <a:gd name="connsiteY1" fmla="*/ 0 h 1473693"/>
              <a:gd name="connsiteX2" fmla="*/ 1482571 w 1482571"/>
              <a:gd name="connsiteY2" fmla="*/ 1473693 h 1473693"/>
              <a:gd name="connsiteX3" fmla="*/ 0 w 1482571"/>
              <a:gd name="connsiteY3" fmla="*/ 1473693 h 1473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2571" h="1473693">
                <a:moveTo>
                  <a:pt x="0" y="1473693"/>
                </a:moveTo>
                <a:lnTo>
                  <a:pt x="772357" y="0"/>
                </a:lnTo>
                <a:lnTo>
                  <a:pt x="1482571" y="1473693"/>
                </a:lnTo>
                <a:lnTo>
                  <a:pt x="0" y="1473693"/>
                </a:lnTo>
                <a:close/>
              </a:path>
            </a:pathLst>
          </a:custGeom>
          <a:solidFill>
            <a:srgbClr val="CF3DBE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2471320" y="2716567"/>
            <a:ext cx="1695635" cy="1473693"/>
          </a:xfrm>
          <a:custGeom>
            <a:avLst/>
            <a:gdLst>
              <a:gd name="connsiteX0" fmla="*/ 0 w 1695635"/>
              <a:gd name="connsiteY0" fmla="*/ 0 h 1473693"/>
              <a:gd name="connsiteX1" fmla="*/ 896644 w 1695635"/>
              <a:gd name="connsiteY1" fmla="*/ 1473693 h 1473693"/>
              <a:gd name="connsiteX2" fmla="*/ 1695635 w 1695635"/>
              <a:gd name="connsiteY2" fmla="*/ 1464816 h 1473693"/>
              <a:gd name="connsiteX3" fmla="*/ 0 w 1695635"/>
              <a:gd name="connsiteY3" fmla="*/ 0 h 1473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5635" h="1473693">
                <a:moveTo>
                  <a:pt x="0" y="0"/>
                </a:moveTo>
                <a:lnTo>
                  <a:pt x="896644" y="1473693"/>
                </a:lnTo>
                <a:lnTo>
                  <a:pt x="1695635" y="1464816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>
            <a:off x="4572000" y="2708919"/>
            <a:ext cx="1440160" cy="1485165"/>
          </a:xfrm>
          <a:prstGeom prst="rtTriangle">
            <a:avLst/>
          </a:prstGeom>
          <a:solidFill>
            <a:schemeClr val="accent4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6418555" y="2698812"/>
            <a:ext cx="1740024" cy="1500326"/>
          </a:xfrm>
          <a:custGeom>
            <a:avLst/>
            <a:gdLst>
              <a:gd name="connsiteX0" fmla="*/ 0 w 1740024"/>
              <a:gd name="connsiteY0" fmla="*/ 1500326 h 1500326"/>
              <a:gd name="connsiteX1" fmla="*/ 1740024 w 1740024"/>
              <a:gd name="connsiteY1" fmla="*/ 0 h 1500326"/>
              <a:gd name="connsiteX2" fmla="*/ 1491449 w 1740024"/>
              <a:gd name="connsiteY2" fmla="*/ 1491448 h 1500326"/>
              <a:gd name="connsiteX3" fmla="*/ 0 w 1740024"/>
              <a:gd name="connsiteY3" fmla="*/ 1500326 h 1500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40024" h="1500326">
                <a:moveTo>
                  <a:pt x="0" y="1500326"/>
                </a:moveTo>
                <a:lnTo>
                  <a:pt x="1740024" y="0"/>
                </a:lnTo>
                <a:lnTo>
                  <a:pt x="1491449" y="1491448"/>
                </a:lnTo>
                <a:lnTo>
                  <a:pt x="0" y="1500326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96525" y="4194085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4194085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61610" y="2348880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951820" y="4194085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06915" y="4194085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51720" y="2348880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G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91980" y="4194085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77145" y="4149080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36985" y="2348880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L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192180" y="4194085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12360" y="4194085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992380" y="2339588"/>
            <a:ext cx="40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grpSp>
        <p:nvGrpSpPr>
          <p:cNvPr id="25" name="Skupina 36"/>
          <p:cNvGrpSpPr/>
          <p:nvPr/>
        </p:nvGrpSpPr>
        <p:grpSpPr>
          <a:xfrm>
            <a:off x="881589" y="2708920"/>
            <a:ext cx="675075" cy="1849937"/>
            <a:chOff x="6012158" y="4734145"/>
            <a:chExt cx="675075" cy="1849937"/>
          </a:xfrm>
        </p:grpSpPr>
        <p:cxnSp>
          <p:nvCxnSpPr>
            <p:cNvPr id="26" name="Přímá spojovací čára 25"/>
            <p:cNvCxnSpPr/>
            <p:nvPr/>
          </p:nvCxnSpPr>
          <p:spPr>
            <a:xfrm>
              <a:off x="6327195" y="4734145"/>
              <a:ext cx="0" cy="1476000"/>
            </a:xfrm>
            <a:prstGeom prst="line">
              <a:avLst/>
            </a:prstGeom>
            <a:ln w="1905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28" name="Oblouk 27"/>
            <p:cNvSpPr/>
            <p:nvPr/>
          </p:nvSpPr>
          <p:spPr>
            <a:xfrm rot="16200000">
              <a:off x="6009793" y="5906641"/>
              <a:ext cx="679806" cy="675075"/>
            </a:xfrm>
            <a:prstGeom prst="arc">
              <a:avLst>
                <a:gd name="adj1" fmla="val 16638116"/>
                <a:gd name="adj2" fmla="val 0"/>
              </a:avLst>
            </a:prstGeom>
            <a:ln w="1905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Elipsa 28"/>
            <p:cNvSpPr/>
            <p:nvPr/>
          </p:nvSpPr>
          <p:spPr>
            <a:xfrm>
              <a:off x="6156180" y="6093300"/>
              <a:ext cx="36000" cy="36000"/>
            </a:xfrm>
            <a:prstGeom prst="ellipse">
              <a:avLst/>
            </a:prstGeom>
            <a:ln w="19050"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36"/>
          <p:cNvGrpSpPr/>
          <p:nvPr/>
        </p:nvGrpSpPr>
        <p:grpSpPr>
          <a:xfrm>
            <a:off x="2141730" y="2708920"/>
            <a:ext cx="675075" cy="1849937"/>
            <a:chOff x="6012158" y="4734145"/>
            <a:chExt cx="675075" cy="1849937"/>
          </a:xfrm>
        </p:grpSpPr>
        <p:cxnSp>
          <p:nvCxnSpPr>
            <p:cNvPr id="31" name="Přímá spojovací čára 30"/>
            <p:cNvCxnSpPr/>
            <p:nvPr/>
          </p:nvCxnSpPr>
          <p:spPr>
            <a:xfrm>
              <a:off x="6327195" y="4734145"/>
              <a:ext cx="0" cy="1494000"/>
            </a:xfrm>
            <a:prstGeom prst="line">
              <a:avLst/>
            </a:prstGeom>
            <a:ln w="1905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2" name="Oblouk 31"/>
            <p:cNvSpPr/>
            <p:nvPr/>
          </p:nvSpPr>
          <p:spPr>
            <a:xfrm rot="16200000">
              <a:off x="6009793" y="5906641"/>
              <a:ext cx="679806" cy="675075"/>
            </a:xfrm>
            <a:prstGeom prst="arc">
              <a:avLst>
                <a:gd name="adj1" fmla="val 16638116"/>
                <a:gd name="adj2" fmla="val 0"/>
              </a:avLst>
            </a:prstGeom>
            <a:ln w="1905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Elipsa 32"/>
            <p:cNvSpPr/>
            <p:nvPr/>
          </p:nvSpPr>
          <p:spPr>
            <a:xfrm>
              <a:off x="6156180" y="6093300"/>
              <a:ext cx="36000" cy="36000"/>
            </a:xfrm>
            <a:prstGeom prst="ellipse">
              <a:avLst/>
            </a:prstGeom>
            <a:ln w="19050"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6"/>
          <p:cNvGrpSpPr/>
          <p:nvPr/>
        </p:nvGrpSpPr>
        <p:grpSpPr>
          <a:xfrm>
            <a:off x="4211959" y="2708920"/>
            <a:ext cx="634801" cy="1755195"/>
            <a:chOff x="5967152" y="4734145"/>
            <a:chExt cx="634801" cy="1755195"/>
          </a:xfrm>
        </p:grpSpPr>
        <p:cxnSp>
          <p:nvCxnSpPr>
            <p:cNvPr id="35" name="Přímá spojovací čára 34"/>
            <p:cNvCxnSpPr/>
            <p:nvPr/>
          </p:nvCxnSpPr>
          <p:spPr>
            <a:xfrm>
              <a:off x="6327195" y="4734145"/>
              <a:ext cx="0" cy="1476000"/>
            </a:xfrm>
            <a:prstGeom prst="line">
              <a:avLst/>
            </a:prstGeom>
            <a:ln w="1905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6" name="Oblouk 35"/>
            <p:cNvSpPr/>
            <p:nvPr/>
          </p:nvSpPr>
          <p:spPr>
            <a:xfrm>
              <a:off x="5967152" y="5904275"/>
              <a:ext cx="634801" cy="585065"/>
            </a:xfrm>
            <a:prstGeom prst="arc">
              <a:avLst>
                <a:gd name="adj1" fmla="val 16638116"/>
                <a:gd name="adj2" fmla="val 0"/>
              </a:avLst>
            </a:prstGeom>
            <a:ln w="1905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Elipsa 36"/>
            <p:cNvSpPr/>
            <p:nvPr/>
          </p:nvSpPr>
          <p:spPr>
            <a:xfrm>
              <a:off x="6426208" y="6084295"/>
              <a:ext cx="36000" cy="36000"/>
            </a:xfrm>
            <a:prstGeom prst="ellipse">
              <a:avLst/>
            </a:prstGeom>
            <a:ln w="19050"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6"/>
          <p:cNvGrpSpPr/>
          <p:nvPr/>
        </p:nvGrpSpPr>
        <p:grpSpPr>
          <a:xfrm>
            <a:off x="7812360" y="2708920"/>
            <a:ext cx="634801" cy="1755195"/>
            <a:chOff x="5967153" y="4734145"/>
            <a:chExt cx="634801" cy="1755195"/>
          </a:xfrm>
        </p:grpSpPr>
        <p:cxnSp>
          <p:nvCxnSpPr>
            <p:cNvPr id="39" name="Přímá spojovací čára 38"/>
            <p:cNvCxnSpPr/>
            <p:nvPr/>
          </p:nvCxnSpPr>
          <p:spPr>
            <a:xfrm>
              <a:off x="6327195" y="4734145"/>
              <a:ext cx="0" cy="1494000"/>
            </a:xfrm>
            <a:prstGeom prst="line">
              <a:avLst/>
            </a:prstGeom>
            <a:ln w="1905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40" name="Oblouk 39"/>
            <p:cNvSpPr/>
            <p:nvPr/>
          </p:nvSpPr>
          <p:spPr>
            <a:xfrm>
              <a:off x="5967153" y="5951646"/>
              <a:ext cx="634801" cy="537694"/>
            </a:xfrm>
            <a:prstGeom prst="arc">
              <a:avLst>
                <a:gd name="adj1" fmla="val 16638116"/>
                <a:gd name="adj2" fmla="val 0"/>
              </a:avLst>
            </a:prstGeom>
            <a:ln w="1905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Elipsa 40"/>
            <p:cNvSpPr/>
            <p:nvPr/>
          </p:nvSpPr>
          <p:spPr>
            <a:xfrm>
              <a:off x="6426208" y="6093300"/>
              <a:ext cx="36000" cy="36000"/>
            </a:xfrm>
            <a:prstGeom prst="ellipse">
              <a:avLst/>
            </a:prstGeom>
            <a:ln w="19050"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28700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Narýsuj ostroúhlý trojúhelník ABC a sestroj v něm </a:t>
            </a:r>
            <a:br>
              <a:rPr lang="cs-CZ" sz="2400" b="1" dirty="0" smtClean="0"/>
            </a:br>
            <a:r>
              <a:rPr lang="cs-CZ" sz="2400" b="1" dirty="0" smtClean="0"/>
              <a:t>všechny výšky.</a:t>
            </a:r>
            <a:endParaRPr lang="cs-CZ" sz="2400" b="1" dirty="0"/>
          </a:p>
        </p:txBody>
      </p:sp>
      <p:sp>
        <p:nvSpPr>
          <p:cNvPr id="3" name="Veselý obličej 2"/>
          <p:cNvSpPr/>
          <p:nvPr/>
        </p:nvSpPr>
        <p:spPr>
          <a:xfrm>
            <a:off x="8442430" y="6219310"/>
            <a:ext cx="450050" cy="405045"/>
          </a:xfrm>
          <a:prstGeom prst="smileyFac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b="1" dirty="0" smtClean="0"/>
              <a:t>Použitá literatura:</a:t>
            </a:r>
            <a:endParaRPr lang="cs-CZ" sz="1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ROSECKÁ, Zdena. </a:t>
            </a:r>
            <a:r>
              <a:rPr lang="cs-CZ" sz="1400" i="1" dirty="0"/>
              <a:t>Geometrie: učebnice pro 6. ročník</a:t>
            </a:r>
            <a:r>
              <a:rPr lang="cs-CZ" sz="1400" dirty="0"/>
              <a:t>. Ilustrace Jiří Růžička. Brno: Nová škola, 1997, 86 s. ISBN 80-856-0753-0.</a:t>
            </a:r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199</Words>
  <Application>Microsoft Office PowerPoint</Application>
  <PresentationFormat>Předvádění na obrazovce (4:3)</PresentationFormat>
  <Paragraphs>64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Trojúhelník</vt:lpstr>
      <vt:lpstr>Snímek 3</vt:lpstr>
      <vt:lpstr>Snímek 4</vt:lpstr>
      <vt:lpstr>Snímek 5</vt:lpstr>
      <vt:lpstr>Snímek 6</vt:lpstr>
      <vt:lpstr>Použitá literatura: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4</cp:revision>
  <dcterms:created xsi:type="dcterms:W3CDTF">2013-09-15T10:56:56Z</dcterms:created>
  <dcterms:modified xsi:type="dcterms:W3CDTF">2013-09-29T14:04:15Z</dcterms:modified>
</cp:coreProperties>
</file>