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EE156-7B73-4EE6-BB81-DD2CEC1522E6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502DD7-99C3-4681-9194-7D4A761C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VY_42_INOVACE_29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2013-14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9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Podobnost -úvod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Úvod do učiva. Žák sám najde podobné útvary a snaží se o definici podobnosti dvou úseček.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Podobnost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3869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Najdi podobné útvary</a:t>
            </a:r>
            <a:endParaRPr lang="cs-CZ" sz="2400" b="1" dirty="0"/>
          </a:p>
        </p:txBody>
      </p:sp>
      <p:sp>
        <p:nvSpPr>
          <p:cNvPr id="3" name="Elipsa 2"/>
          <p:cNvSpPr/>
          <p:nvPr/>
        </p:nvSpPr>
        <p:spPr>
          <a:xfrm>
            <a:off x="2276745" y="1673805"/>
            <a:ext cx="810090" cy="810090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7002269" y="2168861"/>
            <a:ext cx="1260000" cy="12601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5067055" y="2123855"/>
            <a:ext cx="1008000" cy="1008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1016604" y="4599130"/>
            <a:ext cx="1548000" cy="1548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</a:t>
            </a:r>
            <a:endParaRPr lang="cs-CZ" b="1" dirty="0"/>
          </a:p>
        </p:txBody>
      </p:sp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26895" y="4816037"/>
            <a:ext cx="1485165" cy="932494"/>
          </a:xfrm>
          <a:prstGeom prst="rect">
            <a:avLst/>
          </a:prstGeom>
          <a:noFill/>
        </p:spPr>
      </p:pic>
      <p:pic>
        <p:nvPicPr>
          <p:cNvPr id="9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545" y="3248980"/>
            <a:ext cx="929367" cy="583524"/>
          </a:xfrm>
          <a:prstGeom prst="rect">
            <a:avLst/>
          </a:prstGeom>
          <a:noFill/>
        </p:spPr>
      </p:pic>
      <p:pic>
        <p:nvPicPr>
          <p:cNvPr id="1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97325" y="4689140"/>
            <a:ext cx="1305145" cy="1869481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096725" y="3609020"/>
            <a:ext cx="1575175" cy="5400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</a:t>
            </a:r>
            <a:endParaRPr lang="cs-CZ" b="1" dirty="0"/>
          </a:p>
        </p:txBody>
      </p:sp>
      <p:sp>
        <p:nvSpPr>
          <p:cNvPr id="12" name="Elipsa 11"/>
          <p:cNvSpPr/>
          <p:nvPr/>
        </p:nvSpPr>
        <p:spPr>
          <a:xfrm>
            <a:off x="6237185" y="1313765"/>
            <a:ext cx="900100" cy="54006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4842030" y="3834045"/>
            <a:ext cx="585065" cy="6750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G</a:t>
            </a:r>
            <a:endParaRPr lang="cs-CZ" b="1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3401870" y="2393885"/>
            <a:ext cx="720000" cy="720000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6237185" y="4104075"/>
            <a:ext cx="1080120" cy="1080000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</a:t>
            </a:r>
            <a:endParaRPr lang="cs-CZ" b="1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386534" y="1493785"/>
            <a:ext cx="765085" cy="1125045"/>
          </a:xfrm>
          <a:prstGeom prst="triangle">
            <a:avLst>
              <a:gd name="adj" fmla="val 77126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22 0.00972 L -0.2092 -0.00323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00" y="-6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35554E-6 L -0.49219 -0.1115 " pathEditMode="relative" rAng="0" ptsTypes="AA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00" y="-560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0648E-6 L -0.2717 0.47097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00" y="2350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70645E-7 L -0.08941 0.07102 " pathEditMode="relative" rAng="0" ptsTypes="AA">
                                      <p:cBhvr>
                                        <p:cTn id="1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00" y="350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44136E-6 L -0.13038 -0.10594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00" y="-530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0.04257 L 0.45625 0.08212 " pathEditMode="relative" rAng="0" ptsTypes="AA">
                                      <p:cBhvr>
                                        <p:cTn id="1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000" y="2000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79968E-6 L 0.04931 0.24913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0" y="1240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48045E-7 L 0.20434 0.17395 " pathEditMode="relative" rAng="0" ptsTypes="AA">
                                      <p:cBhvr>
                                        <p:cTn id="2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00" y="870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66088E-6 L -0.30989 0.05251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00" y="260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46449E-7 L -0.39861 -0.23595 " pathEditMode="relative" rAng="0" ptsTypes="AA">
                                      <p:cBhvr>
                                        <p:cTn id="2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00" y="-11800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904E-7 L 0.69166 -0.00324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00" y="-200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52232E-6 L 0.0033 0.13462 " pathEditMode="relative" rAng="0" ptsTypes="AA">
                                      <p:cBhvr>
                                        <p:cTn id="2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3869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Najdi podobné útvary</a:t>
            </a:r>
            <a:endParaRPr lang="cs-CZ" sz="2400" b="1" dirty="0"/>
          </a:p>
        </p:txBody>
      </p:sp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26895" y="1628800"/>
            <a:ext cx="1485165" cy="932494"/>
          </a:xfrm>
          <a:prstGeom prst="rect">
            <a:avLst/>
          </a:prstGeom>
          <a:noFill/>
        </p:spPr>
      </p:pic>
      <p:pic>
        <p:nvPicPr>
          <p:cNvPr id="9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6635" y="5319210"/>
            <a:ext cx="929367" cy="583524"/>
          </a:xfrm>
          <a:prstGeom prst="rect">
            <a:avLst/>
          </a:prstGeom>
          <a:noFill/>
        </p:spPr>
      </p:pic>
      <p:pic>
        <p:nvPicPr>
          <p:cNvPr id="1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2230" y="3248980"/>
            <a:ext cx="1305145" cy="1869481"/>
          </a:xfrm>
          <a:prstGeom prst="rect">
            <a:avLst/>
          </a:prstGeom>
          <a:noFill/>
        </p:spPr>
      </p:pic>
      <p:pic>
        <p:nvPicPr>
          <p:cNvPr id="2050" name="Picture 2" descr="C:\Documents and Settings\pc\Local Settings\Temporary Internet Files\Content.IE5\YDRAK3VE\MC9003561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6555" y="1673805"/>
            <a:ext cx="1794053" cy="765353"/>
          </a:xfrm>
          <a:prstGeom prst="rect">
            <a:avLst/>
          </a:prstGeom>
          <a:noFill/>
        </p:spPr>
      </p:pic>
      <p:pic>
        <p:nvPicPr>
          <p:cNvPr id="17" name="Picture 2" descr="C:\Documents and Settings\pc\Local Settings\Temporary Internet Files\Content.IE5\YDRAK3VE\MC9003561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2270" y="5634245"/>
            <a:ext cx="855095" cy="364788"/>
          </a:xfrm>
          <a:prstGeom prst="rect">
            <a:avLst/>
          </a:prstGeom>
          <a:noFill/>
        </p:spPr>
      </p:pic>
      <p:pic>
        <p:nvPicPr>
          <p:cNvPr id="18" name="Picture 2" descr="C:\Documents and Settings\pc\Local Settings\Temporary Internet Files\Content.IE5\YDRAK3VE\MC9003561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46875" y="3338990"/>
            <a:ext cx="1794053" cy="1395423"/>
          </a:xfrm>
          <a:prstGeom prst="rect">
            <a:avLst/>
          </a:prstGeom>
          <a:noFill/>
        </p:spPr>
      </p:pic>
      <p:pic>
        <p:nvPicPr>
          <p:cNvPr id="2051" name="Picture 3" descr="C:\Documents and Settings\pc\Local Settings\Temporary Internet Files\Content.IE5\FCHIAY84\MC9003267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7215" y="1403775"/>
            <a:ext cx="1814170" cy="1290218"/>
          </a:xfrm>
          <a:prstGeom prst="rect">
            <a:avLst/>
          </a:prstGeom>
          <a:noFill/>
        </p:spPr>
      </p:pic>
      <p:pic>
        <p:nvPicPr>
          <p:cNvPr id="20" name="Picture 3" descr="C:\Documents and Settings\pc\Local Settings\Temporary Internet Files\Content.IE5\FCHIAY84\MC9003267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61910" y="5229200"/>
            <a:ext cx="1080120" cy="768170"/>
          </a:xfrm>
          <a:prstGeom prst="rect">
            <a:avLst/>
          </a:prstGeom>
          <a:noFill/>
        </p:spPr>
      </p:pic>
      <p:pic>
        <p:nvPicPr>
          <p:cNvPr id="21" name="Picture 3" descr="C:\Documents and Settings\pc\Local Settings\Temporary Internet Files\Content.IE5\FCHIAY84\MC900326734[1].wmf"/>
          <p:cNvPicPr>
            <a:picLocks noChangeAspect="1" noChangeArrowheads="1"/>
          </p:cNvPicPr>
          <p:nvPr/>
        </p:nvPicPr>
        <p:blipFill>
          <a:blip r:embed="rId4" cstate="print"/>
          <a:srcRect r="770" b="23260"/>
          <a:stretch>
            <a:fillRect/>
          </a:stretch>
        </p:blipFill>
        <p:spPr bwMode="auto">
          <a:xfrm>
            <a:off x="521550" y="3293985"/>
            <a:ext cx="2115235" cy="990110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>
            <a:off x="341530" y="1538790"/>
            <a:ext cx="2520280" cy="1035115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552220" y="5409220"/>
            <a:ext cx="1890210" cy="855095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491880" y="1313765"/>
            <a:ext cx="1845205" cy="171019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881590" y="4779150"/>
            <a:ext cx="1845205" cy="171019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5967155" y="1223755"/>
            <a:ext cx="3015335" cy="1620180"/>
          </a:xfrm>
          <a:prstGeom prst="ellipse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3266855" y="5004175"/>
            <a:ext cx="2070230" cy="1305145"/>
          </a:xfrm>
          <a:prstGeom prst="ellipse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3869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Napadá vás, kde se podobnost využívá?</a:t>
            </a:r>
            <a:endParaRPr lang="cs-CZ" sz="2400" b="1" dirty="0"/>
          </a:p>
        </p:txBody>
      </p:sp>
      <p:pic>
        <p:nvPicPr>
          <p:cNvPr id="3074" name="Picture 2" descr="C:\Documents and Settings\pc\Local Settings\Temporary Internet Files\Content.IE5\45XGLR1T\MC9003984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6575" y="1628800"/>
            <a:ext cx="2340260" cy="1545344"/>
          </a:xfrm>
          <a:prstGeom prst="rect">
            <a:avLst/>
          </a:prstGeom>
          <a:noFill/>
        </p:spPr>
      </p:pic>
      <p:pic>
        <p:nvPicPr>
          <p:cNvPr id="3076" name="Picture 4" descr="C:\Documents and Settings\pc\Local Settings\Temporary Internet Files\Content.IE5\FCHIAY84\MC9000885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17205" y="1583795"/>
            <a:ext cx="1586484" cy="1806854"/>
          </a:xfrm>
          <a:prstGeom prst="rect">
            <a:avLst/>
          </a:prstGeom>
          <a:noFill/>
        </p:spPr>
      </p:pic>
      <p:pic>
        <p:nvPicPr>
          <p:cNvPr id="3078" name="Picture 6" descr="C:\Documents and Settings\pc\Local Settings\Temporary Internet Files\Content.IE5\45XGLR1T\MC9004296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6865" y="2438890"/>
            <a:ext cx="2455140" cy="3047041"/>
          </a:xfrm>
          <a:prstGeom prst="rect">
            <a:avLst/>
          </a:prstGeom>
          <a:noFill/>
        </p:spPr>
      </p:pic>
      <p:pic>
        <p:nvPicPr>
          <p:cNvPr id="3083" name="Picture 11" descr="C:\Documents and Settings\pc\Local Settings\Temporary Internet Files\Content.IE5\YDRAK3VE\MC9004283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6535" y="4689140"/>
            <a:ext cx="1844675" cy="1603375"/>
          </a:xfrm>
          <a:prstGeom prst="rect">
            <a:avLst/>
          </a:prstGeom>
          <a:noFill/>
        </p:spPr>
      </p:pic>
      <p:pic>
        <p:nvPicPr>
          <p:cNvPr id="3085" name="Picture 13" descr="C:\Documents and Settings\pc\Local Settings\Temporary Internet Files\Content.IE5\3ADFQSZC\MP900442457[1].jpg"/>
          <p:cNvPicPr>
            <a:picLocks noChangeAspect="1" noChangeArrowheads="1"/>
          </p:cNvPicPr>
          <p:nvPr/>
        </p:nvPicPr>
        <p:blipFill>
          <a:blip r:embed="rId6" cstate="print"/>
          <a:srcRect l="13409" t="1834" r="13448" b="10136"/>
          <a:stretch>
            <a:fillRect/>
          </a:stretch>
        </p:blipFill>
        <p:spPr bwMode="auto">
          <a:xfrm>
            <a:off x="6282190" y="4464115"/>
            <a:ext cx="2700300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3869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 poznáme, že útvary jsou podobné?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135877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Jsou si podobné dvě úsečky?</a:t>
            </a:r>
            <a:endParaRPr lang="cs-CZ" sz="2400" b="1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971600" y="2618910"/>
            <a:ext cx="1440160" cy="189025"/>
            <a:chOff x="971600" y="2618910"/>
            <a:chExt cx="1440160" cy="189025"/>
          </a:xfrm>
        </p:grpSpPr>
        <p:cxnSp>
          <p:nvCxnSpPr>
            <p:cNvPr id="10" name="Přímá spojovací čára 9"/>
            <p:cNvCxnSpPr/>
            <p:nvPr/>
          </p:nvCxnSpPr>
          <p:spPr>
            <a:xfrm>
              <a:off x="971600" y="2708920"/>
              <a:ext cx="144016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971600" y="2627935"/>
              <a:ext cx="0" cy="18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2411760" y="2618910"/>
              <a:ext cx="0" cy="18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5" name="Skupina 14"/>
          <p:cNvGrpSpPr/>
          <p:nvPr/>
        </p:nvGrpSpPr>
        <p:grpSpPr>
          <a:xfrm>
            <a:off x="971600" y="4014065"/>
            <a:ext cx="2880320" cy="189025"/>
            <a:chOff x="971600" y="2618910"/>
            <a:chExt cx="1440160" cy="189025"/>
          </a:xfrm>
        </p:grpSpPr>
        <p:cxnSp>
          <p:nvCxnSpPr>
            <p:cNvPr id="16" name="Přímá spojovací čára 15"/>
            <p:cNvCxnSpPr/>
            <p:nvPr/>
          </p:nvCxnSpPr>
          <p:spPr>
            <a:xfrm>
              <a:off x="971600" y="2708920"/>
              <a:ext cx="144016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971600" y="2627935"/>
              <a:ext cx="0" cy="18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>
              <a:off x="2411760" y="2618910"/>
              <a:ext cx="0" cy="180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791580" y="279893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31740" y="279893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91580" y="423909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671900" y="423909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26995" y="1988840"/>
            <a:ext cx="4572000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Narýsuj si dvě různě dlouhé úsečky.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26995" y="2978950"/>
            <a:ext cx="457200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Úsečky změř a zapiš jejich délku.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26995" y="3609020"/>
            <a:ext cx="4572000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Vypočítej poměr délek tvých úseček.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526995" y="4599130"/>
            <a:ext cx="457200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Zapiš poměr délek tvých úseček.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1519" y="5364215"/>
            <a:ext cx="8595955" cy="1200329"/>
          </a:xfrm>
          <a:prstGeom prst="rect">
            <a:avLst/>
          </a:prstGeom>
          <a:solidFill>
            <a:srgbClr val="FF3300">
              <a:alpha val="41961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Pro každé dvě úsečky AB, CD je možné určit takové </a:t>
            </a:r>
            <a:r>
              <a:rPr lang="cs-CZ" sz="2400" b="1" dirty="0" smtClean="0">
                <a:solidFill>
                  <a:srgbClr val="FF3300"/>
                </a:solidFill>
              </a:rPr>
              <a:t>kladné číslo k</a:t>
            </a:r>
            <a:r>
              <a:rPr lang="cs-CZ" sz="2400" b="1" dirty="0" smtClean="0"/>
              <a:t>, pro které platí: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 = </a:t>
            </a:r>
            <a:r>
              <a:rPr lang="az-Cyrl-AZ" sz="2400" b="1" dirty="0" smtClean="0">
                <a:solidFill>
                  <a:srgbClr val="FF0000"/>
                </a:solidFill>
              </a:rPr>
              <a:t>І</a:t>
            </a:r>
            <a:r>
              <a:rPr lang="cs-CZ" sz="2400" b="1" dirty="0" smtClean="0">
                <a:solidFill>
                  <a:srgbClr val="FF0000"/>
                </a:solidFill>
              </a:rPr>
              <a:t>AB</a:t>
            </a:r>
            <a:r>
              <a:rPr lang="az-Cyrl-AZ" sz="2400" b="1" dirty="0" smtClean="0">
                <a:solidFill>
                  <a:srgbClr val="FF0000"/>
                </a:solidFill>
              </a:rPr>
              <a:t>І</a:t>
            </a:r>
            <a:r>
              <a:rPr lang="cs-CZ" sz="2400" b="1" dirty="0" smtClean="0">
                <a:solidFill>
                  <a:srgbClr val="FF0000"/>
                </a:solidFill>
              </a:rPr>
              <a:t> : </a:t>
            </a:r>
            <a:r>
              <a:rPr lang="az-Cyrl-AZ" sz="2400" b="1" dirty="0" smtClean="0">
                <a:solidFill>
                  <a:srgbClr val="FF0000"/>
                </a:solidFill>
              </a:rPr>
              <a:t>І</a:t>
            </a:r>
            <a:r>
              <a:rPr lang="cs-CZ" sz="2400" b="1" dirty="0" smtClean="0">
                <a:solidFill>
                  <a:srgbClr val="FF0000"/>
                </a:solidFill>
              </a:rPr>
              <a:t>CD</a:t>
            </a:r>
            <a:r>
              <a:rPr lang="az-Cyrl-AZ" sz="2400" b="1" dirty="0" smtClean="0">
                <a:solidFill>
                  <a:srgbClr val="FF0000"/>
                </a:solidFill>
              </a:rPr>
              <a:t>І</a:t>
            </a:r>
            <a:r>
              <a:rPr lang="cs-CZ" sz="2400" b="1" dirty="0" smtClean="0">
                <a:solidFill>
                  <a:srgbClr val="FF0000"/>
                </a:solidFill>
              </a:rPr>
              <a:t>, nebo-li </a:t>
            </a:r>
            <a:r>
              <a:rPr lang="az-Cyrl-AZ" sz="2400" b="1" dirty="0" smtClean="0">
                <a:solidFill>
                  <a:srgbClr val="FF0000"/>
                </a:solidFill>
              </a:rPr>
              <a:t>І</a:t>
            </a:r>
            <a:r>
              <a:rPr lang="cs-CZ" sz="2400" b="1" dirty="0" smtClean="0">
                <a:solidFill>
                  <a:srgbClr val="FF0000"/>
                </a:solidFill>
              </a:rPr>
              <a:t>AB</a:t>
            </a:r>
            <a:r>
              <a:rPr lang="az-Cyrl-AZ" sz="2400" b="1" dirty="0" smtClean="0">
                <a:solidFill>
                  <a:srgbClr val="FF0000"/>
                </a:solidFill>
              </a:rPr>
              <a:t>І</a:t>
            </a:r>
            <a:r>
              <a:rPr lang="cs-CZ" sz="2400" b="1" dirty="0" smtClean="0">
                <a:solidFill>
                  <a:srgbClr val="FF0000"/>
                </a:solidFill>
              </a:rPr>
              <a:t> = k . </a:t>
            </a:r>
            <a:r>
              <a:rPr lang="az-Cyrl-AZ" sz="2400" b="1" dirty="0" smtClean="0">
                <a:solidFill>
                  <a:srgbClr val="FF0000"/>
                </a:solidFill>
              </a:rPr>
              <a:t>І</a:t>
            </a:r>
            <a:r>
              <a:rPr lang="cs-CZ" sz="2400" b="1" dirty="0" smtClean="0">
                <a:solidFill>
                  <a:srgbClr val="FF0000"/>
                </a:solidFill>
              </a:rPr>
              <a:t>CD</a:t>
            </a:r>
            <a:r>
              <a:rPr lang="az-Cyrl-AZ" sz="2400" b="1" dirty="0" smtClean="0">
                <a:solidFill>
                  <a:srgbClr val="FF0000"/>
                </a:solidFill>
              </a:rPr>
              <a:t>І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25887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Odpověz na otázky: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5094185"/>
            <a:ext cx="9144000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vyjadřuje poměr 1 : </a:t>
            </a:r>
            <a:r>
              <a:rPr lang="cs-CZ" sz="2400" b="1" dirty="0" err="1" smtClean="0"/>
              <a:t>1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3834045"/>
            <a:ext cx="9144000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Může být </a:t>
            </a:r>
            <a:r>
              <a:rPr lang="cs-CZ" sz="2400" b="1" u="sng" dirty="0" smtClean="0"/>
              <a:t>k</a:t>
            </a:r>
            <a:r>
              <a:rPr lang="cs-CZ" sz="2400" b="1" dirty="0" smtClean="0"/>
              <a:t> záporné?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1520" y="683695"/>
            <a:ext cx="8595955" cy="830997"/>
          </a:xfrm>
          <a:prstGeom prst="rect">
            <a:avLst/>
          </a:prstGeom>
          <a:solidFill>
            <a:srgbClr val="FF3300">
              <a:alpha val="41961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 = </a:t>
            </a:r>
            <a:r>
              <a:rPr lang="az-Cyrl-AZ" sz="2400" b="1" dirty="0" smtClean="0">
                <a:solidFill>
                  <a:schemeClr val="tx1"/>
                </a:solidFill>
              </a:rPr>
              <a:t>І</a:t>
            </a:r>
            <a:r>
              <a:rPr lang="cs-CZ" sz="2400" b="1" dirty="0" smtClean="0">
                <a:solidFill>
                  <a:schemeClr val="tx1"/>
                </a:solidFill>
              </a:rPr>
              <a:t>AB</a:t>
            </a:r>
            <a:r>
              <a:rPr lang="az-Cyrl-AZ" sz="2400" b="1" dirty="0" smtClean="0">
                <a:solidFill>
                  <a:schemeClr val="tx1"/>
                </a:solidFill>
              </a:rPr>
              <a:t>І</a:t>
            </a:r>
            <a:r>
              <a:rPr lang="cs-CZ" sz="2400" b="1" dirty="0" smtClean="0">
                <a:solidFill>
                  <a:schemeClr val="tx1"/>
                </a:solidFill>
              </a:rPr>
              <a:t> : </a:t>
            </a:r>
            <a:r>
              <a:rPr lang="az-Cyrl-AZ" sz="2400" b="1" dirty="0" smtClean="0">
                <a:solidFill>
                  <a:schemeClr val="tx1"/>
                </a:solidFill>
              </a:rPr>
              <a:t>І</a:t>
            </a:r>
            <a:r>
              <a:rPr lang="cs-CZ" sz="2400" b="1" dirty="0" smtClean="0">
                <a:solidFill>
                  <a:schemeClr val="tx1"/>
                </a:solidFill>
              </a:rPr>
              <a:t>CD</a:t>
            </a:r>
            <a:r>
              <a:rPr lang="az-Cyrl-AZ" sz="2400" b="1" dirty="0" smtClean="0">
                <a:solidFill>
                  <a:schemeClr val="tx1"/>
                </a:solidFill>
              </a:rPr>
              <a:t>І</a:t>
            </a:r>
            <a:r>
              <a:rPr lang="cs-CZ" sz="2400" b="1" dirty="0" smtClean="0">
                <a:solidFill>
                  <a:schemeClr val="tx1"/>
                </a:solidFill>
              </a:rPr>
              <a:t>, nebo-li </a:t>
            </a:r>
            <a:r>
              <a:rPr lang="az-Cyrl-AZ" sz="2400" b="1" dirty="0" smtClean="0">
                <a:solidFill>
                  <a:schemeClr val="tx1"/>
                </a:solidFill>
              </a:rPr>
              <a:t>І</a:t>
            </a:r>
            <a:r>
              <a:rPr lang="cs-CZ" sz="2400" b="1" dirty="0" smtClean="0">
                <a:solidFill>
                  <a:schemeClr val="tx1"/>
                </a:solidFill>
              </a:rPr>
              <a:t>AB</a:t>
            </a:r>
            <a:r>
              <a:rPr lang="az-Cyrl-AZ" sz="2400" b="1" dirty="0" smtClean="0">
                <a:solidFill>
                  <a:schemeClr val="tx1"/>
                </a:solidFill>
              </a:rPr>
              <a:t>І</a:t>
            </a:r>
            <a:r>
              <a:rPr lang="cs-CZ" sz="2400" b="1" dirty="0" smtClean="0">
                <a:solidFill>
                  <a:schemeClr val="tx1"/>
                </a:solidFill>
              </a:rPr>
              <a:t> = k . </a:t>
            </a:r>
            <a:r>
              <a:rPr lang="az-Cyrl-AZ" sz="2400" b="1" dirty="0" smtClean="0">
                <a:solidFill>
                  <a:schemeClr val="tx1"/>
                </a:solidFill>
              </a:rPr>
              <a:t>І</a:t>
            </a:r>
            <a:r>
              <a:rPr lang="cs-CZ" sz="2400" b="1" dirty="0" smtClean="0">
                <a:solidFill>
                  <a:schemeClr val="tx1"/>
                </a:solidFill>
              </a:rPr>
              <a:t>CD</a:t>
            </a:r>
            <a:r>
              <a:rPr lang="az-Cyrl-AZ" sz="2400" b="1" dirty="0" smtClean="0">
                <a:solidFill>
                  <a:schemeClr val="tx1"/>
                </a:solidFill>
              </a:rPr>
              <a:t>І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Číslu k říkáme </a:t>
            </a:r>
            <a:r>
              <a:rPr lang="cs-CZ" sz="2400" b="1" dirty="0" smtClean="0">
                <a:solidFill>
                  <a:srgbClr val="FF3300"/>
                </a:solidFill>
              </a:rPr>
              <a:t>POMĚR</a:t>
            </a:r>
            <a:r>
              <a:rPr lang="cs-CZ" sz="2400" b="1" dirty="0" smtClean="0">
                <a:solidFill>
                  <a:schemeClr val="tx1"/>
                </a:solidFill>
              </a:rPr>
              <a:t> úseček AB a CD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3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93685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 úsečky AB a CD platí: </a:t>
            </a:r>
            <a:r>
              <a:rPr lang="az-Cyrl-AZ" sz="2400" b="1" dirty="0" smtClean="0"/>
              <a:t>І</a:t>
            </a:r>
            <a:r>
              <a:rPr lang="cs-CZ" sz="2400" b="1" dirty="0" smtClean="0"/>
              <a:t>AB</a:t>
            </a:r>
            <a:r>
              <a:rPr lang="az-Cyrl-AZ" sz="2400" b="1" dirty="0" smtClean="0"/>
              <a:t>І</a:t>
            </a:r>
            <a:r>
              <a:rPr lang="cs-CZ" sz="2400" b="1" dirty="0" smtClean="0"/>
              <a:t> = 22,4 cm, </a:t>
            </a:r>
            <a:r>
              <a:rPr lang="az-Cyrl-AZ" sz="2400" b="1" dirty="0" smtClean="0"/>
              <a:t>І</a:t>
            </a:r>
            <a:r>
              <a:rPr lang="cs-CZ" sz="2400" b="1" dirty="0" smtClean="0"/>
              <a:t>CD</a:t>
            </a:r>
            <a:r>
              <a:rPr lang="az-Cyrl-AZ" sz="2400" b="1" dirty="0" smtClean="0"/>
              <a:t>І</a:t>
            </a:r>
            <a:r>
              <a:rPr lang="cs-CZ" sz="2400" b="1" dirty="0" smtClean="0"/>
              <a:t> = 28,8 cm. Vypočítej poměr délek úseček (</a:t>
            </a:r>
            <a:r>
              <a:rPr lang="az-Cyrl-AZ" sz="2400" b="1" dirty="0" smtClean="0"/>
              <a:t>І</a:t>
            </a:r>
            <a:r>
              <a:rPr lang="cs-CZ" sz="2400" b="1" dirty="0" smtClean="0"/>
              <a:t>AB</a:t>
            </a:r>
            <a:r>
              <a:rPr lang="az-Cyrl-AZ" sz="2400" b="1" dirty="0" smtClean="0"/>
              <a:t>І</a:t>
            </a:r>
            <a:r>
              <a:rPr lang="cs-CZ" sz="2400" b="1" dirty="0" smtClean="0"/>
              <a:t> : </a:t>
            </a:r>
            <a:r>
              <a:rPr lang="az-Cyrl-AZ" sz="2400" b="1" dirty="0" smtClean="0"/>
              <a:t>І</a:t>
            </a:r>
            <a:r>
              <a:rPr lang="cs-CZ" sz="2400" b="1" dirty="0" smtClean="0"/>
              <a:t>CD</a:t>
            </a:r>
            <a:r>
              <a:rPr lang="az-Cyrl-AZ" sz="2400" b="1" dirty="0" smtClean="0"/>
              <a:t>І</a:t>
            </a:r>
            <a:r>
              <a:rPr lang="cs-CZ" sz="2400" b="1" dirty="0" smtClean="0"/>
              <a:t>) 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5094185"/>
            <a:ext cx="9144000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az-Cyrl-AZ" sz="2400" b="1" dirty="0" smtClean="0"/>
              <a:t>І</a:t>
            </a:r>
            <a:r>
              <a:rPr lang="cs-CZ" sz="2400" b="1" dirty="0" smtClean="0"/>
              <a:t>AB</a:t>
            </a:r>
            <a:r>
              <a:rPr lang="az-Cyrl-AZ" sz="2400" b="1" dirty="0" smtClean="0"/>
              <a:t>І</a:t>
            </a:r>
            <a:r>
              <a:rPr lang="cs-CZ" sz="2400" b="1" dirty="0" smtClean="0"/>
              <a:t> : </a:t>
            </a:r>
            <a:r>
              <a:rPr lang="az-Cyrl-AZ" sz="2400" b="1" dirty="0" smtClean="0"/>
              <a:t>І</a:t>
            </a:r>
            <a:r>
              <a:rPr lang="cs-CZ" sz="2400" b="1" dirty="0" smtClean="0"/>
              <a:t>CD</a:t>
            </a:r>
            <a:r>
              <a:rPr lang="az-Cyrl-AZ" sz="2400" b="1" dirty="0" smtClean="0"/>
              <a:t>І</a:t>
            </a:r>
            <a:r>
              <a:rPr lang="cs-CZ" sz="2400" b="1" dirty="0" smtClean="0"/>
              <a:t> = 7 : 9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11860" y="2213865"/>
            <a:ext cx="2276745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22,4 : 28,8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85365" y="2832320"/>
            <a:ext cx="2276745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224 : 288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85365" y="3474005"/>
            <a:ext cx="2276745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28 : 36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85365" y="4059070"/>
            <a:ext cx="2276745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7 : 9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93685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Znáš ještě nějaké geometrické útvary, které si jsou vždy podobné?</a:t>
            </a:r>
            <a:endParaRPr lang="cs-CZ" sz="2400" b="1" dirty="0"/>
          </a:p>
        </p:txBody>
      </p:sp>
      <p:sp>
        <p:nvSpPr>
          <p:cNvPr id="9" name="Elipsa 8"/>
          <p:cNvSpPr/>
          <p:nvPr/>
        </p:nvSpPr>
        <p:spPr>
          <a:xfrm>
            <a:off x="7902370" y="2438890"/>
            <a:ext cx="495055" cy="4950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881590" y="1808820"/>
            <a:ext cx="1350150" cy="135015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057165" y="3699030"/>
            <a:ext cx="2628000" cy="262800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 rot="6288517">
            <a:off x="1731805" y="3784161"/>
            <a:ext cx="1575175" cy="1575175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356865" y="4509120"/>
            <a:ext cx="1980220" cy="19802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192180" y="1763815"/>
            <a:ext cx="855095" cy="8550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8487435" y="6309320"/>
            <a:ext cx="360040" cy="360000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22050" y="3203975"/>
            <a:ext cx="1008000" cy="1008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2726795" y="1808820"/>
            <a:ext cx="1548000" cy="1548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6822250" y="4239090"/>
            <a:ext cx="540060" cy="540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431540" y="5229200"/>
            <a:ext cx="1224000" cy="12240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Použitá literatura: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PŮLPÁN, Zdeněk, Michal ČIHÁK a Josef TREJBAL. </a:t>
            </a:r>
            <a:r>
              <a:rPr lang="cs-CZ" sz="1200" i="1" dirty="0" smtClean="0"/>
              <a:t>Matematika 9 pro základní školy</a:t>
            </a:r>
            <a:r>
              <a:rPr lang="cs-CZ" sz="1200" dirty="0" smtClean="0"/>
              <a:t>. 1. </a:t>
            </a:r>
            <a:r>
              <a:rPr lang="cs-CZ" sz="1200" dirty="0" err="1" smtClean="0"/>
              <a:t>vyd</a:t>
            </a:r>
            <a:r>
              <a:rPr lang="cs-CZ" sz="1200" dirty="0" smtClean="0"/>
              <a:t>. Praha: SPN - pedagogické nakladatelství, 2010, 102 s. ISBN 978-807-2354-894. </a:t>
            </a:r>
          </a:p>
          <a:p>
            <a:r>
              <a:rPr lang="cs-CZ" sz="1200" dirty="0" smtClean="0"/>
              <a:t>Obrázky autorka</a:t>
            </a:r>
          </a:p>
          <a:p>
            <a:r>
              <a:rPr lang="cs-CZ" sz="1200" dirty="0" smtClean="0"/>
              <a:t>Obrázky </a:t>
            </a:r>
            <a:r>
              <a:rPr lang="cs-CZ" sz="1200" dirty="0" smtClean="0">
                <a:hlinkClick r:id="rId2"/>
              </a:rPr>
              <a:t>www.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322</Words>
  <Application>Microsoft Office PowerPoint</Application>
  <PresentationFormat>Předvádění na obrazovce (4:3)</PresentationFormat>
  <Paragraphs>59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Podobnost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Kalistová Daniela</cp:lastModifiedBy>
  <cp:revision>20</cp:revision>
  <dcterms:created xsi:type="dcterms:W3CDTF">2013-09-29T14:07:53Z</dcterms:created>
  <dcterms:modified xsi:type="dcterms:W3CDTF">2013-12-30T23:02:37Z</dcterms:modified>
</cp:coreProperties>
</file>