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E0361-CF14-4EFF-92D3-6A272FFFD22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E0477-BD28-4AAD-80BC-B248131B6C9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2013-14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9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Goniometrické funkce 2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Žák určuje funkce sin, cos, tg, cotg z pravoúhlých trojúhelníků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Goniometrické 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Vlastnosti pravoúhlého trojúhelníku</a:t>
            </a:r>
          </a:p>
          <a:p>
            <a:r>
              <a:rPr lang="cs-CZ" dirty="0" smtClean="0"/>
              <a:t>Určení sin 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2788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1. V pravoúhlém trojúhelníku ABC je protilehlou odvěsnou k úhlu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strana: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66655" y="2922330"/>
            <a:ext cx="81009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AB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66955" y="2922330"/>
            <a:ext cx="81009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AC</a:t>
            </a:r>
            <a:r>
              <a:rPr lang="el-GR" sz="2400" b="1" dirty="0" smtClean="0"/>
              <a:t>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2922330"/>
            <a:ext cx="1035115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BC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>
            <a:off x="1421650" y="4014065"/>
            <a:ext cx="3363447" cy="2429117"/>
            <a:chOff x="461653" y="1548044"/>
            <a:chExt cx="3363447" cy="2429117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461653" y="1548044"/>
              <a:ext cx="3363447" cy="2429117"/>
              <a:chOff x="609055" y="1703166"/>
              <a:chExt cx="2713518" cy="1720272"/>
            </a:xfrm>
          </p:grpSpPr>
          <p:grpSp>
            <p:nvGrpSpPr>
              <p:cNvPr id="9" name="Skupina 12"/>
              <p:cNvGrpSpPr/>
              <p:nvPr/>
            </p:nvGrpSpPr>
            <p:grpSpPr>
              <a:xfrm>
                <a:off x="609055" y="1703166"/>
                <a:ext cx="2713518" cy="1720272"/>
                <a:chOff x="609055" y="1703166"/>
                <a:chExt cx="2713518" cy="1720272"/>
              </a:xfrm>
            </p:grpSpPr>
            <p:grpSp>
              <p:nvGrpSpPr>
                <p:cNvPr id="10" name="Skupina 8"/>
                <p:cNvGrpSpPr/>
                <p:nvPr/>
              </p:nvGrpSpPr>
              <p:grpSpPr>
                <a:xfrm>
                  <a:off x="609055" y="1988840"/>
                  <a:ext cx="2477780" cy="1434598"/>
                  <a:chOff x="609055" y="1988840"/>
                  <a:chExt cx="2477780" cy="1434598"/>
                </a:xfrm>
              </p:grpSpPr>
              <p:grpSp>
                <p:nvGrpSpPr>
                  <p:cNvPr id="11" name="Skupina 3"/>
                  <p:cNvGrpSpPr/>
                  <p:nvPr/>
                </p:nvGrpSpPr>
                <p:grpSpPr>
                  <a:xfrm rot="18172138">
                    <a:off x="652084" y="2696468"/>
                    <a:ext cx="683941" cy="769999"/>
                    <a:chOff x="1755377" y="2775962"/>
                    <a:chExt cx="683941" cy="769999"/>
                  </a:xfrm>
                </p:grpSpPr>
                <p:sp>
                  <p:nvSpPr>
                    <p:cNvPr id="49" name="Elipsa 48"/>
                    <p:cNvSpPr/>
                    <p:nvPr/>
                  </p:nvSpPr>
                  <p:spPr>
                    <a:xfrm rot="3246892">
                      <a:off x="1899318" y="2878197"/>
                      <a:ext cx="540000" cy="540000"/>
                    </a:xfrm>
                    <a:prstGeom prst="ellipse">
                      <a:avLst/>
                    </a:prstGeom>
                    <a:noFill/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0" name="Obdélník 5"/>
                    <p:cNvSpPr/>
                    <p:nvPr/>
                  </p:nvSpPr>
                  <p:spPr>
                    <a:xfrm rot="3240796">
                      <a:off x="1887710" y="2643629"/>
                      <a:ext cx="365404" cy="63007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1" name="Obdélník 50"/>
                    <p:cNvSpPr/>
                    <p:nvPr/>
                  </p:nvSpPr>
                  <p:spPr>
                    <a:xfrm rot="19746892">
                      <a:off x="1926548" y="3172755"/>
                      <a:ext cx="360191" cy="37320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2" name="Elipsa 51"/>
                    <p:cNvSpPr/>
                    <p:nvPr/>
                  </p:nvSpPr>
                  <p:spPr>
                    <a:xfrm rot="3240796">
                      <a:off x="2314765" y="3102796"/>
                      <a:ext cx="36000" cy="36000"/>
                    </a:xfrm>
                    <a:prstGeom prst="ellipse">
                      <a:avLst/>
                    </a:prstGeom>
                    <a:solidFill>
                      <a:schemeClr val="accent5">
                        <a:lumMod val="50000"/>
                      </a:schemeClr>
                    </a:solidFill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</p:grp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C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A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B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α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12419030">
                <a:off x="894400" y="2068791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β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>
              <a:off x="3311861" y="2078850"/>
              <a:ext cx="43515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a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521837" y="1953089"/>
              <a:ext cx="37997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b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922150" y="1752200"/>
            <a:ext cx="2951820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96825" y="5319210"/>
            <a:ext cx="435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c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 dir="cw">
                                      <p:cBhvr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6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2788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2. V pravoúhlém trojúhelníku ABC je přilehlou odvěsnou k úhlu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strana: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66655" y="2922330"/>
            <a:ext cx="81009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AC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66955" y="2922330"/>
            <a:ext cx="81009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AB</a:t>
            </a:r>
            <a:r>
              <a:rPr lang="el-GR" sz="2400" b="1" dirty="0" smtClean="0"/>
              <a:t>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2922330"/>
            <a:ext cx="1035115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BC</a:t>
            </a:r>
            <a:endParaRPr lang="cs-CZ" sz="2400" b="1" dirty="0"/>
          </a:p>
        </p:txBody>
      </p:sp>
      <p:grpSp>
        <p:nvGrpSpPr>
          <p:cNvPr id="6" name="Skupina 34"/>
          <p:cNvGrpSpPr/>
          <p:nvPr/>
        </p:nvGrpSpPr>
        <p:grpSpPr>
          <a:xfrm>
            <a:off x="1491953" y="4307079"/>
            <a:ext cx="3269119" cy="2141868"/>
            <a:chOff x="531956" y="1841058"/>
            <a:chExt cx="3269119" cy="2141868"/>
          </a:xfrm>
        </p:grpSpPr>
        <p:grpSp>
          <p:nvGrpSpPr>
            <p:cNvPr id="7" name="Skupina 35"/>
            <p:cNvGrpSpPr/>
            <p:nvPr/>
          </p:nvGrpSpPr>
          <p:grpSpPr>
            <a:xfrm rot="9180970">
              <a:off x="531956" y="1841058"/>
              <a:ext cx="3269119" cy="2141868"/>
              <a:chOff x="685156" y="1703166"/>
              <a:chExt cx="2637417" cy="1516846"/>
            </a:xfrm>
          </p:grpSpPr>
          <p:grpSp>
            <p:nvGrpSpPr>
              <p:cNvPr id="8" name="Skupina 12"/>
              <p:cNvGrpSpPr/>
              <p:nvPr/>
            </p:nvGrpSpPr>
            <p:grpSpPr>
              <a:xfrm>
                <a:off x="685156" y="1703166"/>
                <a:ext cx="2637417" cy="1516846"/>
                <a:chOff x="685156" y="1703166"/>
                <a:chExt cx="2637417" cy="1516846"/>
              </a:xfrm>
            </p:grpSpPr>
            <p:grpSp>
              <p:nvGrpSpPr>
                <p:cNvPr id="9" name="Skupina 8"/>
                <p:cNvGrpSpPr/>
                <p:nvPr/>
              </p:nvGrpSpPr>
              <p:grpSpPr>
                <a:xfrm>
                  <a:off x="971600" y="1988840"/>
                  <a:ext cx="2115235" cy="990110"/>
                  <a:chOff x="971600" y="1988840"/>
                  <a:chExt cx="2115235" cy="990110"/>
                </a:xfrm>
              </p:grpSpPr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/>
                </p:spPr>
                <p:style>
                  <a:lnRef idx="2">
                    <a:schemeClr val="accent4"/>
                  </a:lnRef>
                  <a:fillRef idx="1">
                    <a:schemeClr val="lt1"/>
                  </a:fillRef>
                  <a:effectRef idx="0">
                    <a:schemeClr val="accent4"/>
                  </a:effectRef>
                  <a:fontRef idx="minor">
                    <a:schemeClr val="dk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rgbClr val="7030A0"/>
                      </a:solidFill>
                    </a:endParaRPr>
                  </a:p>
                </p:txBody>
              </p:sp>
              <p:sp>
                <p:nvSpPr>
                  <p:cNvPr id="52" name="Elipsa 51"/>
                  <p:cNvSpPr/>
                  <p:nvPr/>
                </p:nvSpPr>
                <p:spPr>
                  <a:xfrm rot="21412934">
                    <a:off x="1087550" y="2846776"/>
                    <a:ext cx="29044" cy="25495"/>
                  </a:xfrm>
                  <a:prstGeom prst="ellipse">
                    <a:avLst/>
                  </a:prstGeom>
                  <a:ln/>
                </p:spPr>
                <p:style>
                  <a:lnRef idx="2">
                    <a:schemeClr val="accent4">
                      <a:shade val="50000"/>
                    </a:schemeClr>
                  </a:lnRef>
                  <a:fillRef idx="1">
                    <a:schemeClr val="accent4"/>
                  </a:fillRef>
                  <a:effectRef idx="0">
                    <a:schemeClr val="accent4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rgbClr val="7030A0"/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rgbClr val="7030A0"/>
                      </a:solidFill>
                    </a:rPr>
                    <a:t>C</a:t>
                  </a:r>
                  <a:endParaRPr lang="cs-CZ" sz="2000" b="1" dirty="0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rgbClr val="7030A0"/>
                      </a:solidFill>
                    </a:rPr>
                    <a:t>A</a:t>
                  </a:r>
                  <a:endParaRPr lang="cs-CZ" sz="2000" b="1" dirty="0">
                    <a:solidFill>
                      <a:srgbClr val="7030A0"/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rgbClr val="7030A0"/>
                      </a:solidFill>
                    </a:rPr>
                    <a:t>B</a:t>
                  </a:r>
                  <a:endParaRPr lang="cs-CZ" sz="2000" b="1" dirty="0">
                    <a:solidFill>
                      <a:srgbClr val="7030A0"/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rgbClr val="7030A0"/>
                    </a:solidFill>
                  </a:rPr>
                  <a:t>α</a:t>
                </a:r>
                <a:endParaRPr lang="cs-CZ" sz="2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12419030">
                <a:off x="894400" y="2068791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rgbClr val="7030A0"/>
                    </a:solidFill>
                  </a:rPr>
                  <a:t>β</a:t>
                </a:r>
                <a:endParaRPr lang="cs-CZ" sz="2400" b="1" dirty="0">
                  <a:solidFill>
                    <a:srgbClr val="7030A0"/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>
              <a:off x="3311861" y="2078850"/>
              <a:ext cx="43515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a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521837" y="1953089"/>
              <a:ext cx="37997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b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922150" y="1752200"/>
            <a:ext cx="295182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96825" y="5319210"/>
            <a:ext cx="435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c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5" name="Oblouk 24"/>
          <p:cNvSpPr/>
          <p:nvPr/>
        </p:nvSpPr>
        <p:spPr>
          <a:xfrm rot="9120000">
            <a:off x="3597950" y="3817985"/>
            <a:ext cx="675075" cy="675075"/>
          </a:xfrm>
          <a:prstGeom prst="arc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 dir="cw">
                                      <p:cBhvr>
                                        <p:cTn id="2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1" nodeType="withEffect">
                                  <p:stCondLst>
                                    <p:cond delay="1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2788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3. Odvěsnou přilehlou k úhlu </a:t>
            </a:r>
            <a:r>
              <a:rPr lang="el-GR" sz="2400" b="1" dirty="0" smtClean="0"/>
              <a:t>β</a:t>
            </a:r>
            <a:r>
              <a:rPr lang="cs-CZ" sz="2400" b="1" dirty="0" smtClean="0"/>
              <a:t> v pravoúhlém trojúhelníku ABC je strana: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66655" y="2922330"/>
            <a:ext cx="81009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AB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66955" y="2922330"/>
            <a:ext cx="81009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AC</a:t>
            </a:r>
            <a:r>
              <a:rPr lang="el-GR" sz="2400" b="1" dirty="0" smtClean="0"/>
              <a:t>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2922330"/>
            <a:ext cx="1035115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BC</a:t>
            </a:r>
            <a:endParaRPr lang="cs-CZ" sz="2400" b="1" dirty="0"/>
          </a:p>
        </p:txBody>
      </p:sp>
      <p:grpSp>
        <p:nvGrpSpPr>
          <p:cNvPr id="6" name="Skupina 34"/>
          <p:cNvGrpSpPr/>
          <p:nvPr/>
        </p:nvGrpSpPr>
        <p:grpSpPr>
          <a:xfrm>
            <a:off x="1491953" y="4307077"/>
            <a:ext cx="3269118" cy="2141869"/>
            <a:chOff x="531956" y="1841056"/>
            <a:chExt cx="3269118" cy="2141869"/>
          </a:xfrm>
        </p:grpSpPr>
        <p:grpSp>
          <p:nvGrpSpPr>
            <p:cNvPr id="7" name="Skupina 35"/>
            <p:cNvGrpSpPr/>
            <p:nvPr/>
          </p:nvGrpSpPr>
          <p:grpSpPr>
            <a:xfrm rot="9180970">
              <a:off x="531956" y="1841056"/>
              <a:ext cx="3269118" cy="2141869"/>
              <a:chOff x="685156" y="1703166"/>
              <a:chExt cx="2637417" cy="1516846"/>
            </a:xfrm>
          </p:grpSpPr>
          <p:grpSp>
            <p:nvGrpSpPr>
              <p:cNvPr id="8" name="Skupina 12"/>
              <p:cNvGrpSpPr/>
              <p:nvPr/>
            </p:nvGrpSpPr>
            <p:grpSpPr>
              <a:xfrm>
                <a:off x="685156" y="1703166"/>
                <a:ext cx="2637417" cy="1516846"/>
                <a:chOff x="685156" y="1703166"/>
                <a:chExt cx="2637417" cy="1516846"/>
              </a:xfrm>
            </p:grpSpPr>
            <p:grpSp>
              <p:nvGrpSpPr>
                <p:cNvPr id="9" name="Skupina 8"/>
                <p:cNvGrpSpPr/>
                <p:nvPr/>
              </p:nvGrpSpPr>
              <p:grpSpPr>
                <a:xfrm>
                  <a:off x="971600" y="1988840"/>
                  <a:ext cx="2115235" cy="990110"/>
                  <a:chOff x="971600" y="1988840"/>
                  <a:chExt cx="2115235" cy="990110"/>
                </a:xfrm>
              </p:grpSpPr>
              <p:sp>
                <p:nvSpPr>
                  <p:cNvPr id="52" name="Elipsa 51"/>
                  <p:cNvSpPr/>
                  <p:nvPr/>
                </p:nvSpPr>
                <p:spPr>
                  <a:xfrm rot="21412934">
                    <a:off x="1087550" y="2846775"/>
                    <a:ext cx="29044" cy="25495"/>
                  </a:xfrm>
                  <a:prstGeom prst="ellipse">
                    <a:avLst/>
                  </a:prstGeom>
                  <a:ln/>
                </p:spPr>
                <p:style>
                  <a:lnRef idx="2">
                    <a:schemeClr val="accent6">
                      <a:shade val="50000"/>
                    </a:schemeClr>
                  </a:lnRef>
                  <a:fillRef idx="1">
                    <a:schemeClr val="accent6"/>
                  </a:fillRef>
                  <a:effectRef idx="0">
                    <a:schemeClr val="accent6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6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 w="28575"/>
                </p:spPr>
                <p:style>
                  <a:lnRef idx="2">
                    <a:schemeClr val="accent6"/>
                  </a:lnRef>
                  <a:fillRef idx="1">
                    <a:schemeClr val="lt1"/>
                  </a:fillRef>
                  <a:effectRef idx="0">
                    <a:schemeClr val="accent6"/>
                  </a:effectRef>
                  <a:fontRef idx="minor">
                    <a:schemeClr val="dk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dirty="0">
                      <a:solidFill>
                        <a:schemeClr val="accent6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6">
                          <a:lumMod val="50000"/>
                        </a:schemeClr>
                      </a:solidFill>
                    </a:rPr>
                    <a:t>C</a:t>
                  </a:r>
                  <a:endParaRPr lang="cs-CZ" sz="2000" b="1" dirty="0">
                    <a:solidFill>
                      <a:schemeClr val="accent6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6">
                          <a:lumMod val="50000"/>
                        </a:schemeClr>
                      </a:solidFill>
                    </a:rPr>
                    <a:t>A</a:t>
                  </a:r>
                  <a:endParaRPr lang="cs-CZ" sz="2000" b="1" dirty="0">
                    <a:solidFill>
                      <a:schemeClr val="accent6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6">
                          <a:lumMod val="50000"/>
                        </a:schemeClr>
                      </a:solidFill>
                    </a:rPr>
                    <a:t>B</a:t>
                  </a:r>
                  <a:endParaRPr lang="cs-CZ" sz="2000" b="1" dirty="0">
                    <a:solidFill>
                      <a:schemeClr val="accent6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α</a:t>
                </a:r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12419030">
                <a:off x="894400" y="2068791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β</a:t>
                </a:r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>
              <a:off x="3311861" y="2078850"/>
              <a:ext cx="43515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6">
                      <a:lumMod val="50000"/>
                    </a:schemeClr>
                  </a:solidFill>
                </a:rPr>
                <a:t>a</a:t>
              </a:r>
              <a:endParaRPr lang="cs-CZ" sz="20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521837" y="1953089"/>
              <a:ext cx="37997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6">
                      <a:lumMod val="50000"/>
                    </a:schemeClr>
                  </a:solidFill>
                </a:rPr>
                <a:t>b</a:t>
              </a:r>
              <a:endParaRPr lang="cs-CZ" sz="20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922150" y="1752200"/>
            <a:ext cx="295182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96825" y="5319210"/>
            <a:ext cx="435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5" name="Oblouk 24"/>
          <p:cNvSpPr/>
          <p:nvPr/>
        </p:nvSpPr>
        <p:spPr>
          <a:xfrm rot="9052889">
            <a:off x="3503497" y="3713817"/>
            <a:ext cx="830091" cy="825521"/>
          </a:xfrm>
          <a:prstGeom prst="arc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animClr clrSpc="rgb" dir="cw">
                                      <p:cBhvr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set>
                                      <p:cBhvr>
                                        <p:cTn id="36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2788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4. Urči, který poměr velikostí stran vyjadřuje funkci sin </a:t>
            </a:r>
            <a:r>
              <a:rPr lang="el-GR" sz="2400" b="1" dirty="0" smtClean="0"/>
              <a:t>β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grpSp>
        <p:nvGrpSpPr>
          <p:cNvPr id="6" name="Skupina 34"/>
          <p:cNvGrpSpPr/>
          <p:nvPr/>
        </p:nvGrpSpPr>
        <p:grpSpPr>
          <a:xfrm>
            <a:off x="1491953" y="4307077"/>
            <a:ext cx="3269118" cy="2141869"/>
            <a:chOff x="531956" y="1841056"/>
            <a:chExt cx="3269118" cy="2141869"/>
          </a:xfrm>
        </p:grpSpPr>
        <p:grpSp>
          <p:nvGrpSpPr>
            <p:cNvPr id="7" name="Skupina 35"/>
            <p:cNvGrpSpPr/>
            <p:nvPr/>
          </p:nvGrpSpPr>
          <p:grpSpPr>
            <a:xfrm rot="9180970">
              <a:off x="531956" y="1841056"/>
              <a:ext cx="3269118" cy="2141869"/>
              <a:chOff x="685156" y="1703166"/>
              <a:chExt cx="2637417" cy="1516846"/>
            </a:xfrm>
          </p:grpSpPr>
          <p:grpSp>
            <p:nvGrpSpPr>
              <p:cNvPr id="8" name="Skupina 12"/>
              <p:cNvGrpSpPr/>
              <p:nvPr/>
            </p:nvGrpSpPr>
            <p:grpSpPr>
              <a:xfrm>
                <a:off x="685156" y="1703166"/>
                <a:ext cx="2637417" cy="1516846"/>
                <a:chOff x="685156" y="1703166"/>
                <a:chExt cx="2637417" cy="1516846"/>
              </a:xfrm>
            </p:grpSpPr>
            <p:grpSp>
              <p:nvGrpSpPr>
                <p:cNvPr id="9" name="Skupina 8"/>
                <p:cNvGrpSpPr/>
                <p:nvPr/>
              </p:nvGrpSpPr>
              <p:grpSpPr>
                <a:xfrm>
                  <a:off x="971600" y="1988840"/>
                  <a:ext cx="2115235" cy="990110"/>
                  <a:chOff x="971600" y="1988840"/>
                  <a:chExt cx="2115235" cy="990110"/>
                </a:xfrm>
              </p:grpSpPr>
              <p:sp>
                <p:nvSpPr>
                  <p:cNvPr id="52" name="Elipsa 51"/>
                  <p:cNvSpPr/>
                  <p:nvPr/>
                </p:nvSpPr>
                <p:spPr>
                  <a:xfrm rot="21412934">
                    <a:off x="1087550" y="2846775"/>
                    <a:ext cx="29044" cy="25495"/>
                  </a:xfrm>
                  <a:prstGeom prst="ellipse">
                    <a:avLst/>
                  </a:prstGeom>
                  <a:ln/>
                </p:spPr>
                <p:style>
                  <a:lnRef idx="2">
                    <a:schemeClr val="accent3">
                      <a:shade val="50000"/>
                    </a:schemeClr>
                  </a:lnRef>
                  <a:fillRef idx="1">
                    <a:schemeClr val="accent3"/>
                  </a:fillRef>
                  <a:effectRef idx="0">
                    <a:schemeClr val="accent3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3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 w="38100"/>
                </p:spPr>
                <p:style>
                  <a:lnRef idx="2">
                    <a:schemeClr val="accent3"/>
                  </a:lnRef>
                  <a:fillRef idx="1">
                    <a:schemeClr val="lt1"/>
                  </a:fillRef>
                  <a:effectRef idx="0">
                    <a:schemeClr val="accent3"/>
                  </a:effectRef>
                  <a:fontRef idx="minor">
                    <a:schemeClr val="dk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dirty="0">
                      <a:solidFill>
                        <a:schemeClr val="accent3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3">
                          <a:lumMod val="50000"/>
                        </a:schemeClr>
                      </a:solidFill>
                    </a:rPr>
                    <a:t>C</a:t>
                  </a:r>
                  <a:endParaRPr lang="cs-CZ" sz="2000" b="1" dirty="0">
                    <a:solidFill>
                      <a:schemeClr val="accent3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3">
                          <a:lumMod val="50000"/>
                        </a:schemeClr>
                      </a:solidFill>
                    </a:rPr>
                    <a:t>A</a:t>
                  </a:r>
                  <a:endParaRPr lang="cs-CZ" sz="2000" b="1" dirty="0">
                    <a:solidFill>
                      <a:schemeClr val="accent3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3">
                          <a:lumMod val="50000"/>
                        </a:schemeClr>
                      </a:solidFill>
                    </a:rPr>
                    <a:t>B</a:t>
                  </a:r>
                  <a:endParaRPr lang="cs-CZ" sz="2000" b="1" dirty="0">
                    <a:solidFill>
                      <a:schemeClr val="accent3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α</a:t>
                </a:r>
                <a:endParaRPr lang="cs-CZ" sz="2400" b="1" dirty="0">
                  <a:solidFill>
                    <a:schemeClr val="accent3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12419030">
                <a:off x="894400" y="2068791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β</a:t>
                </a:r>
                <a:endParaRPr lang="cs-CZ" sz="2400" b="1" dirty="0">
                  <a:solidFill>
                    <a:schemeClr val="accent3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>
              <a:off x="3311861" y="2078850"/>
              <a:ext cx="43515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3">
                      <a:lumMod val="50000"/>
                    </a:schemeClr>
                  </a:solidFill>
                </a:rPr>
                <a:t>a</a:t>
              </a:r>
              <a:endParaRPr lang="cs-CZ" sz="20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521837" y="1953089"/>
              <a:ext cx="37997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3">
                      <a:lumMod val="50000"/>
                    </a:schemeClr>
                  </a:solidFill>
                </a:rPr>
                <a:t>b</a:t>
              </a:r>
              <a:endParaRPr lang="cs-CZ" sz="20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922150" y="1752200"/>
            <a:ext cx="295182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96825" y="5319210"/>
            <a:ext cx="435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c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Oblouk 24"/>
          <p:cNvSpPr/>
          <p:nvPr/>
        </p:nvSpPr>
        <p:spPr>
          <a:xfrm rot="9300000">
            <a:off x="3495389" y="3728908"/>
            <a:ext cx="900100" cy="855095"/>
          </a:xfrm>
          <a:prstGeom prst="arc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1511660" y="2663915"/>
            <a:ext cx="630070" cy="900100"/>
            <a:chOff x="1511660" y="2663915"/>
            <a:chExt cx="630070" cy="900100"/>
          </a:xfrm>
        </p:grpSpPr>
        <p:sp>
          <p:nvSpPr>
            <p:cNvPr id="34" name="Obdélník 33"/>
            <p:cNvSpPr/>
            <p:nvPr/>
          </p:nvSpPr>
          <p:spPr>
            <a:xfrm>
              <a:off x="1511660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5" name="Picture 1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736685" y="2798930"/>
              <a:ext cx="190500" cy="685800"/>
            </a:xfrm>
            <a:prstGeom prst="rect">
              <a:avLst/>
            </a:prstGeom>
            <a:noFill/>
          </p:spPr>
        </p:pic>
      </p:grp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43" name="Skupina 42"/>
          <p:cNvGrpSpPr/>
          <p:nvPr/>
        </p:nvGrpSpPr>
        <p:grpSpPr>
          <a:xfrm>
            <a:off x="3221850" y="2663915"/>
            <a:ext cx="630070" cy="900100"/>
            <a:chOff x="3221850" y="2663915"/>
            <a:chExt cx="630070" cy="900100"/>
          </a:xfrm>
        </p:grpSpPr>
        <p:sp>
          <p:nvSpPr>
            <p:cNvPr id="36" name="Obdélník 35"/>
            <p:cNvSpPr/>
            <p:nvPr/>
          </p:nvSpPr>
          <p:spPr>
            <a:xfrm>
              <a:off x="3221850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446875" y="2753925"/>
              <a:ext cx="180975" cy="752475"/>
            </a:xfrm>
            <a:prstGeom prst="rect">
              <a:avLst/>
            </a:prstGeom>
            <a:noFill/>
          </p:spPr>
        </p:pic>
      </p:grp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47" name="Skupina 46"/>
          <p:cNvGrpSpPr/>
          <p:nvPr/>
        </p:nvGrpSpPr>
        <p:grpSpPr>
          <a:xfrm>
            <a:off x="4707015" y="2663915"/>
            <a:ext cx="630070" cy="900100"/>
            <a:chOff x="4707015" y="2663915"/>
            <a:chExt cx="630070" cy="900100"/>
          </a:xfrm>
        </p:grpSpPr>
        <p:sp>
          <p:nvSpPr>
            <p:cNvPr id="39" name="Obdélník 38"/>
            <p:cNvSpPr/>
            <p:nvPr/>
          </p:nvSpPr>
          <p:spPr>
            <a:xfrm>
              <a:off x="4707015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932040" y="2798930"/>
              <a:ext cx="190500" cy="685800"/>
            </a:xfrm>
            <a:prstGeom prst="rect">
              <a:avLst/>
            </a:prstGeom>
            <a:noFill/>
          </p:spPr>
        </p:pic>
      </p:grp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6147175" y="2663915"/>
            <a:ext cx="630070" cy="900100"/>
            <a:chOff x="6147175" y="2663915"/>
            <a:chExt cx="630070" cy="900100"/>
          </a:xfrm>
        </p:grpSpPr>
        <p:sp>
          <p:nvSpPr>
            <p:cNvPr id="40" name="Obdélník 39"/>
            <p:cNvSpPr/>
            <p:nvPr/>
          </p:nvSpPr>
          <p:spPr>
            <a:xfrm>
              <a:off x="6147175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372200" y="2753925"/>
              <a:ext cx="190500" cy="752475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9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7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6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8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8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2788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5. Urči, který poměr velikostí stran vyjadřuje funkci cos </a:t>
            </a:r>
            <a:r>
              <a:rPr lang="el-GR" sz="2400" b="1" dirty="0" smtClean="0"/>
              <a:t>ε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grpSp>
        <p:nvGrpSpPr>
          <p:cNvPr id="3" name="Skupina 34"/>
          <p:cNvGrpSpPr/>
          <p:nvPr/>
        </p:nvGrpSpPr>
        <p:grpSpPr>
          <a:xfrm rot="7059078">
            <a:off x="3462765" y="3612000"/>
            <a:ext cx="2825690" cy="2953003"/>
            <a:chOff x="371027" y="1965210"/>
            <a:chExt cx="3411889" cy="1773436"/>
          </a:xfrm>
        </p:grpSpPr>
        <p:grpSp>
          <p:nvGrpSpPr>
            <p:cNvPr id="4" name="Skupina 35"/>
            <p:cNvGrpSpPr/>
            <p:nvPr/>
          </p:nvGrpSpPr>
          <p:grpSpPr>
            <a:xfrm rot="9180970">
              <a:off x="371027" y="1965210"/>
              <a:ext cx="3411889" cy="1773436"/>
              <a:chOff x="669955" y="1900302"/>
              <a:chExt cx="2752599" cy="1255925"/>
            </a:xfrm>
          </p:grpSpPr>
          <p:grpSp>
            <p:nvGrpSpPr>
              <p:cNvPr id="5" name="Skupina 12"/>
              <p:cNvGrpSpPr/>
              <p:nvPr/>
            </p:nvGrpSpPr>
            <p:grpSpPr>
              <a:xfrm>
                <a:off x="669955" y="1900302"/>
                <a:ext cx="2752599" cy="1255925"/>
                <a:chOff x="669955" y="1900302"/>
                <a:chExt cx="2752599" cy="1255925"/>
              </a:xfrm>
            </p:grpSpPr>
            <p:grpSp>
              <p:nvGrpSpPr>
                <p:cNvPr id="6" name="Skupina 8"/>
                <p:cNvGrpSpPr/>
                <p:nvPr/>
              </p:nvGrpSpPr>
              <p:grpSpPr>
                <a:xfrm>
                  <a:off x="971600" y="1988840"/>
                  <a:ext cx="2115235" cy="990110"/>
                  <a:chOff x="971600" y="1988840"/>
                  <a:chExt cx="2115235" cy="990110"/>
                </a:xfrm>
              </p:grpSpPr>
              <p:sp>
                <p:nvSpPr>
                  <p:cNvPr id="52" name="Elipsa 51"/>
                  <p:cNvSpPr/>
                  <p:nvPr/>
                </p:nvSpPr>
                <p:spPr>
                  <a:xfrm rot="21412934">
                    <a:off x="1088059" y="2889696"/>
                    <a:ext cx="35069" cy="15311"/>
                  </a:xfrm>
                  <a:prstGeom prst="ellipse">
                    <a:avLst/>
                  </a:prstGeom>
                  <a:ln/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rgbClr val="C00000"/>
                      </a:solidFill>
                    </a:endParaRPr>
                  </a:p>
                </p:txBody>
              </p: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/>
                </p:spPr>
                <p:style>
                  <a:lnRef idx="2">
                    <a:schemeClr val="accent2"/>
                  </a:lnRef>
                  <a:fillRef idx="1">
                    <a:schemeClr val="lt1"/>
                  </a:fillRef>
                  <a:effectRef idx="0">
                    <a:schemeClr val="accent2"/>
                  </a:effectRef>
                  <a:fontRef idx="minor">
                    <a:schemeClr val="dk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dirty="0">
                      <a:solidFill>
                        <a:srgbClr val="C00000"/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5359952">
                  <a:off x="898758" y="2882750"/>
                  <a:ext cx="157193" cy="38976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rgbClr val="C00000"/>
                      </a:solidFill>
                    </a:rPr>
                    <a:t>G</a:t>
                  </a:r>
                  <a:endParaRPr lang="cs-CZ" sz="2000" b="1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5359952">
                  <a:off x="3149077" y="2823962"/>
                  <a:ext cx="157193" cy="38976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rgbClr val="C00000"/>
                      </a:solidFill>
                    </a:rPr>
                    <a:t>E</a:t>
                  </a:r>
                  <a:endParaRPr lang="cs-CZ" sz="2000" b="1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5519987">
                  <a:off x="786239" y="1784018"/>
                  <a:ext cx="157193" cy="38976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rgbClr val="C00000"/>
                      </a:solidFill>
                    </a:rPr>
                    <a:t>F</a:t>
                  </a:r>
                  <a:endParaRPr lang="cs-CZ" sz="2000" b="1" dirty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5359952">
                <a:off x="2629029" y="2707163"/>
                <a:ext cx="157192" cy="4497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rgbClr val="C00000"/>
                    </a:solidFill>
                  </a:rPr>
                  <a:t>ε</a:t>
                </a:r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5359952">
                <a:off x="1130556" y="1991451"/>
                <a:ext cx="157192" cy="4497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rgbClr val="C00000"/>
                    </a:solidFill>
                  </a:rPr>
                  <a:t>φ</a:t>
                </a:r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14540922">
              <a:off x="3278904" y="2074435"/>
              <a:ext cx="216435" cy="4831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C00000"/>
                  </a:solidFill>
                </a:rPr>
                <a:t>e</a:t>
              </a:r>
              <a:endParaRPr lang="cs-CZ" sz="2000" b="1" dirty="0">
                <a:solidFill>
                  <a:srgbClr val="C00000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14540922">
              <a:off x="1243987" y="1885150"/>
              <a:ext cx="223498" cy="4831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C00000"/>
                  </a:solidFill>
                </a:rPr>
                <a:t>f</a:t>
              </a:r>
              <a:endParaRPr lang="cs-CZ" sz="20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922150" y="1752200"/>
            <a:ext cx="295182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391980" y="4869160"/>
            <a:ext cx="435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5" name="Oblouk 24"/>
          <p:cNvSpPr/>
          <p:nvPr/>
        </p:nvSpPr>
        <p:spPr>
          <a:xfrm rot="16200000">
            <a:off x="5494602" y="5791763"/>
            <a:ext cx="900100" cy="855095"/>
          </a:xfrm>
          <a:prstGeom prst="arc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47" name="Skupina 46"/>
          <p:cNvGrpSpPr/>
          <p:nvPr/>
        </p:nvGrpSpPr>
        <p:grpSpPr>
          <a:xfrm>
            <a:off x="1511660" y="2618910"/>
            <a:ext cx="630070" cy="900100"/>
            <a:chOff x="1511660" y="2618910"/>
            <a:chExt cx="630070" cy="900100"/>
          </a:xfrm>
        </p:grpSpPr>
        <p:sp>
          <p:nvSpPr>
            <p:cNvPr id="34" name="Obdélník 33"/>
            <p:cNvSpPr/>
            <p:nvPr/>
          </p:nvSpPr>
          <p:spPr>
            <a:xfrm>
              <a:off x="1511660" y="2618910"/>
              <a:ext cx="630070" cy="90010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460" name="Picture 4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736685" y="2708920"/>
              <a:ext cx="171450" cy="752475"/>
            </a:xfrm>
            <a:prstGeom prst="rect">
              <a:avLst/>
            </a:prstGeom>
            <a:noFill/>
          </p:spPr>
        </p:pic>
      </p:grpSp>
      <p:grpSp>
        <p:nvGrpSpPr>
          <p:cNvPr id="49" name="Skupina 48"/>
          <p:cNvGrpSpPr/>
          <p:nvPr/>
        </p:nvGrpSpPr>
        <p:grpSpPr>
          <a:xfrm>
            <a:off x="3221850" y="2618910"/>
            <a:ext cx="630070" cy="900100"/>
            <a:chOff x="3221850" y="2663915"/>
            <a:chExt cx="630070" cy="900100"/>
          </a:xfrm>
        </p:grpSpPr>
        <p:sp>
          <p:nvSpPr>
            <p:cNvPr id="36" name="Obdélník 35"/>
            <p:cNvSpPr/>
            <p:nvPr/>
          </p:nvSpPr>
          <p:spPr>
            <a:xfrm>
              <a:off x="3221850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459" name="Picture 3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446875" y="2753925"/>
              <a:ext cx="171450" cy="752475"/>
            </a:xfrm>
            <a:prstGeom prst="rect">
              <a:avLst/>
            </a:prstGeom>
            <a:noFill/>
          </p:spPr>
        </p:pic>
      </p:grpSp>
      <p:grpSp>
        <p:nvGrpSpPr>
          <p:cNvPr id="50" name="Skupina 49"/>
          <p:cNvGrpSpPr/>
          <p:nvPr/>
        </p:nvGrpSpPr>
        <p:grpSpPr>
          <a:xfrm>
            <a:off x="4707015" y="2663915"/>
            <a:ext cx="630070" cy="900100"/>
            <a:chOff x="4707015" y="2663915"/>
            <a:chExt cx="630070" cy="900100"/>
          </a:xfrm>
        </p:grpSpPr>
        <p:sp>
          <p:nvSpPr>
            <p:cNvPr id="39" name="Obdélník 38"/>
            <p:cNvSpPr/>
            <p:nvPr/>
          </p:nvSpPr>
          <p:spPr>
            <a:xfrm>
              <a:off x="4707015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458" name="Picture 2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932040" y="2708920"/>
              <a:ext cx="209550" cy="809625"/>
            </a:xfrm>
            <a:prstGeom prst="rect">
              <a:avLst/>
            </a:prstGeom>
            <a:noFill/>
          </p:spPr>
        </p:pic>
      </p:grpSp>
      <p:grpSp>
        <p:nvGrpSpPr>
          <p:cNvPr id="54" name="Skupina 53"/>
          <p:cNvGrpSpPr/>
          <p:nvPr/>
        </p:nvGrpSpPr>
        <p:grpSpPr>
          <a:xfrm>
            <a:off x="6147175" y="2663915"/>
            <a:ext cx="630070" cy="900100"/>
            <a:chOff x="6147175" y="2663915"/>
            <a:chExt cx="630070" cy="900100"/>
          </a:xfrm>
        </p:grpSpPr>
        <p:sp>
          <p:nvSpPr>
            <p:cNvPr id="40" name="Obdélník 39"/>
            <p:cNvSpPr/>
            <p:nvPr/>
          </p:nvSpPr>
          <p:spPr>
            <a:xfrm>
              <a:off x="6147175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457" name="Picture 1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327195" y="2753925"/>
              <a:ext cx="209550" cy="752475"/>
            </a:xfrm>
            <a:prstGeom prst="rect">
              <a:avLst/>
            </a:prstGeom>
            <a:noFill/>
          </p:spPr>
        </p:pic>
      </p:grp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12096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0" y="24193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0" y="36861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0" y="489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2788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6. Urči, který poměr velikostí stran vyjadřuje funkci tg </a:t>
            </a:r>
            <a:r>
              <a:rPr lang="el-GR" sz="2400" b="1" dirty="0" smtClean="0"/>
              <a:t>ε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grpSp>
        <p:nvGrpSpPr>
          <p:cNvPr id="3" name="Skupina 34"/>
          <p:cNvGrpSpPr/>
          <p:nvPr/>
        </p:nvGrpSpPr>
        <p:grpSpPr>
          <a:xfrm rot="7059078">
            <a:off x="3462765" y="3612000"/>
            <a:ext cx="2825690" cy="2953003"/>
            <a:chOff x="371027" y="1965210"/>
            <a:chExt cx="3411889" cy="1773436"/>
          </a:xfrm>
        </p:grpSpPr>
        <p:grpSp>
          <p:nvGrpSpPr>
            <p:cNvPr id="4" name="Skupina 35"/>
            <p:cNvGrpSpPr/>
            <p:nvPr/>
          </p:nvGrpSpPr>
          <p:grpSpPr>
            <a:xfrm rot="9180970">
              <a:off x="371027" y="1965210"/>
              <a:ext cx="3411889" cy="1773436"/>
              <a:chOff x="669955" y="1900302"/>
              <a:chExt cx="2752599" cy="1255925"/>
            </a:xfrm>
          </p:grpSpPr>
          <p:grpSp>
            <p:nvGrpSpPr>
              <p:cNvPr id="5" name="Skupina 12"/>
              <p:cNvGrpSpPr/>
              <p:nvPr/>
            </p:nvGrpSpPr>
            <p:grpSpPr>
              <a:xfrm>
                <a:off x="669955" y="1900302"/>
                <a:ext cx="2752599" cy="1255925"/>
                <a:chOff x="669955" y="1900302"/>
                <a:chExt cx="2752599" cy="1255925"/>
              </a:xfrm>
            </p:grpSpPr>
            <p:grpSp>
              <p:nvGrpSpPr>
                <p:cNvPr id="6" name="Skupina 8"/>
                <p:cNvGrpSpPr/>
                <p:nvPr/>
              </p:nvGrpSpPr>
              <p:grpSpPr>
                <a:xfrm>
                  <a:off x="971600" y="1988840"/>
                  <a:ext cx="2115235" cy="990110"/>
                  <a:chOff x="971600" y="1988840"/>
                  <a:chExt cx="2115235" cy="990110"/>
                </a:xfrm>
              </p:grpSpPr>
              <p:sp>
                <p:nvSpPr>
                  <p:cNvPr id="52" name="Elipsa 51"/>
                  <p:cNvSpPr/>
                  <p:nvPr/>
                </p:nvSpPr>
                <p:spPr>
                  <a:xfrm rot="21412934">
                    <a:off x="1088059" y="2889696"/>
                    <a:ext cx="35069" cy="15311"/>
                  </a:xfrm>
                  <a:prstGeom prst="ellipse">
                    <a:avLst/>
                  </a:prstGeom>
                  <a:ln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rgbClr val="0070C0"/>
                      </a:solidFill>
                    </a:endParaRPr>
                  </a:p>
                </p:txBody>
              </p: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/>
                </p:spPr>
                <p:style>
                  <a:lnRef idx="2">
                    <a:schemeClr val="accent1"/>
                  </a:lnRef>
                  <a:fillRef idx="1">
                    <a:schemeClr val="lt1"/>
                  </a:fillRef>
                  <a:effectRef idx="0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dirty="0">
                      <a:solidFill>
                        <a:srgbClr val="0070C0"/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5359952">
                  <a:off x="898758" y="2882750"/>
                  <a:ext cx="157193" cy="38976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rgbClr val="0070C0"/>
                      </a:solidFill>
                    </a:rPr>
                    <a:t>G</a:t>
                  </a:r>
                  <a:endParaRPr lang="cs-CZ" sz="2000" b="1" dirty="0">
                    <a:solidFill>
                      <a:srgbClr val="0070C0"/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5359952">
                  <a:off x="3149077" y="2823962"/>
                  <a:ext cx="157193" cy="38976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rgbClr val="0070C0"/>
                      </a:solidFill>
                    </a:rPr>
                    <a:t>E</a:t>
                  </a:r>
                  <a:endParaRPr lang="cs-CZ" sz="2000" b="1" dirty="0">
                    <a:solidFill>
                      <a:srgbClr val="0070C0"/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5519987">
                  <a:off x="786239" y="1784018"/>
                  <a:ext cx="157193" cy="38976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rgbClr val="0070C0"/>
                      </a:solidFill>
                    </a:rPr>
                    <a:t>F</a:t>
                  </a:r>
                  <a:endParaRPr lang="cs-CZ" sz="2000" b="1" dirty="0">
                    <a:solidFill>
                      <a:srgbClr val="0070C0"/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5359952">
                <a:off x="2629029" y="2707163"/>
                <a:ext cx="157192" cy="4497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rgbClr val="0070C0"/>
                    </a:solidFill>
                  </a:rPr>
                  <a:t>ε</a:t>
                </a:r>
                <a:endParaRPr lang="cs-CZ" sz="2400" b="1" dirty="0">
                  <a:solidFill>
                    <a:srgbClr val="0070C0"/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5359952">
                <a:off x="1130556" y="1991451"/>
                <a:ext cx="157192" cy="4497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rgbClr val="0070C0"/>
                    </a:solidFill>
                  </a:rPr>
                  <a:t>φ</a:t>
                </a:r>
                <a:endParaRPr lang="cs-CZ" sz="2400" b="1" dirty="0">
                  <a:solidFill>
                    <a:srgbClr val="0070C0"/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14540922">
              <a:off x="3278904" y="2074435"/>
              <a:ext cx="216435" cy="4831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e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14540922">
              <a:off x="1243987" y="1885150"/>
              <a:ext cx="223498" cy="4831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f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922150" y="1752200"/>
            <a:ext cx="295182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391980" y="4869160"/>
            <a:ext cx="435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g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5" name="Oblouk 24"/>
          <p:cNvSpPr/>
          <p:nvPr/>
        </p:nvSpPr>
        <p:spPr>
          <a:xfrm rot="16200000">
            <a:off x="5494602" y="5791763"/>
            <a:ext cx="900100" cy="855095"/>
          </a:xfrm>
          <a:prstGeom prst="arc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7" name="Skupina 46"/>
          <p:cNvGrpSpPr/>
          <p:nvPr/>
        </p:nvGrpSpPr>
        <p:grpSpPr>
          <a:xfrm>
            <a:off x="1511660" y="2618910"/>
            <a:ext cx="630070" cy="900100"/>
            <a:chOff x="1511660" y="2618910"/>
            <a:chExt cx="630070" cy="900100"/>
          </a:xfrm>
        </p:grpSpPr>
        <p:sp>
          <p:nvSpPr>
            <p:cNvPr id="34" name="Obdélník 33"/>
            <p:cNvSpPr/>
            <p:nvPr/>
          </p:nvSpPr>
          <p:spPr>
            <a:xfrm>
              <a:off x="1511660" y="2618910"/>
              <a:ext cx="630070" cy="9001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460" name="Picture 4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736685" y="2708920"/>
              <a:ext cx="171450" cy="752475"/>
            </a:xfrm>
            <a:prstGeom prst="rect">
              <a:avLst/>
            </a:prstGeom>
            <a:noFill/>
          </p:spPr>
        </p:pic>
      </p:grpSp>
      <p:grpSp>
        <p:nvGrpSpPr>
          <p:cNvPr id="8" name="Skupina 48"/>
          <p:cNvGrpSpPr/>
          <p:nvPr/>
        </p:nvGrpSpPr>
        <p:grpSpPr>
          <a:xfrm>
            <a:off x="3221850" y="2618910"/>
            <a:ext cx="630070" cy="900100"/>
            <a:chOff x="3221850" y="2663915"/>
            <a:chExt cx="630070" cy="900100"/>
          </a:xfrm>
        </p:grpSpPr>
        <p:sp>
          <p:nvSpPr>
            <p:cNvPr id="36" name="Obdélník 35"/>
            <p:cNvSpPr/>
            <p:nvPr/>
          </p:nvSpPr>
          <p:spPr>
            <a:xfrm>
              <a:off x="3221850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459" name="Picture 3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446875" y="2753925"/>
              <a:ext cx="171450" cy="752475"/>
            </a:xfrm>
            <a:prstGeom prst="rect">
              <a:avLst/>
            </a:prstGeom>
            <a:noFill/>
          </p:spPr>
        </p:pic>
      </p:grpSp>
      <p:grpSp>
        <p:nvGrpSpPr>
          <p:cNvPr id="9" name="Skupina 49"/>
          <p:cNvGrpSpPr/>
          <p:nvPr/>
        </p:nvGrpSpPr>
        <p:grpSpPr>
          <a:xfrm>
            <a:off x="4707015" y="2663915"/>
            <a:ext cx="630070" cy="900100"/>
            <a:chOff x="4707015" y="2663915"/>
            <a:chExt cx="630070" cy="900100"/>
          </a:xfrm>
        </p:grpSpPr>
        <p:sp>
          <p:nvSpPr>
            <p:cNvPr id="39" name="Obdélník 38"/>
            <p:cNvSpPr/>
            <p:nvPr/>
          </p:nvSpPr>
          <p:spPr>
            <a:xfrm>
              <a:off x="4707015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458" name="Picture 2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932040" y="2708920"/>
              <a:ext cx="209550" cy="809625"/>
            </a:xfrm>
            <a:prstGeom prst="rect">
              <a:avLst/>
            </a:prstGeom>
            <a:noFill/>
          </p:spPr>
        </p:pic>
      </p:grpSp>
      <p:grpSp>
        <p:nvGrpSpPr>
          <p:cNvPr id="10" name="Skupina 53"/>
          <p:cNvGrpSpPr/>
          <p:nvPr/>
        </p:nvGrpSpPr>
        <p:grpSpPr>
          <a:xfrm>
            <a:off x="6147175" y="2663915"/>
            <a:ext cx="630070" cy="900100"/>
            <a:chOff x="6147175" y="2663915"/>
            <a:chExt cx="630070" cy="900100"/>
          </a:xfrm>
        </p:grpSpPr>
        <p:sp>
          <p:nvSpPr>
            <p:cNvPr id="40" name="Obdélník 39"/>
            <p:cNvSpPr/>
            <p:nvPr/>
          </p:nvSpPr>
          <p:spPr>
            <a:xfrm>
              <a:off x="6147175" y="2663915"/>
              <a:ext cx="630070" cy="9001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457" name="Picture 1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327195" y="2753925"/>
              <a:ext cx="209550" cy="752475"/>
            </a:xfrm>
            <a:prstGeom prst="rect">
              <a:avLst/>
            </a:prstGeom>
            <a:noFill/>
          </p:spPr>
        </p:pic>
      </p:grp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12096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0" y="24193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0" y="36861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0" y="489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2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2788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7. Na obrázku je pravoúhlý rovnoramenný trojúhelník. Urči číslo odpovídající tg 45°.</a:t>
            </a:r>
            <a:endParaRPr lang="cs-CZ" sz="2400" b="1" dirty="0"/>
          </a:p>
        </p:txBody>
      </p:sp>
      <p:sp>
        <p:nvSpPr>
          <p:cNvPr id="52" name="Elipsa 51"/>
          <p:cNvSpPr/>
          <p:nvPr/>
        </p:nvSpPr>
        <p:spPr>
          <a:xfrm rot="16052982">
            <a:off x="3185096" y="4464869"/>
            <a:ext cx="36000" cy="36000"/>
          </a:xfrm>
          <a:prstGeom prst="ellipse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771800" y="5729190"/>
            <a:ext cx="855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4,24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831983" y="5364215"/>
            <a:ext cx="624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45°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141730" y="4689140"/>
            <a:ext cx="3721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3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922150" y="1752200"/>
            <a:ext cx="295182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96925" y="4689140"/>
            <a:ext cx="435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3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12096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0" y="36861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0" y="489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3" name="Pravoúhlý trojúhelník 42"/>
          <p:cNvSpPr/>
          <p:nvPr/>
        </p:nvSpPr>
        <p:spPr>
          <a:xfrm rot="8123188">
            <a:off x="2094040" y="4686455"/>
            <a:ext cx="2160240" cy="2160240"/>
          </a:xfrm>
          <a:prstGeom prst="rtTriangle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 rot="8274051">
            <a:off x="2762295" y="3800427"/>
            <a:ext cx="900100" cy="855095"/>
          </a:xfrm>
          <a:prstGeom prst="arc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7" name="Oblouk 46"/>
          <p:cNvSpPr/>
          <p:nvPr/>
        </p:nvSpPr>
        <p:spPr>
          <a:xfrm rot="1675870">
            <a:off x="1614442" y="5197746"/>
            <a:ext cx="720080" cy="810090"/>
          </a:xfrm>
          <a:prstGeom prst="arc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061610" y="2708920"/>
            <a:ext cx="765085" cy="49505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0,5</a:t>
            </a:r>
            <a:endParaRPr lang="cs-CZ" sz="2400" b="1" dirty="0"/>
          </a:p>
        </p:txBody>
      </p:sp>
      <p:sp>
        <p:nvSpPr>
          <p:cNvPr id="50" name="Obdélník 49"/>
          <p:cNvSpPr/>
          <p:nvPr/>
        </p:nvSpPr>
        <p:spPr>
          <a:xfrm>
            <a:off x="2906815" y="2708920"/>
            <a:ext cx="765085" cy="49505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51" name="Obdélník 50"/>
          <p:cNvSpPr/>
          <p:nvPr/>
        </p:nvSpPr>
        <p:spPr>
          <a:xfrm>
            <a:off x="4662010" y="2708920"/>
            <a:ext cx="765085" cy="49505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1,5</a:t>
            </a:r>
            <a:endParaRPr lang="cs-CZ" sz="2400" b="1" dirty="0"/>
          </a:p>
        </p:txBody>
      </p:sp>
      <p:sp>
        <p:nvSpPr>
          <p:cNvPr id="54" name="Obdélník 53"/>
          <p:cNvSpPr/>
          <p:nvPr/>
        </p:nvSpPr>
        <p:spPr>
          <a:xfrm>
            <a:off x="6552220" y="2708920"/>
            <a:ext cx="765085" cy="49505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1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animClr clrSpc="rgb" dir="cw">
                                      <p:cBhvr>
                                        <p:cTn id="21" dur="1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animClr clrSpc="rgb" dir="cw">
                                      <p:cBhvr>
                                        <p:cTn id="34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animClr clrSpc="rgb" dir="cw">
                                      <p:cBhvr>
                                        <p:cTn id="47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FA02F"/>
                                      </p:to>
                                    </p:animClr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49" grpId="0" animBg="1"/>
      <p:bldP spid="49" grpId="1" animBg="1"/>
      <p:bldP spid="50" grpId="0" animBg="1"/>
      <p:bldP spid="51" grpId="0" animBg="1"/>
      <p:bldP spid="51" grpId="1" animBg="1"/>
      <p:bldP spid="54" grpId="0" animBg="1"/>
      <p:bldP spid="5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2788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8. Na obrázku je rovnostranný trojúhelník. Urči číslo odpovídající </a:t>
            </a:r>
            <a:br>
              <a:rPr lang="cs-CZ" sz="2400" b="1" dirty="0" smtClean="0"/>
            </a:br>
            <a:r>
              <a:rPr lang="cs-CZ" sz="2400" b="1" dirty="0" smtClean="0"/>
              <a:t>cos 60°.</a:t>
            </a:r>
            <a:endParaRPr lang="cs-CZ" sz="2400" b="1" dirty="0"/>
          </a:p>
        </p:txBody>
      </p:sp>
      <p:sp>
        <p:nvSpPr>
          <p:cNvPr id="52" name="Elipsa 51"/>
          <p:cNvSpPr/>
          <p:nvPr/>
        </p:nvSpPr>
        <p:spPr>
          <a:xfrm rot="16052982">
            <a:off x="3365116" y="5912526"/>
            <a:ext cx="36000" cy="36000"/>
          </a:xfrm>
          <a:prstGeom prst="ellipse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546775" y="6120008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2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051720" y="5729190"/>
            <a:ext cx="624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60°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141730" y="4689140"/>
            <a:ext cx="3721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4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922150" y="1752200"/>
            <a:ext cx="2951820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96925" y="4689140"/>
            <a:ext cx="435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4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12096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0" y="36861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" name="Oblouk 24"/>
          <p:cNvSpPr/>
          <p:nvPr/>
        </p:nvSpPr>
        <p:spPr>
          <a:xfrm>
            <a:off x="2726795" y="5679250"/>
            <a:ext cx="900100" cy="855095"/>
          </a:xfrm>
          <a:prstGeom prst="arc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7" name="Oblouk 46"/>
          <p:cNvSpPr/>
          <p:nvPr/>
        </p:nvSpPr>
        <p:spPr>
          <a:xfrm rot="1148710">
            <a:off x="1719457" y="5552558"/>
            <a:ext cx="864000" cy="864000"/>
          </a:xfrm>
          <a:prstGeom prst="arc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061610" y="2708920"/>
            <a:ext cx="765085" cy="4950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0,5</a:t>
            </a:r>
            <a:endParaRPr lang="cs-CZ" sz="2400" b="1" dirty="0"/>
          </a:p>
        </p:txBody>
      </p:sp>
      <p:sp>
        <p:nvSpPr>
          <p:cNvPr id="50" name="Obdélník 49"/>
          <p:cNvSpPr/>
          <p:nvPr/>
        </p:nvSpPr>
        <p:spPr>
          <a:xfrm>
            <a:off x="2906815" y="2708920"/>
            <a:ext cx="765085" cy="4950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51" name="Obdélník 50"/>
          <p:cNvSpPr/>
          <p:nvPr/>
        </p:nvSpPr>
        <p:spPr>
          <a:xfrm>
            <a:off x="4662010" y="2708920"/>
            <a:ext cx="765085" cy="4950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1,5</a:t>
            </a:r>
            <a:endParaRPr lang="cs-CZ" sz="2400" b="1" dirty="0"/>
          </a:p>
        </p:txBody>
      </p:sp>
      <p:sp>
        <p:nvSpPr>
          <p:cNvPr id="54" name="Obdélník 53"/>
          <p:cNvSpPr/>
          <p:nvPr/>
        </p:nvSpPr>
        <p:spPr>
          <a:xfrm>
            <a:off x="6552220" y="2708920"/>
            <a:ext cx="765085" cy="4950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24" name="Rovnoramenný trojúhelník 23"/>
          <p:cNvSpPr/>
          <p:nvPr/>
        </p:nvSpPr>
        <p:spPr>
          <a:xfrm>
            <a:off x="1961710" y="4059070"/>
            <a:ext cx="2430270" cy="2070230"/>
          </a:xfrm>
          <a:prstGeom prst="triangle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>
            <a:stCxn id="24" idx="0"/>
            <a:endCxn id="24" idx="3"/>
          </p:cNvCxnSpPr>
          <p:nvPr/>
        </p:nvCxnSpPr>
        <p:spPr>
          <a:xfrm>
            <a:off x="3176845" y="4059070"/>
            <a:ext cx="0" cy="207023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9" name="Veselý obličej 28"/>
          <p:cNvSpPr/>
          <p:nvPr/>
        </p:nvSpPr>
        <p:spPr>
          <a:xfrm>
            <a:off x="8352420" y="6264315"/>
            <a:ext cx="405045" cy="405045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 dir="cw">
                                      <p:cBhvr>
                                        <p:cTn id="34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1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 dir="cw">
                                      <p:cBhvr>
                                        <p:cTn id="47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49" grpId="0" animBg="1"/>
      <p:bldP spid="50" grpId="0" animBg="1"/>
      <p:bldP spid="50" grpId="1" animBg="1"/>
      <p:bldP spid="51" grpId="0" animBg="1"/>
      <p:bldP spid="51" grpId="1" animBg="1"/>
      <p:bldP spid="54" grpId="0" animBg="1"/>
      <p:bldP spid="54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Použitá literatura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ROSECKÁ, Zdena a Arnošt MÍČEK. </a:t>
            </a:r>
            <a:r>
              <a:rPr lang="cs-CZ" sz="1400" i="1" dirty="0"/>
              <a:t>Geometrie: učebnice pro 9. ročník</a:t>
            </a:r>
            <a:r>
              <a:rPr lang="cs-CZ" sz="1400" dirty="0"/>
              <a:t>. Brno: Nová škola, 2002?, 111 s. ISBN 80-728-9020-4.</a:t>
            </a:r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302</Words>
  <Application>Microsoft Office PowerPoint</Application>
  <PresentationFormat>Předvádění na obrazovce (4:3)</PresentationFormat>
  <Paragraphs>110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Goniometrické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Kalistová Daniela</cp:lastModifiedBy>
  <cp:revision>13</cp:revision>
  <dcterms:created xsi:type="dcterms:W3CDTF">2013-10-31T10:36:31Z</dcterms:created>
  <dcterms:modified xsi:type="dcterms:W3CDTF">2013-12-30T22:57:27Z</dcterms:modified>
</cp:coreProperties>
</file>