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1"/>
  </p:notesMasterIdLst>
  <p:sldIdLst>
    <p:sldId id="256" r:id="rId2"/>
    <p:sldId id="269" r:id="rId3"/>
    <p:sldId id="270" r:id="rId4"/>
    <p:sldId id="264" r:id="rId5"/>
    <p:sldId id="265" r:id="rId6"/>
    <p:sldId id="266" r:id="rId7"/>
    <p:sldId id="267" r:id="rId8"/>
    <p:sldId id="268" r:id="rId9"/>
    <p:sldId id="27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2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Evropa a české země 1648 - 1815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</a:t>
          </a:r>
          <a:r>
            <a:rPr lang="cs-CZ" sz="2000" b="1" smtClean="0"/>
            <a:t>: </a:t>
          </a:r>
          <a:r>
            <a:rPr lang="cs-CZ" sz="2000" b="0" smtClean="0"/>
            <a:t>VY_32_INOVACE_07_RUSKO ZA PETRA VELIKÉHO 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Jiří Lux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16. října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Y="1544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63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Jiří Lux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16. října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872208"/>
          <a:ext cx="5565987" cy="6120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Evropa a české země 1648 - 1815</a:t>
          </a:r>
          <a:endParaRPr lang="cs-CZ" sz="2000" b="1" kern="1200" dirty="0"/>
        </a:p>
      </dsp:txBody>
      <dsp:txXfrm>
        <a:off x="585659" y="1872208"/>
        <a:ext cx="5565987" cy="612067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448270"/>
          <a:ext cx="5849872" cy="6480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</a:t>
          </a:r>
          <a:r>
            <a:rPr lang="cs-CZ" sz="2000" b="1" kern="1200" smtClean="0"/>
            <a:t>: </a:t>
          </a:r>
          <a:r>
            <a:rPr lang="cs-CZ" sz="2000" b="0" kern="1200" smtClean="0"/>
            <a:t>VY_32_INOVACE_07_RUSKO ZA PETRA VELIKÉHO </a:t>
          </a:r>
          <a:endParaRPr lang="cs-CZ" sz="2000" kern="1200" dirty="0" smtClean="0"/>
        </a:p>
      </dsp:txBody>
      <dsp:txXfrm>
        <a:off x="301774" y="2448270"/>
        <a:ext cx="5849872" cy="648075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=""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340768"/>
            <a:ext cx="8352927" cy="4968552"/>
          </a:xfrm>
        </p:spPr>
        <p:txBody>
          <a:bodyPr/>
          <a:lstStyle/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předmět: dějepis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věková skupina: osmý ročník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časový fond: 20 min 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fáze hodiny: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opakování látky z minulé hodiny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pracovních stran: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je určen k interaktivní výuce. Žáci inovativním způsobem vyhledávají a zpracovávají informace pomocí internetu, interaktivní tabule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powerpointové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prezentace.   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67248602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980728"/>
            <a:ext cx="8352927" cy="56886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první straně přiřadí vhodné pojmy prostřednictvím PC či interaktivní tabule k sobě. Následně po postupném klikání se pro kontrolu vybrané pojmy k sobě přiřadí.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druhé straně žáci vyplní křížovku a dostanou tajenku. Opět vše vykonávají prostřednictvím PC či interaktivní tabule. Po postupném klikání se pro kontrolu zobrazí vyplněná křížovka i s tajenkou.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třetí straně žáci postupně doplňují informace o Petru Velikém prostřednictvím postupně se zobrazujících otázek. Žáci napíší na PC či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tabuli odpověď, a ta se poté po kliknutí zobrazí a následuje další doplnění s otázkou.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 čtvrté a páté straně žáci postupně odpoví prostřednictvím PC či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tabule na zobrazované otázky. Po postupném klikání se pro kontrolu zobrazí správné informace.  </a:t>
            </a:r>
          </a:p>
          <a:p>
            <a:pPr marL="0" indent="0" algn="just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 k jednotlivým stranám</a:t>
            </a:r>
            <a:endParaRPr lang="cs-CZ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412776"/>
            <a:ext cx="7408333" cy="471338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1. bojar</a:t>
            </a:r>
          </a:p>
          <a:p>
            <a:pPr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2. mužik</a:t>
            </a:r>
          </a:p>
          <a:p>
            <a:pPr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3. car</a:t>
            </a:r>
          </a:p>
          <a:p>
            <a:pPr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4. samoděržaví</a:t>
            </a:r>
          </a:p>
          <a:p>
            <a:pPr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5. manufaktura</a:t>
            </a:r>
          </a:p>
          <a:p>
            <a:pPr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6. kozák</a:t>
            </a:r>
          </a:p>
          <a:p>
            <a:pPr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7. Romanovec</a:t>
            </a:r>
          </a:p>
          <a:p>
            <a:pPr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Přiřaďte pojmy a jejich vysvětlivky: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72000" y="1556792"/>
            <a:ext cx="39757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A. tvrdý absolutismus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11960" y="2060848"/>
            <a:ext cx="4501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B. ruský panovnický titul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48859" y="2708920"/>
            <a:ext cx="4495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C. člen vládnoucího rodu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32040" y="3284984"/>
            <a:ext cx="3804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D. voják na hranicích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76056" y="3933056"/>
            <a:ext cx="21050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E, nevolník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48064" y="4509120"/>
            <a:ext cx="3188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F, vysoký šlechtic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92080" y="5085184"/>
            <a:ext cx="24769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G, ruční dílna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3075 " pathEditMode="relative" ptsTypes="AA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08393 " pathEditMode="relative" ptsTypes="AA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1579 0.35676 " pathEditMode="relative" ptsTypes="AA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6786 " pathEditMode="relative" ptsTypes="AA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32 0.00046 L 0.03646 -0.27283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87283E-6 L 0.00468 -0.43052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6763 " pathEditMode="relative" ptsTypes="AA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7239000" cy="5762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1"/>
                </a:solidFill>
              </a:rPr>
              <a:t>Opakování</a:t>
            </a:r>
            <a:endParaRPr lang="cs-CZ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187450" y="908050"/>
          <a:ext cx="5328590" cy="2699004"/>
        </p:xfrm>
        <a:graphic>
          <a:graphicData uri="http://schemas.openxmlformats.org/drawingml/2006/table">
            <a:tbl>
              <a:tblPr/>
              <a:tblGrid>
                <a:gridCol w="450453"/>
                <a:gridCol w="337581"/>
                <a:gridCol w="233457"/>
                <a:gridCol w="233457"/>
                <a:gridCol w="233457"/>
                <a:gridCol w="380036"/>
                <a:gridCol w="366576"/>
                <a:gridCol w="326189"/>
                <a:gridCol w="369682"/>
                <a:gridCol w="337581"/>
                <a:gridCol w="342761"/>
                <a:gridCol w="324117"/>
                <a:gridCol w="233457"/>
                <a:gridCol w="325155"/>
                <a:gridCol w="454595"/>
                <a:gridCol w="380036"/>
              </a:tblGrid>
              <a:tr h="349753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9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9753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97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97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753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753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9753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6115" marR="861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200" dirty="0"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481" name="Rectangle 1"/>
          <p:cNvSpPr>
            <a:spLocks noChangeArrowheads="1"/>
          </p:cNvSpPr>
          <p:nvPr/>
        </p:nvSpPr>
        <p:spPr bwMode="auto">
          <a:xfrm>
            <a:off x="900113" y="2603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7266" name="Rectangle 2"/>
          <p:cNvSpPr>
            <a:spLocks noChangeArrowheads="1"/>
          </p:cNvSpPr>
          <p:nvPr/>
        </p:nvSpPr>
        <p:spPr bwMode="auto">
          <a:xfrm>
            <a:off x="323850" y="3557588"/>
            <a:ext cx="76327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cs-CZ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 tajence se dovíte označení pro změny, které prováděli ruští panovníci, aby zmodernizovali svou zemi.: </a:t>
            </a:r>
          </a:p>
          <a:p>
            <a:pPr algn="just"/>
            <a:endParaRPr lang="cs-CZ" sz="2000" b="1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267" name="Rectangle 3"/>
          <p:cNvSpPr>
            <a:spLocks noChangeArrowheads="1"/>
          </p:cNvSpPr>
          <p:nvPr/>
        </p:nvSpPr>
        <p:spPr bwMode="auto">
          <a:xfrm>
            <a:off x="0" y="4319588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0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Titul panovníka v Rusku:</a:t>
            </a:r>
            <a:endParaRPr lang="cs-CZ" sz="2000" b="1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268" name="Rectangle 4"/>
          <p:cNvSpPr>
            <a:spLocks noChangeArrowheads="1"/>
          </p:cNvSpPr>
          <p:nvPr/>
        </p:nvSpPr>
        <p:spPr bwMode="auto">
          <a:xfrm>
            <a:off x="0" y="4622800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Jméno nového hlavního města Ruska založeného v roce 1703:</a:t>
            </a:r>
            <a:endParaRPr lang="cs-CZ" sz="2000" b="1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Ruční dílna založená na dělbě práce:</a:t>
            </a:r>
            <a:endParaRPr lang="cs-CZ" sz="2000" b="1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Forma absolutismu v Rusku:</a:t>
            </a:r>
            <a:endParaRPr lang="cs-CZ" sz="2000" b="1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5. Jméno dynastie v Rusku panující v letech 1613 – 1917</a:t>
            </a:r>
            <a:endParaRPr lang="cs-CZ" sz="2000" b="1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6. Označení nevolníků v Rusku jinak:</a:t>
            </a:r>
            <a:endParaRPr lang="cs-CZ" sz="2000" b="1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7. Přídavné jméno šlechty jinak též označované jako bojaři:</a:t>
            </a:r>
            <a:endParaRPr lang="cs-CZ" sz="2000" b="1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95736" y="836712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   A </a:t>
            </a:r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99792" y="1268760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mtClean="0"/>
              <a:t>P </a:t>
            </a:r>
            <a:r>
              <a:rPr lang="cs-CZ" sz="3200" b="1" smtClean="0">
                <a:solidFill>
                  <a:srgbClr val="FF0000"/>
                </a:solidFill>
              </a:rPr>
              <a:t>E</a:t>
            </a:r>
            <a:r>
              <a:rPr lang="cs-CZ" sz="3200" smtClean="0"/>
              <a:t> T  </a:t>
            </a:r>
            <a:r>
              <a:rPr lang="cs-CZ" sz="3200" dirty="0" smtClean="0"/>
              <a:t>R O H R A   D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7624" y="1556792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 A  N    U </a:t>
            </a:r>
            <a:r>
              <a:rPr lang="cs-CZ" sz="3200" b="1" dirty="0" smtClean="0">
                <a:solidFill>
                  <a:srgbClr val="FF0000"/>
                </a:solidFill>
              </a:rPr>
              <a:t>F</a:t>
            </a:r>
            <a:r>
              <a:rPr lang="cs-CZ" sz="3200" dirty="0" smtClean="0"/>
              <a:t> A K T  U  R  A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619672" y="1916832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   A    M</a:t>
            </a:r>
            <a:r>
              <a:rPr lang="cs-CZ" sz="3200" b="1" dirty="0" smtClean="0">
                <a:solidFill>
                  <a:srgbClr val="FF0000"/>
                </a:solidFill>
              </a:rPr>
              <a:t>O</a:t>
            </a:r>
            <a:r>
              <a:rPr lang="cs-CZ" sz="3200" dirty="0" smtClean="0"/>
              <a:t>D  Ě R  Ž  A  V  Í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59832" y="2420889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</a:t>
            </a:r>
            <a:r>
              <a:rPr lang="cs-CZ" sz="3200" dirty="0" smtClean="0"/>
              <a:t>O M A N O   V  C  I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059832" y="270892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</a:t>
            </a:r>
            <a:r>
              <a:rPr lang="cs-CZ" sz="3200" dirty="0" smtClean="0"/>
              <a:t> U Ž I  C  I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483768" y="3212976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    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dirty="0" smtClean="0"/>
              <a:t>  S O K Á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3861048"/>
            <a:ext cx="19591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REFORMY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266" grpId="0"/>
      <p:bldP spid="7267" grpId="0"/>
      <p:bldP spid="7268" grpId="0"/>
      <p:bldP spid="11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12776"/>
            <a:ext cx="8352927" cy="4713387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cs-CZ" sz="3200" dirty="0" smtClean="0">
                <a:solidFill>
                  <a:schemeClr val="tx1"/>
                </a:solidFill>
              </a:rPr>
              <a:t>- vláda od ……….</a:t>
            </a:r>
          </a:p>
          <a:p>
            <a:pPr marL="0" indent="0">
              <a:buNone/>
              <a:defRPr/>
            </a:pPr>
            <a:r>
              <a:rPr lang="cs-CZ" sz="3200" dirty="0" smtClean="0">
                <a:solidFill>
                  <a:schemeClr val="tx1"/>
                </a:solidFill>
              </a:rPr>
              <a:t>- snaha získat přístup k moři → válka proti …………. = zisk Finského zálivu → 1703: založen …………….. = nové sídelní město</a:t>
            </a:r>
          </a:p>
          <a:p>
            <a:pPr marL="0" indent="0">
              <a:buNone/>
              <a:defRPr/>
            </a:pPr>
            <a:r>
              <a:rPr lang="cs-CZ" sz="3200" dirty="0" smtClean="0">
                <a:solidFill>
                  <a:schemeClr val="tx1"/>
                </a:solidFill>
              </a:rPr>
              <a:t>- ………    …………………. ………: zisk </a:t>
            </a:r>
            <a:r>
              <a:rPr lang="cs-CZ" sz="3200" dirty="0" err="1" smtClean="0">
                <a:solidFill>
                  <a:schemeClr val="tx1"/>
                </a:solidFill>
              </a:rPr>
              <a:t>infa</a:t>
            </a:r>
            <a:r>
              <a:rPr lang="cs-CZ" sz="3200" dirty="0" smtClean="0">
                <a:solidFill>
                  <a:schemeClr val="tx1"/>
                </a:solidFill>
              </a:rPr>
              <a:t> o vědě, lékařství, technice  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Doplň údaje o Petru Velikém: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95736" y="1340768"/>
            <a:ext cx="9749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1689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Obdélníkový popisek 5"/>
          <p:cNvSpPr/>
          <p:nvPr/>
        </p:nvSpPr>
        <p:spPr>
          <a:xfrm>
            <a:off x="3779912" y="1556792"/>
            <a:ext cx="2736304" cy="1440160"/>
          </a:xfrm>
          <a:prstGeom prst="wedgeRectCallout">
            <a:avLst>
              <a:gd name="adj1" fmla="val -86149"/>
              <a:gd name="adj2" fmla="val -3936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Od kdy vládl?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Obdélníkový popisek 6"/>
          <p:cNvSpPr/>
          <p:nvPr/>
        </p:nvSpPr>
        <p:spPr>
          <a:xfrm>
            <a:off x="2483768" y="2780928"/>
            <a:ext cx="2520280" cy="2448272"/>
          </a:xfrm>
          <a:prstGeom prst="wedgeRectCallout">
            <a:avLst>
              <a:gd name="adj1" fmla="val -96695"/>
              <a:gd name="adj2" fmla="val -4558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Proti kterému státu válčil?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2420888"/>
            <a:ext cx="18373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3300"/>
                </a:solidFill>
              </a:rPr>
              <a:t>ŠVÉDSKU</a:t>
            </a:r>
            <a:endParaRPr lang="cs-CZ" sz="3200" b="1" dirty="0">
              <a:solidFill>
                <a:srgbClr val="FF3300"/>
              </a:solidFill>
            </a:endParaRPr>
          </a:p>
        </p:txBody>
      </p:sp>
      <p:sp>
        <p:nvSpPr>
          <p:cNvPr id="9" name="Obdélníkový popisek 8"/>
          <p:cNvSpPr/>
          <p:nvPr/>
        </p:nvSpPr>
        <p:spPr>
          <a:xfrm>
            <a:off x="1907704" y="4941168"/>
            <a:ext cx="1584176" cy="1440160"/>
          </a:xfrm>
          <a:prstGeom prst="wedgeRectCallout">
            <a:avLst>
              <a:gd name="adj1" fmla="val -83250"/>
              <a:gd name="adj2" fmla="val -12305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Kde získával </a:t>
            </a:r>
            <a:r>
              <a:rPr lang="cs-CZ" sz="3200" b="1" dirty="0" err="1" smtClean="0">
                <a:solidFill>
                  <a:schemeClr val="tx1"/>
                </a:solidFill>
              </a:rPr>
              <a:t>info</a:t>
            </a:r>
            <a:r>
              <a:rPr lang="cs-CZ" sz="3200" b="1" dirty="0" smtClean="0">
                <a:solidFill>
                  <a:schemeClr val="tx1"/>
                </a:solidFill>
              </a:rPr>
              <a:t>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60" y="3501008"/>
            <a:ext cx="6029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cesty v utajení po západní Evropě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Obdélníkový popisek 10"/>
          <p:cNvSpPr/>
          <p:nvPr/>
        </p:nvSpPr>
        <p:spPr>
          <a:xfrm>
            <a:off x="5868144" y="4437112"/>
            <a:ext cx="3096344" cy="1872208"/>
          </a:xfrm>
          <a:prstGeom prst="wedgeRectCallout">
            <a:avLst>
              <a:gd name="adj1" fmla="val -164437"/>
              <a:gd name="adj2" fmla="val -10854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Které nové hlavní město založil?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835696" y="2852936"/>
            <a:ext cx="24112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PETROHRAD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  <p:bldP spid="6" grpId="0" build="allAtOnce" animBg="1"/>
      <p:bldP spid="6" grpId="1" build="allAtOnce" animBg="1"/>
      <p:bldP spid="7" grpId="0" animBg="1"/>
      <p:bldP spid="7" grpId="1" animBg="1"/>
      <p:bldP spid="9" grpId="0" animBg="1"/>
      <p:bldP spid="9" grpId="1" animBg="1"/>
      <p:bldP spid="10" grpId="0"/>
      <p:bldP spid="11" grpId="0" animBg="1"/>
      <p:bldP spid="11" grpId="1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700808"/>
            <a:ext cx="8280919" cy="4425355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0" algn="l"/>
              </a:tabLst>
            </a:pPr>
            <a:r>
              <a:rPr lang="cs-CZ" sz="3200" b="1" dirty="0" smtClean="0">
                <a:solidFill>
                  <a:schemeClr val="tx1"/>
                </a:solidFill>
              </a:rPr>
              <a:t>1. Co zakládal?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Reformy Petra Velikého – odpovězte na 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4063" y="1700808"/>
            <a:ext cx="60899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VŠ, školy, akademie, manufaktury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2204864"/>
            <a:ext cx="74110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2. Co chtěl po šlechtě, aby znala a uměla? 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2780928"/>
            <a:ext cx="62247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gramotnost a znalost cizího jazyka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3284984"/>
            <a:ext cx="29466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3. Proč to chtěl?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31840" y="3284984"/>
            <a:ext cx="48622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Ze šlechty úředníci a vojáci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3528" y="3933056"/>
            <a:ext cx="85042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4. Co bylo potřeba k platbě daní od všech mužů?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509120"/>
            <a:ext cx="2978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Sčítání obyvatel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5013176"/>
            <a:ext cx="60324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5. Co zavedl v souvislosti s časem?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7584" y="5661248"/>
            <a:ext cx="34243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evropský kalendář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9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332657"/>
            <a:ext cx="7804389" cy="1224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Co z hlediska módy požadoval po šlechtě?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27584" y="1484784"/>
            <a:ext cx="79991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Evropský způsob módy, holení vousů u mužů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www.toulkyevropou.cz/images/osobnosti/rusko/PetrVeli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152844"/>
            <a:ext cx="2520280" cy="329927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275856" y="5733256"/>
            <a:ext cx="32456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Obr. 1. Petr Veliký</a:t>
            </a:r>
            <a:endParaRPr lang="cs-CZ" sz="3200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268760"/>
            <a:ext cx="8496944" cy="511256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A, Použitá </a:t>
            </a:r>
            <a:r>
              <a:rPr lang="cs-CZ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literatura: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VÁLKOVÁ, Veronika. </a:t>
            </a:r>
            <a:r>
              <a:rPr lang="cs-CZ" sz="3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Dějepis 8 pro základní školy</a:t>
            </a: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Praha: SPN - pedagogické nakladatelství, akciová společnost, 2008, ISBN 978-80-7235-404-7</a:t>
            </a: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r>
              <a:rPr lang="cs-CZ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B, Internetové zdroje:</a:t>
            </a:r>
          </a:p>
          <a:p>
            <a:pPr marL="0" indent="0" algn="just">
              <a:buNone/>
            </a:pPr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Obr. 1 – Petr Veliký: </a:t>
            </a:r>
            <a:r>
              <a:rPr lang="cs-CZ" sz="3500" dirty="0" smtClean="0">
                <a:solidFill>
                  <a:schemeClr val="tx1"/>
                </a:solidFill>
              </a:rPr>
              <a:t>AUTOR </a:t>
            </a:r>
            <a:r>
              <a:rPr lang="cs-CZ" sz="3500" dirty="0" smtClean="0">
                <a:solidFill>
                  <a:schemeClr val="tx1"/>
                </a:solidFill>
              </a:rPr>
              <a:t>NEUVEDEN. </a:t>
            </a:r>
            <a:r>
              <a:rPr lang="cs-CZ" sz="3500" i="1" dirty="0" err="1" smtClean="0">
                <a:solidFill>
                  <a:schemeClr val="tx1"/>
                </a:solidFill>
              </a:rPr>
              <a:t>cs.wikipedia.org</a:t>
            </a:r>
            <a:r>
              <a:rPr lang="cs-CZ" sz="3500" dirty="0" smtClean="0">
                <a:solidFill>
                  <a:schemeClr val="tx1"/>
                </a:solidFill>
              </a:rPr>
              <a:t> [online]. [cit. 1.1.2014]. Dostupný na WWW: http://</a:t>
            </a:r>
            <a:r>
              <a:rPr lang="cs-CZ" sz="3500" dirty="0" smtClean="0">
                <a:solidFill>
                  <a:schemeClr val="tx1"/>
                </a:solidFill>
              </a:rPr>
              <a:t>upload.wikimedia.org/wikipedia/commons/e/e1/Peter_der-Grosse_1838_PR.jpg. </a:t>
            </a:r>
            <a:r>
              <a:rPr lang="cs-CZ" sz="3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3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cs-CZ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535</TotalTime>
  <Words>580</Words>
  <Application>Microsoft Office PowerPoint</Application>
  <PresentationFormat>Předvádění na obrazovce (4:3)</PresentationFormat>
  <Paragraphs>106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Základní škola a Mateřská škola Bílá Třemešná, okres Trutnov</vt:lpstr>
      <vt:lpstr>Anotace</vt:lpstr>
      <vt:lpstr>Anotace k jednotlivým stranám</vt:lpstr>
      <vt:lpstr>Přiřaďte pojmy a jejich vysvětlivky:</vt:lpstr>
      <vt:lpstr>Opakování</vt:lpstr>
      <vt:lpstr>Doplň údaje o Petru Velikém:</vt:lpstr>
      <vt:lpstr>Reformy Petra Velikého – odpovězte na otázky</vt:lpstr>
      <vt:lpstr>Snímek 8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Rusko za Petra Velikého</dc:title>
  <dc:creator>Mgr. Jiří Lux</dc:creator>
  <cp:lastModifiedBy>Jiri</cp:lastModifiedBy>
  <cp:revision>53</cp:revision>
  <dcterms:created xsi:type="dcterms:W3CDTF">2013-05-10T12:01:16Z</dcterms:created>
  <dcterms:modified xsi:type="dcterms:W3CDTF">2014-01-01T15:05:22Z</dcterms:modified>
</cp:coreProperties>
</file>