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4" r:id="rId3"/>
    <p:sldId id="265" r:id="rId4"/>
    <p:sldId id="257" r:id="rId5"/>
    <p:sldId id="258" r:id="rId6"/>
    <p:sldId id="259" r:id="rId7"/>
    <p:sldId id="260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VY_32_INOVACE_09_ROBOTA A NEVOLNICTVÍ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23. října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533BF2C4-D072-4AB6-9D59-B25097AC0FF1}" type="presOf" srcId="{E392F34A-E55D-43D5-AEDD-49027298B816}" destId="{7DCEBD2C-792F-484E-9C96-926E03F540ED}" srcOrd="0" destOrd="0" presId="urn:microsoft.com/office/officeart/2008/layout/VerticalCurvedList"/>
    <dgm:cxn modelId="{480FC60A-19F5-44D3-8E30-F9F442DD449F}" type="presOf" srcId="{A6F0E638-0CDE-4E1F-BB57-10C18463C623}" destId="{7DCEBD2C-792F-484E-9C96-926E03F540ED}" srcOrd="0" destOrd="1" presId="urn:microsoft.com/office/officeart/2008/layout/VerticalCurvedList"/>
    <dgm:cxn modelId="{0C15B106-A53F-44C2-8A78-5ECFFA3854B0}" type="presOf" srcId="{BA9EE107-A5FB-41C4-9EF1-1CC153B68B3F}" destId="{9C0CD981-713F-47B3-AE2F-2963F2684A6F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568063B7-E7B8-4229-B075-943B4EBEB46C}" type="presOf" srcId="{A83A7CFB-B411-4357-9641-4A8443F73655}" destId="{F036299F-AF4D-4DAF-ABF5-87E8CC3FEF1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A82C30F5-D7E7-4B1E-A5F9-355C2676DC43}" type="presOf" srcId="{3061F91D-8548-4FCB-A021-DD835A272F0F}" destId="{88F378EC-C3F8-47CD-AEFF-49BA634320FB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7096EA02-E01C-4C82-BC1B-EEA1071E8F6B}" type="presOf" srcId="{F3C4A836-23AC-4E41-B6D6-51221E7E6743}" destId="{EF104B90-7E69-4918-A202-E6F91FC6E413}" srcOrd="0" destOrd="0" presId="urn:microsoft.com/office/officeart/2008/layout/VerticalCurvedList"/>
    <dgm:cxn modelId="{83F9AA25-F597-4C76-9407-C16E0017CD30}" type="presOf" srcId="{8D78E2D7-18A7-41DD-9962-57B3FE2BEBDD}" destId="{A1781B13-DE10-4169-ABDE-0384026A6B34}" srcOrd="0" destOrd="0" presId="urn:microsoft.com/office/officeart/2008/layout/VerticalCurvedList"/>
    <dgm:cxn modelId="{63A9ACF7-B1FC-4FC7-AE59-C8B9411E386E}" type="presOf" srcId="{60B5D622-D348-4384-9EFA-863CA4F7B7A3}" destId="{CAE44C5F-81A1-4D30-8D3F-2E663ECAC700}" srcOrd="0" destOrd="0" presId="urn:microsoft.com/office/officeart/2008/layout/VerticalCurvedList"/>
    <dgm:cxn modelId="{95C85782-D26D-42DD-ADF1-61AA1398720B}" type="presParOf" srcId="{9C0CD981-713F-47B3-AE2F-2963F2684A6F}" destId="{96773A7D-3367-4F53-A2D2-EA5770AFFDB3}" srcOrd="0" destOrd="0" presId="urn:microsoft.com/office/officeart/2008/layout/VerticalCurvedList"/>
    <dgm:cxn modelId="{DE1C4CC0-9E37-45C9-A8D7-9637C1797DC9}" type="presParOf" srcId="{96773A7D-3367-4F53-A2D2-EA5770AFFDB3}" destId="{F31B7103-6E88-4DB9-9888-CB9E0B3FEEF8}" srcOrd="0" destOrd="0" presId="urn:microsoft.com/office/officeart/2008/layout/VerticalCurvedList"/>
    <dgm:cxn modelId="{BEAE029F-0B7E-476D-9AC2-DCF9A8C313CD}" type="presParOf" srcId="{F31B7103-6E88-4DB9-9888-CB9E0B3FEEF8}" destId="{F7A92DE4-3445-4B9B-AF3D-F2DA6F69C25D}" srcOrd="0" destOrd="0" presId="urn:microsoft.com/office/officeart/2008/layout/VerticalCurvedList"/>
    <dgm:cxn modelId="{60D19A98-697C-42CC-9E90-1E0DB232BEC5}" type="presParOf" srcId="{F31B7103-6E88-4DB9-9888-CB9E0B3FEEF8}" destId="{EF104B90-7E69-4918-A202-E6F91FC6E413}" srcOrd="1" destOrd="0" presId="urn:microsoft.com/office/officeart/2008/layout/VerticalCurvedList"/>
    <dgm:cxn modelId="{34F92825-B1CE-4EF3-9EDA-8D8029BC982B}" type="presParOf" srcId="{F31B7103-6E88-4DB9-9888-CB9E0B3FEEF8}" destId="{F5A5022A-2B1C-4F3B-B289-BC099E9CE92F}" srcOrd="2" destOrd="0" presId="urn:microsoft.com/office/officeart/2008/layout/VerticalCurvedList"/>
    <dgm:cxn modelId="{6FC681BF-A6C9-46C6-8393-8BB6EB0E53AC}" type="presParOf" srcId="{F31B7103-6E88-4DB9-9888-CB9E0B3FEEF8}" destId="{F16BA6F4-95DE-4E28-BF94-6459A70C4A6D}" srcOrd="3" destOrd="0" presId="urn:microsoft.com/office/officeart/2008/layout/VerticalCurvedList"/>
    <dgm:cxn modelId="{140CF40C-ACE7-42CD-84E4-BCA367A12A8A}" type="presParOf" srcId="{96773A7D-3367-4F53-A2D2-EA5770AFFDB3}" destId="{F036299F-AF4D-4DAF-ABF5-87E8CC3FEF1B}" srcOrd="1" destOrd="0" presId="urn:microsoft.com/office/officeart/2008/layout/VerticalCurvedList"/>
    <dgm:cxn modelId="{21D7CB89-4F6C-41D3-9DCA-7F5932048C14}" type="presParOf" srcId="{96773A7D-3367-4F53-A2D2-EA5770AFFDB3}" destId="{40B95986-31F6-48A6-A8D8-D04AC3BEDA92}" srcOrd="2" destOrd="0" presId="urn:microsoft.com/office/officeart/2008/layout/VerticalCurvedList"/>
    <dgm:cxn modelId="{C8B5B48F-D37A-4312-919C-13FED254433F}" type="presParOf" srcId="{40B95986-31F6-48A6-A8D8-D04AC3BEDA92}" destId="{112F553D-60C2-4CC4-948D-0369F51C4DB0}" srcOrd="0" destOrd="0" presId="urn:microsoft.com/office/officeart/2008/layout/VerticalCurvedList"/>
    <dgm:cxn modelId="{8E3EAFF0-A6C4-42B8-86F1-686A6DB7E824}" type="presParOf" srcId="{96773A7D-3367-4F53-A2D2-EA5770AFFDB3}" destId="{A1781B13-DE10-4169-ABDE-0384026A6B34}" srcOrd="3" destOrd="0" presId="urn:microsoft.com/office/officeart/2008/layout/VerticalCurvedList"/>
    <dgm:cxn modelId="{DDE283CD-6E03-4129-AD20-375C2D85DB4D}" type="presParOf" srcId="{96773A7D-3367-4F53-A2D2-EA5770AFFDB3}" destId="{65CD74A9-3E7B-49D7-95DD-EB8B72D6CA84}" srcOrd="4" destOrd="0" presId="urn:microsoft.com/office/officeart/2008/layout/VerticalCurvedList"/>
    <dgm:cxn modelId="{A44CCE61-8AAC-424A-BDDC-38F461037E65}" type="presParOf" srcId="{65CD74A9-3E7B-49D7-95DD-EB8B72D6CA84}" destId="{2741B69B-255D-4143-BECE-5BD9035A4FC6}" srcOrd="0" destOrd="0" presId="urn:microsoft.com/office/officeart/2008/layout/VerticalCurvedList"/>
    <dgm:cxn modelId="{6A10E722-EE5E-4429-A885-EF44AA1F3A0D}" type="presParOf" srcId="{96773A7D-3367-4F53-A2D2-EA5770AFFDB3}" destId="{7DCEBD2C-792F-484E-9C96-926E03F540ED}" srcOrd="5" destOrd="0" presId="urn:microsoft.com/office/officeart/2008/layout/VerticalCurvedList"/>
    <dgm:cxn modelId="{B716F61F-3BDF-4A57-BBA6-0F4CE11C4953}" type="presParOf" srcId="{96773A7D-3367-4F53-A2D2-EA5770AFFDB3}" destId="{8E391AE5-35EA-4A7F-ACFF-6E662A0BD046}" srcOrd="6" destOrd="0" presId="urn:microsoft.com/office/officeart/2008/layout/VerticalCurvedList"/>
    <dgm:cxn modelId="{637F44BF-B33E-4C79-8A34-CF7104321009}" type="presParOf" srcId="{8E391AE5-35EA-4A7F-ACFF-6E662A0BD046}" destId="{EB133F34-59A3-4639-B813-3EF5396EC28B}" srcOrd="0" destOrd="0" presId="urn:microsoft.com/office/officeart/2008/layout/VerticalCurvedList"/>
    <dgm:cxn modelId="{4DF861D1-CC5D-4F0A-9634-F6557DD72193}" type="presParOf" srcId="{96773A7D-3367-4F53-A2D2-EA5770AFFDB3}" destId="{88F378EC-C3F8-47CD-AEFF-49BA634320FB}" srcOrd="7" destOrd="0" presId="urn:microsoft.com/office/officeart/2008/layout/VerticalCurvedList"/>
    <dgm:cxn modelId="{08478B6A-AF3F-4CFB-A571-A46CA3AAE839}" type="presParOf" srcId="{96773A7D-3367-4F53-A2D2-EA5770AFFDB3}" destId="{0C1D6B2A-9239-4220-B9D4-EF24FF044C0E}" srcOrd="8" destOrd="0" presId="urn:microsoft.com/office/officeart/2008/layout/VerticalCurvedList"/>
    <dgm:cxn modelId="{EF226E56-A623-42A3-A526-F243DFEF9AB2}" type="presParOf" srcId="{0C1D6B2A-9239-4220-B9D4-EF24FF044C0E}" destId="{A6FEC19F-0F90-4EC7-BB21-E0ADFEFFA617}" srcOrd="0" destOrd="0" presId="urn:microsoft.com/office/officeart/2008/layout/VerticalCurvedList"/>
    <dgm:cxn modelId="{D0C925C5-E3C8-440D-9569-494B88616BA6}" type="presParOf" srcId="{96773A7D-3367-4F53-A2D2-EA5770AFFDB3}" destId="{CAE44C5F-81A1-4D30-8D3F-2E663ECAC700}" srcOrd="9" destOrd="0" presId="urn:microsoft.com/office/officeart/2008/layout/VerticalCurvedList"/>
    <dgm:cxn modelId="{B7B98AA9-966E-4CC0-BF8A-F19DD7A006D3}" type="presParOf" srcId="{96773A7D-3367-4F53-A2D2-EA5770AFFDB3}" destId="{053E2699-E7D5-4B6C-A824-2ED732C32228}" srcOrd="10" destOrd="0" presId="urn:microsoft.com/office/officeart/2008/layout/VerticalCurvedList"/>
    <dgm:cxn modelId="{F52BEF2E-F664-46A9-9678-B6E0AD578E6B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23. října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VY_32_INOVACE_09_ROBOTA A NEVOLNICTVÍ 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D6954553-66ED-4D12-93B9-FA2BE0687119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3C10A16F-F226-4C70-95A5-503A8F3ED9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osmý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zápis a výklad nové látky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až druhé straně žáci odpoví pomocí učebnice na otázky.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Ve třetí až čtvrté straně pak žáci tvoří zápis, jehož součástí jsou právě odpovědi z prvních dvou stran. V závorce jsou vždy čísla otázek z prvních dvou stran. Vše se tvoří pomocí PC, interaktivní tabule či papíru, pro kontrolu pak zápis bude po postupném klikání doplněn.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12776"/>
            <a:ext cx="8136904" cy="5040560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Kolik obyvatelstva zahynulo ve válce?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Jak dlouho trvala robota týdně?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Kdy se nerobotovalo?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Proti komu se vedlo povstání a proti komu ne?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Jak se jmenují dokumenty určující výši roboty?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Co to byly naturální dávky?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7. Komu platili poddaní daně?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Napiš odpovědi z uč. s. 34 - 35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476672"/>
            <a:ext cx="7408862" cy="5649491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8. Komu platili poddaní desátek?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9. Co se stalo z poddaných?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10. Co se vše musela vrchnost poddaným schválit?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11. Kdo měl soudní pravomoc?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12. Kdo rozhodoval v případě sporu s vrchností?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13. Který byl nejvyšší trest?</a:t>
            </a:r>
            <a:endParaRPr lang="cs-CZ" sz="32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6"/>
            <a:ext cx="8424936" cy="4785395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kvůli válce smrt </a:t>
            </a:r>
            <a:r>
              <a:rPr lang="cs-CZ" sz="3200" b="1" i="1" dirty="0" smtClean="0">
                <a:solidFill>
                  <a:srgbClr val="7030A0"/>
                </a:solidFill>
              </a:rPr>
              <a:t>(1)</a:t>
            </a:r>
            <a:r>
              <a:rPr lang="cs-CZ" sz="3200" b="1" dirty="0" smtClean="0">
                <a:solidFill>
                  <a:schemeClr val="tx1"/>
                </a:solidFill>
              </a:rPr>
              <a:t>.…………..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obyvatelstva → robota až </a:t>
            </a:r>
            <a:r>
              <a:rPr lang="cs-CZ" sz="3200" b="1" i="1" dirty="0" smtClean="0">
                <a:solidFill>
                  <a:srgbClr val="7030A0"/>
                </a:solidFill>
              </a:rPr>
              <a:t>(2)</a:t>
            </a:r>
            <a:r>
              <a:rPr lang="cs-CZ" sz="3200" dirty="0" smtClean="0">
                <a:solidFill>
                  <a:schemeClr val="tx1"/>
                </a:solidFill>
              </a:rPr>
              <a:t>…… dny týdně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nerobotovalo se v </a:t>
            </a:r>
            <a:r>
              <a:rPr lang="cs-CZ" sz="3200" b="1" i="1" dirty="0" smtClean="0">
                <a:solidFill>
                  <a:srgbClr val="7030A0"/>
                </a:solidFill>
              </a:rPr>
              <a:t>(3</a:t>
            </a:r>
            <a:r>
              <a:rPr lang="cs-CZ" sz="3200" b="1" dirty="0" smtClean="0">
                <a:solidFill>
                  <a:srgbClr val="7030A0"/>
                </a:solidFill>
              </a:rPr>
              <a:t>)</a:t>
            </a:r>
            <a:r>
              <a:rPr lang="cs-CZ" sz="3200" dirty="0" smtClean="0">
                <a:solidFill>
                  <a:schemeClr val="tx1"/>
                </a:solidFill>
              </a:rPr>
              <a:t>………. a ve ………….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povstání proti </a:t>
            </a:r>
            <a:r>
              <a:rPr lang="cs-CZ" sz="3200" b="1" i="1" dirty="0" smtClean="0">
                <a:solidFill>
                  <a:srgbClr val="7030A0"/>
                </a:solidFill>
              </a:rPr>
              <a:t>(4)</a:t>
            </a:r>
            <a:r>
              <a:rPr lang="cs-CZ" sz="3200" dirty="0" smtClean="0">
                <a:solidFill>
                  <a:schemeClr val="tx1"/>
                </a:solidFill>
              </a:rPr>
              <a:t>…………, ne ………..!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</a:t>
            </a:r>
            <a:r>
              <a:rPr lang="cs-CZ" sz="3200" b="1" i="1" dirty="0" smtClean="0">
                <a:solidFill>
                  <a:srgbClr val="7030A0"/>
                </a:solidFill>
              </a:rPr>
              <a:t>(5)</a:t>
            </a:r>
            <a:r>
              <a:rPr lang="cs-CZ" sz="3200" dirty="0" smtClean="0">
                <a:solidFill>
                  <a:schemeClr val="tx1"/>
                </a:solidFill>
              </a:rPr>
              <a:t>…………..………= dokumenty panovníka určující výši roboty</a:t>
            </a:r>
          </a:p>
          <a:p>
            <a:pPr marL="0" indent="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poddaní: platí naturální dávky = </a:t>
            </a:r>
            <a:r>
              <a:rPr lang="cs-CZ" sz="3200" b="1" i="1" dirty="0" smtClean="0">
                <a:solidFill>
                  <a:srgbClr val="7030A0"/>
                </a:solidFill>
              </a:rPr>
              <a:t>(6)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……………………, daně své vrchnosti, daně </a:t>
            </a:r>
            <a:r>
              <a:rPr lang="cs-CZ" sz="3200" b="1" i="1" dirty="0" smtClean="0">
                <a:solidFill>
                  <a:srgbClr val="7030A0"/>
                </a:solidFill>
              </a:rPr>
              <a:t>(7</a:t>
            </a:r>
            <a:r>
              <a:rPr lang="cs-CZ" sz="3200" b="1" dirty="0" smtClean="0">
                <a:solidFill>
                  <a:srgbClr val="7030A0"/>
                </a:solidFill>
              </a:rPr>
              <a:t>)</a:t>
            </a:r>
            <a:r>
              <a:rPr lang="cs-CZ" sz="3200" dirty="0" smtClean="0">
                <a:solidFill>
                  <a:schemeClr val="tx1"/>
                </a:solidFill>
              </a:rPr>
              <a:t> ………………, desátek </a:t>
            </a:r>
            <a:r>
              <a:rPr lang="cs-CZ" sz="3200" b="1" i="1" dirty="0" smtClean="0">
                <a:solidFill>
                  <a:srgbClr val="7030A0"/>
                </a:solidFill>
              </a:rPr>
              <a:t>(8)</a:t>
            </a:r>
            <a:r>
              <a:rPr lang="cs-CZ" sz="3200" dirty="0" smtClean="0">
                <a:solidFill>
                  <a:schemeClr val="tx1"/>
                </a:solidFill>
              </a:rPr>
              <a:t>……………….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Robota a nevolnictví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1196752"/>
            <a:ext cx="13805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třetiny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1772816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tři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5976" y="2348880"/>
            <a:ext cx="1265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neděli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2348880"/>
            <a:ext cx="1327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svátek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2924944"/>
            <a:ext cx="18309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vrchnosti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924944"/>
            <a:ext cx="9637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králi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3501008"/>
            <a:ext cx="2962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robotní patenty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5085184"/>
            <a:ext cx="35684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potraviny, výrobky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1043608" y="5517232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panovníkovi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5589240"/>
            <a:ext cx="1141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církvi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"/>
                            </p:stCondLst>
                            <p:childTnLst>
                              <p:par>
                                <p:cTn id="8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4" grpId="0"/>
      <p:bldP spid="8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332656"/>
            <a:ext cx="8424936" cy="61206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- z poddaných </a:t>
            </a:r>
            <a:r>
              <a:rPr lang="cs-CZ" sz="3200" b="1" i="1" dirty="0" smtClean="0">
                <a:solidFill>
                  <a:srgbClr val="7030A0"/>
                </a:solidFill>
              </a:rPr>
              <a:t>(9)</a:t>
            </a:r>
            <a:r>
              <a:rPr lang="cs-CZ" sz="3200" dirty="0" smtClean="0">
                <a:solidFill>
                  <a:schemeClr val="tx1"/>
                </a:solidFill>
              </a:rPr>
              <a:t>…………… = velká závislost na vrchnosti, bez jejího souhlasu zákaz </a:t>
            </a:r>
            <a:r>
              <a:rPr lang="cs-CZ" sz="3200" b="1" i="1" dirty="0" smtClean="0">
                <a:solidFill>
                  <a:srgbClr val="7030A0"/>
                </a:solidFill>
              </a:rPr>
              <a:t>(10)</a:t>
            </a:r>
            <a:r>
              <a:rPr lang="cs-CZ" sz="3200" dirty="0" smtClean="0">
                <a:solidFill>
                  <a:schemeClr val="tx1"/>
                </a:solidFill>
              </a:rPr>
              <a:t>……..........., .........……., ………., ………….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soudní pravomoc - jen </a:t>
            </a:r>
            <a:r>
              <a:rPr lang="cs-CZ" sz="3200" b="1" i="1" dirty="0" smtClean="0">
                <a:solidFill>
                  <a:srgbClr val="7030A0"/>
                </a:solidFill>
              </a:rPr>
              <a:t>(11)</a:t>
            </a:r>
            <a:r>
              <a:rPr lang="cs-CZ" sz="3200" dirty="0" smtClean="0">
                <a:solidFill>
                  <a:schemeClr val="tx1"/>
                </a:solidFill>
              </a:rPr>
              <a:t>…………………, v případě sporu s vrchností rozhoduje </a:t>
            </a:r>
            <a:r>
              <a:rPr lang="cs-CZ" sz="3200" b="1" i="1" dirty="0" smtClean="0">
                <a:solidFill>
                  <a:srgbClr val="7030A0"/>
                </a:solidFill>
              </a:rPr>
              <a:t>(12)</a:t>
            </a:r>
            <a:r>
              <a:rPr lang="cs-CZ" sz="3200" dirty="0" smtClean="0">
                <a:solidFill>
                  <a:schemeClr val="tx1"/>
                </a:solidFill>
              </a:rPr>
              <a:t>…………, nemožnost odvolání, možný i trest </a:t>
            </a:r>
            <a:r>
              <a:rPr lang="cs-CZ" sz="3200" b="1" i="1" dirty="0" smtClean="0">
                <a:solidFill>
                  <a:srgbClr val="7030A0"/>
                </a:solidFill>
              </a:rPr>
              <a:t>(13)</a:t>
            </a:r>
            <a:r>
              <a:rPr lang="cs-CZ" sz="3200" dirty="0" smtClean="0">
                <a:solidFill>
                  <a:schemeClr val="tx1"/>
                </a:solidFill>
              </a:rPr>
              <a:t>……………  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188640"/>
            <a:ext cx="17700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nevolníci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268760"/>
            <a:ext cx="77139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stěhování       vdávání      ženění studia dětí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1844824"/>
            <a:ext cx="17283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vrchnost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2780928"/>
            <a:ext cx="17283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vrchnost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3284984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smrti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11256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978-80-7235-404-7.</a:t>
            </a:r>
          </a:p>
          <a:p>
            <a:pPr marL="0" indent="0" algn="just">
              <a:buNone/>
            </a:pP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32</TotalTime>
  <Words>332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Motiv1</vt:lpstr>
      <vt:lpstr>Základní škola a Mateřská škola Bílá Třemešná, okres Trutnov</vt:lpstr>
      <vt:lpstr>Anotace</vt:lpstr>
      <vt:lpstr>Anotace k jednotlivým stranám</vt:lpstr>
      <vt:lpstr>Napiš odpovědi z uč. s. 34 - 35</vt:lpstr>
      <vt:lpstr>Snímek 5</vt:lpstr>
      <vt:lpstr>Robota a nevolnictví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Robota a nevolnictví</dc:title>
  <dc:creator>Mgr. Jiří Lux</dc:creator>
  <cp:lastModifiedBy>Jiri</cp:lastModifiedBy>
  <cp:revision>12</cp:revision>
  <dcterms:created xsi:type="dcterms:W3CDTF">2013-10-22T20:07:10Z</dcterms:created>
  <dcterms:modified xsi:type="dcterms:W3CDTF">2014-01-01T17:41:10Z</dcterms:modified>
</cp:coreProperties>
</file>