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71" r:id="rId3"/>
    <p:sldId id="257" r:id="rId4"/>
    <p:sldId id="301" r:id="rId5"/>
    <p:sldId id="318" r:id="rId6"/>
    <p:sldId id="319" r:id="rId7"/>
    <p:sldId id="320" r:id="rId8"/>
    <p:sldId id="321" r:id="rId9"/>
    <p:sldId id="323" r:id="rId10"/>
    <p:sldId id="324" r:id="rId11"/>
    <p:sldId id="30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1.1.2014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7124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712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712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7124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712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ibiru.zarea.net/sqladmi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php5.cz/" TargetMode="External"/><Relationship Id="rId5" Type="http://schemas.openxmlformats.org/officeDocument/2006/relationships/hyperlink" Target="http://knihy.cpress.cz/informatika-a-vypocetni-technika-pro-stredni-skoly.html" TargetMode="External"/><Relationship Id="rId4" Type="http://schemas.openxmlformats.org/officeDocument/2006/relationships/hyperlink" Target="http://www.abclinuxu.cz/clanky/navody/tvorba-databazi-v-mysql-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VY_32_INOVACE_038.ICT.34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SQL stručné minimum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164288" y="6356350"/>
            <a:ext cx="1522512" cy="36512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038.ICT.34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stránek </a:t>
            </a:r>
            <a:r>
              <a:rPr lang="cs-CZ" sz="2200" smtClean="0"/>
              <a:t>– SQL stručné minimum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600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1. 1. 2014</a:t>
            </a:r>
            <a:endParaRPr lang="cs-CZ" sz="2800" dirty="0" smtClean="0"/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databáze, MySQL, SQL, HTML</a:t>
            </a:r>
            <a:r>
              <a:rPr lang="cs-CZ" sz="2800"/>
              <a:t>, </a:t>
            </a:r>
            <a:r>
              <a:rPr lang="cs-CZ" sz="2800" smtClean="0"/>
              <a:t>www</a:t>
            </a:r>
            <a:r>
              <a:rPr lang="cs-CZ" sz="2800" dirty="0" smtClean="0"/>
              <a:t>, web</a:t>
            </a:r>
            <a:r>
              <a:rPr lang="cs-CZ" sz="2800" smtClean="0"/>
              <a:t>, internet, phpMyAdmin</a:t>
            </a:r>
          </a:p>
          <a:p>
            <a:r>
              <a:rPr lang="cs-CZ" sz="2800" b="1" u="sng" smtClean="0"/>
              <a:t>Anotace</a:t>
            </a:r>
            <a:r>
              <a:rPr lang="cs-CZ" sz="2800" smtClean="0"/>
              <a:t>: Úvod do </a:t>
            </a:r>
            <a:r>
              <a:rPr lang="cs-CZ" sz="2800"/>
              <a:t>dotazovacího </a:t>
            </a:r>
            <a:r>
              <a:rPr lang="cs-CZ" sz="2800" smtClean="0"/>
              <a:t>jazyka SQL 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000" smtClean="0"/>
              <a:t>SQL </a:t>
            </a:r>
            <a:r>
              <a:rPr lang="cs-CZ" sz="4000"/>
              <a:t>– Structured Query Language </a:t>
            </a:r>
          </a:p>
          <a:p>
            <a:pPr marL="0" indent="0">
              <a:buNone/>
            </a:pPr>
            <a:r>
              <a:rPr lang="cs-CZ" sz="2800" smtClean="0"/>
              <a:t>	</a:t>
            </a:r>
          </a:p>
          <a:p>
            <a:r>
              <a:rPr lang="cs-CZ" sz="2800" smtClean="0"/>
              <a:t>DDL (Data </a:t>
            </a:r>
            <a:r>
              <a:rPr lang="cs-CZ" sz="2800"/>
              <a:t>Definition </a:t>
            </a:r>
            <a:r>
              <a:rPr lang="cs-CZ" sz="2800" smtClean="0"/>
              <a:t>Language)</a:t>
            </a:r>
          </a:p>
          <a:p>
            <a:pPr lvl="1"/>
            <a:r>
              <a:rPr lang="cs-CZ" sz="2400" smtClean="0"/>
              <a:t> Příkazy pro definici </a:t>
            </a:r>
            <a:r>
              <a:rPr lang="cs-CZ" sz="2400"/>
              <a:t>dat (CREATE, ALTER, </a:t>
            </a:r>
            <a:r>
              <a:rPr lang="cs-CZ" sz="2400" smtClean="0"/>
              <a:t>DROP</a:t>
            </a:r>
            <a:r>
              <a:rPr lang="cs-CZ" sz="2400"/>
              <a:t>, …)</a:t>
            </a:r>
          </a:p>
          <a:p>
            <a:pPr marL="0" indent="0">
              <a:buNone/>
            </a:pPr>
            <a:endParaRPr lang="cs-CZ" sz="2800" smtClean="0"/>
          </a:p>
          <a:p>
            <a:r>
              <a:rPr lang="cs-CZ" sz="2800" smtClean="0"/>
              <a:t>DML (Data </a:t>
            </a:r>
            <a:r>
              <a:rPr lang="cs-CZ" sz="2800"/>
              <a:t>Manipulation </a:t>
            </a:r>
            <a:r>
              <a:rPr lang="cs-CZ" sz="2800" smtClean="0"/>
              <a:t>Languuage)</a:t>
            </a:r>
          </a:p>
          <a:p>
            <a:pPr lvl="1"/>
            <a:r>
              <a:rPr lang="cs-CZ" sz="2400" smtClean="0"/>
              <a:t> </a:t>
            </a:r>
            <a:r>
              <a:rPr lang="en-US" sz="2400"/>
              <a:t>Příkazy pro </a:t>
            </a:r>
            <a:r>
              <a:rPr lang="en-US" sz="2400" smtClean="0"/>
              <a:t>manipulaci </a:t>
            </a:r>
            <a:r>
              <a:rPr lang="en-US" sz="2400"/>
              <a:t>s daty (SELECT, INSERT, UPDATE, </a:t>
            </a:r>
            <a:r>
              <a:rPr lang="cs-CZ" sz="2400" smtClean="0"/>
              <a:t>	</a:t>
            </a:r>
            <a:r>
              <a:rPr lang="en-US" sz="2400" smtClean="0"/>
              <a:t>DELETE</a:t>
            </a:r>
            <a:r>
              <a:rPr lang="en-US" sz="2400"/>
              <a:t>, …)</a:t>
            </a:r>
            <a:endParaRPr lang="cs-CZ" sz="2400"/>
          </a:p>
          <a:p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402283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200" b="1"/>
              <a:t>Příkazy pro definici dat (CREATE, </a:t>
            </a:r>
            <a:r>
              <a:rPr lang="cs-CZ" sz="4200" b="1" smtClean="0"/>
              <a:t>DROP, ALTER, </a:t>
            </a:r>
            <a:r>
              <a:rPr lang="cs-CZ" sz="4200" b="1"/>
              <a:t>…)</a:t>
            </a:r>
          </a:p>
          <a:p>
            <a:pPr marL="0" indent="0">
              <a:buNone/>
            </a:pPr>
            <a:endParaRPr lang="cs-CZ" sz="2800" b="1" smtClean="0"/>
          </a:p>
          <a:p>
            <a:pPr marL="0" indent="0">
              <a:buNone/>
            </a:pPr>
            <a:r>
              <a:rPr lang="cs-CZ" sz="2800" b="1" smtClean="0"/>
              <a:t>Vytvoření </a:t>
            </a:r>
            <a:r>
              <a:rPr lang="cs-CZ" sz="2800" b="1"/>
              <a:t>databáze</a:t>
            </a:r>
          </a:p>
          <a:p>
            <a:pPr marL="0" indent="0">
              <a:buNone/>
            </a:pPr>
            <a:r>
              <a:rPr lang="cs-CZ" sz="2800"/>
              <a:t>CREATE DATABASE nazev_databaze</a:t>
            </a:r>
          </a:p>
          <a:p>
            <a:pPr marL="0" indent="0">
              <a:buNone/>
            </a:pPr>
            <a:endParaRPr lang="cs-CZ" sz="2800" b="1" smtClean="0"/>
          </a:p>
          <a:p>
            <a:pPr marL="0" indent="0">
              <a:buNone/>
            </a:pPr>
            <a:r>
              <a:rPr lang="cs-CZ" sz="2800" b="1" smtClean="0"/>
              <a:t>Vytvoření </a:t>
            </a:r>
            <a:r>
              <a:rPr lang="cs-CZ" sz="2800" b="1"/>
              <a:t>tabulky</a:t>
            </a:r>
          </a:p>
          <a:p>
            <a:pPr marL="0" indent="0">
              <a:buNone/>
            </a:pPr>
            <a:r>
              <a:rPr lang="cs-CZ" sz="2800"/>
              <a:t>CREATE TABLE nazev_tabulky</a:t>
            </a:r>
          </a:p>
          <a:p>
            <a:pPr marL="0" indent="0">
              <a:buNone/>
            </a:pPr>
            <a:r>
              <a:rPr lang="cs-CZ" sz="2800"/>
              <a:t>(</a:t>
            </a:r>
          </a:p>
          <a:p>
            <a:pPr marL="0" indent="0">
              <a:buNone/>
            </a:pPr>
            <a:r>
              <a:rPr lang="cs-CZ" sz="2800"/>
              <a:t>	nazev_polozky1 typ, </a:t>
            </a:r>
            <a:r>
              <a:rPr lang="en-US" sz="2800"/>
              <a:t>[NOT NULL]  [</a:t>
            </a:r>
            <a:r>
              <a:rPr lang="en-US" sz="2800" smtClean="0"/>
              <a:t>PRIMAR</a:t>
            </a:r>
            <a:r>
              <a:rPr lang="cs-CZ" sz="2800" smtClean="0"/>
              <a:t>Y</a:t>
            </a:r>
            <a:r>
              <a:rPr lang="en-US" sz="2800" smtClean="0"/>
              <a:t> </a:t>
            </a:r>
            <a:r>
              <a:rPr lang="en-US" sz="2800"/>
              <a:t>KEY]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	</a:t>
            </a:r>
            <a:r>
              <a:rPr lang="cs-CZ" sz="2800"/>
              <a:t>nazev_polozky1</a:t>
            </a:r>
          </a:p>
          <a:p>
            <a:pPr marL="0" indent="0">
              <a:buNone/>
            </a:pPr>
            <a:r>
              <a:rPr lang="cs-CZ" sz="2800"/>
              <a:t>	nazev_polozky2</a:t>
            </a:r>
          </a:p>
          <a:p>
            <a:pPr marL="0" indent="0">
              <a:buNone/>
            </a:pPr>
            <a:r>
              <a:rPr lang="cs-CZ" sz="2800"/>
              <a:t>	…</a:t>
            </a:r>
          </a:p>
          <a:p>
            <a:pPr marL="0" indent="0">
              <a:buNone/>
            </a:pPr>
            <a:r>
              <a:rPr lang="cs-CZ" sz="2800"/>
              <a:t>	nazev_polozky1N</a:t>
            </a:r>
          </a:p>
          <a:p>
            <a:pPr marL="0" indent="0">
              <a:buNone/>
            </a:pPr>
            <a:r>
              <a:rPr lang="cs-CZ" sz="2800" smtClean="0"/>
              <a:t>)</a:t>
            </a:r>
          </a:p>
          <a:p>
            <a:pPr marL="0" indent="0">
              <a:buNone/>
            </a:pPr>
            <a:endParaRPr lang="cs-CZ" sz="2800"/>
          </a:p>
          <a:p>
            <a:pPr marL="0" indent="0">
              <a:buNone/>
            </a:pPr>
            <a:r>
              <a:rPr lang="cs-CZ" sz="2800" b="1"/>
              <a:t>Odstranění tabulky</a:t>
            </a:r>
          </a:p>
          <a:p>
            <a:pPr marL="0" indent="0">
              <a:buNone/>
            </a:pPr>
            <a:r>
              <a:rPr lang="en-US" sz="2800"/>
              <a:t>DROP TABLE název_tabulky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 </a:t>
            </a:r>
            <a:endParaRPr lang="cs-CZ" sz="2800"/>
          </a:p>
          <a:p>
            <a:pPr marL="0" indent="0">
              <a:buNone/>
            </a:pPr>
            <a:r>
              <a:rPr lang="en-US" sz="2800" b="1"/>
              <a:t>Změna struktury tabulky</a:t>
            </a:r>
            <a:endParaRPr lang="cs-CZ" sz="2800" b="1"/>
          </a:p>
          <a:p>
            <a:pPr marL="0" indent="0">
              <a:buNone/>
            </a:pPr>
            <a:r>
              <a:rPr lang="en-US" sz="2800"/>
              <a:t>ALTER TABLE název_tabulky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(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	ADD název_sloupce typ [</a:t>
            </a:r>
            <a:r>
              <a:rPr lang="en-US" sz="2800" smtClean="0"/>
              <a:t>integr</a:t>
            </a:r>
            <a:r>
              <a:rPr lang="cs-CZ" sz="2800" smtClean="0"/>
              <a:t>i</a:t>
            </a:r>
            <a:r>
              <a:rPr lang="en-US" sz="2800" smtClean="0"/>
              <a:t>tn</a:t>
            </a:r>
            <a:r>
              <a:rPr lang="cs-CZ" sz="2800" smtClean="0"/>
              <a:t>í</a:t>
            </a:r>
            <a:r>
              <a:rPr lang="en-US" sz="2800" smtClean="0"/>
              <a:t> </a:t>
            </a:r>
            <a:r>
              <a:rPr lang="en-US" sz="2800"/>
              <a:t>omezen</a:t>
            </a:r>
            <a:r>
              <a:rPr lang="cs-CZ" sz="2800"/>
              <a:t>í</a:t>
            </a:r>
            <a:r>
              <a:rPr lang="en-US" sz="2800"/>
              <a:t>],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	MODIFY …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	DROP …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)</a:t>
            </a:r>
            <a:endParaRPr lang="cs-CZ" sz="2800"/>
          </a:p>
          <a:p>
            <a:pPr marL="0" indent="0">
              <a:buNone/>
            </a:pPr>
            <a:r>
              <a:rPr lang="en-US" sz="2800"/>
              <a:t> </a:t>
            </a:r>
            <a:endParaRPr lang="cs-CZ" sz="2800"/>
          </a:p>
          <a:p>
            <a:pPr marL="0" indent="0">
              <a:buNone/>
            </a:pPr>
            <a:r>
              <a:rPr lang="en-US" sz="2800" b="1"/>
              <a:t>Vytvoření indexu</a:t>
            </a:r>
            <a:endParaRPr lang="cs-CZ" sz="2800" b="1"/>
          </a:p>
          <a:p>
            <a:pPr marL="0" indent="0">
              <a:buNone/>
            </a:pPr>
            <a:r>
              <a:rPr lang="en-US" sz="2800"/>
              <a:t>CREATE [</a:t>
            </a:r>
            <a:r>
              <a:rPr lang="cs-CZ" sz="2800"/>
              <a:t>UNIQUE</a:t>
            </a:r>
            <a:r>
              <a:rPr lang="en-US" sz="2800"/>
              <a:t>] INDEX n</a:t>
            </a:r>
            <a:r>
              <a:rPr lang="cs-CZ" sz="2800" smtClean="0"/>
              <a:t>ázev_indexu </a:t>
            </a:r>
            <a:r>
              <a:rPr lang="cs-CZ" sz="2800"/>
              <a:t>ON název_tabulky (atribut_tabulky, </a:t>
            </a:r>
            <a:r>
              <a:rPr lang="en-US" sz="2800"/>
              <a:t>[</a:t>
            </a:r>
            <a:r>
              <a:rPr lang="cs-CZ" sz="2800"/>
              <a:t>atribut_tabulky</a:t>
            </a:r>
            <a:r>
              <a:rPr lang="en-US" sz="2800"/>
              <a:t>] </a:t>
            </a:r>
            <a:r>
              <a:rPr lang="en-US" sz="2800" smtClean="0"/>
              <a:t>)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96910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100" b="1"/>
              <a:t>Příkazy pro manipulaci s daty (SELECT, INSERT, UPDATE, DELETE, …)</a:t>
            </a:r>
            <a:endParaRPr lang="cs-CZ" sz="3100" b="1"/>
          </a:p>
          <a:p>
            <a:pPr marL="0" indent="0">
              <a:buNone/>
            </a:pPr>
            <a:r>
              <a:rPr lang="en-US" sz="2000"/>
              <a:t> </a:t>
            </a:r>
            <a:endParaRPr lang="cs-CZ" sz="2000"/>
          </a:p>
          <a:p>
            <a:pPr marL="0" indent="0">
              <a:buNone/>
            </a:pPr>
            <a:r>
              <a:rPr lang="en-US" sz="2000" b="1"/>
              <a:t>Prohlížení dat</a:t>
            </a:r>
            <a:endParaRPr lang="cs-CZ" sz="2000" b="1"/>
          </a:p>
          <a:p>
            <a:pPr marL="0" indent="0">
              <a:buNone/>
            </a:pPr>
            <a:r>
              <a:rPr lang="en-US" sz="2000"/>
              <a:t>SELECT [*] [</a:t>
            </a:r>
            <a:r>
              <a:rPr lang="cs-CZ" sz="2000"/>
              <a:t>seznam_vybraných atributů</a:t>
            </a:r>
            <a:r>
              <a:rPr lang="en-US" sz="2000"/>
              <a:t>]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FROM název_tabulky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WHERE podmínky_výběru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GROUP BY atributy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HAVING podmínka_agregace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ORDER BY seznam_atributů [ASC] [DESC]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 </a:t>
            </a:r>
            <a:endParaRPr lang="cs-CZ" sz="2000"/>
          </a:p>
          <a:p>
            <a:pPr marL="0" indent="0">
              <a:buNone/>
            </a:pPr>
            <a:r>
              <a:rPr lang="en-US" sz="2000" b="1"/>
              <a:t>Vkládání nových záznamů</a:t>
            </a:r>
            <a:endParaRPr lang="cs-CZ" sz="2000" b="1"/>
          </a:p>
          <a:p>
            <a:pPr marL="0" indent="0">
              <a:buNone/>
            </a:pPr>
            <a:r>
              <a:rPr lang="en-US" sz="2000"/>
              <a:t>INSERT INTO název_tabulky </a:t>
            </a:r>
            <a:r>
              <a:rPr lang="en-US" sz="2000" smtClean="0"/>
              <a:t>VALU</a:t>
            </a:r>
            <a:r>
              <a:rPr lang="cs-CZ" sz="2000" smtClean="0"/>
              <a:t>E</a:t>
            </a:r>
            <a:r>
              <a:rPr lang="en-US" sz="2000" smtClean="0"/>
              <a:t>S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(	hodnota_položky1,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hodnota_položky2,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…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	hodnota_položkyN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)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 </a:t>
            </a:r>
            <a:endParaRPr lang="cs-CZ" sz="2000"/>
          </a:p>
          <a:p>
            <a:pPr marL="0" indent="0">
              <a:buNone/>
            </a:pPr>
            <a:r>
              <a:rPr lang="en-US" sz="2000" b="1"/>
              <a:t>Aktualizace dat</a:t>
            </a:r>
            <a:endParaRPr lang="cs-CZ" sz="2000" b="1"/>
          </a:p>
          <a:p>
            <a:pPr marL="0" indent="0">
              <a:buNone/>
            </a:pPr>
            <a:r>
              <a:rPr lang="en-US" sz="2000"/>
              <a:t>UPDATE tabulka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SET </a:t>
            </a:r>
            <a:r>
              <a:rPr lang="en-US" sz="2000" smtClean="0"/>
              <a:t>sloupce </a:t>
            </a:r>
            <a:r>
              <a:rPr lang="en-US" sz="2000"/>
              <a:t>= hodnota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WHERE podmínka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 </a:t>
            </a:r>
            <a:endParaRPr lang="cs-CZ" sz="2000"/>
          </a:p>
          <a:p>
            <a:pPr marL="0" indent="0">
              <a:buNone/>
            </a:pPr>
            <a:r>
              <a:rPr lang="en-US" sz="2000" b="1"/>
              <a:t>Mazání dat</a:t>
            </a:r>
            <a:endParaRPr lang="cs-CZ" sz="2000" b="1"/>
          </a:p>
          <a:p>
            <a:pPr marL="0" indent="0">
              <a:buNone/>
            </a:pPr>
            <a:r>
              <a:rPr lang="en-US" sz="2000"/>
              <a:t>DELETE FROM tabulka</a:t>
            </a:r>
            <a:endParaRPr lang="cs-CZ" sz="2000"/>
          </a:p>
          <a:p>
            <a:pPr marL="0" indent="0">
              <a:buNone/>
            </a:pPr>
            <a:r>
              <a:rPr lang="en-US" sz="2000"/>
              <a:t>WHERE podmínka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18826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b="1" smtClean="0"/>
              <a:t>Úkol</a:t>
            </a:r>
            <a:r>
              <a:rPr lang="cs-CZ" sz="2000" b="1" smtClean="0"/>
              <a:t> 1</a:t>
            </a:r>
          </a:p>
          <a:p>
            <a:pPr marL="0" indent="0">
              <a:buNone/>
            </a:pPr>
            <a:r>
              <a:rPr lang="cs-CZ" sz="1400" smtClean="0"/>
              <a:t>Navrhněte tabulku pro </a:t>
            </a:r>
            <a:r>
              <a:rPr lang="cs-CZ" sz="1400"/>
              <a:t>ukládání záznamů žádostí o přistup </a:t>
            </a:r>
            <a:r>
              <a:rPr lang="cs-CZ" sz="1400" smtClean="0"/>
              <a:t>do </a:t>
            </a:r>
            <a:r>
              <a:rPr lang="cs-CZ" sz="1400"/>
              <a:t>školní WiFi sítě</a:t>
            </a:r>
            <a:r>
              <a:rPr lang="cs-CZ" sz="1400" smtClean="0"/>
              <a:t>. Porovnejte váš návrh s návrhem vyučujícího, zdůvodněte 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400" b="1" cap="all" smtClean="0">
                <a:solidFill>
                  <a:srgbClr val="0070C0"/>
                </a:solidFill>
              </a:rPr>
              <a:t>Smlouva </a:t>
            </a:r>
            <a:r>
              <a:rPr lang="cs-CZ" sz="1400" b="1" cap="all">
                <a:solidFill>
                  <a:srgbClr val="0070C0"/>
                </a:solidFill>
              </a:rPr>
              <a:t>o Wi-Fi připojení k internetu na OA a JŠ Jihlava</a:t>
            </a:r>
            <a:endParaRPr lang="cs-CZ" sz="1400">
              <a:solidFill>
                <a:srgbClr val="0070C0"/>
              </a:solidFill>
            </a:endParaRP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V</a:t>
            </a:r>
            <a:r>
              <a:rPr lang="cs-CZ" sz="1200">
                <a:solidFill>
                  <a:srgbClr val="0070C0"/>
                </a:solidFill>
              </a:rPr>
              <a:t> budově OA a JŠ Jihlava je v provozu Wi-Fi síť. Tato síť umožňuje připojení k internetu, nelze se z ní z bezpečnostních důvodů přihlásit do školní LAN (nelze přistupovat k síťovým diskům a tiskárnám).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Wi-Fi </a:t>
            </a:r>
            <a:r>
              <a:rPr lang="cs-CZ" sz="1200">
                <a:solidFill>
                  <a:srgbClr val="0070C0"/>
                </a:solidFill>
              </a:rPr>
              <a:t>připojení je zpřístupněno jakožto zdroj informací sloužících výhradně k osobní potřebě studentů a především k jejich studijním účelům. Získané informace není povoleno jakýmkoliv způsobem využívat ke komerčním účelům.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Wi-Fi </a:t>
            </a:r>
            <a:r>
              <a:rPr lang="cs-CZ" sz="1200">
                <a:solidFill>
                  <a:srgbClr val="0070C0"/>
                </a:solidFill>
              </a:rPr>
              <a:t>připojení je studentům OA a JŠ Jihlava poskytováno zdarma.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Je </a:t>
            </a:r>
            <a:r>
              <a:rPr lang="cs-CZ" sz="1200">
                <a:solidFill>
                  <a:srgbClr val="0070C0"/>
                </a:solidFill>
              </a:rPr>
              <a:t>zakázáno vyhledávat, prohlížet, tisknout a šířit WWW stránky s pornografickým nebo národnostně a nábožensky urážlivým obsahem, stránky propagující rasismus, násilí nebo podněcující k užívání drog. Současně je také zakázáno provozovat hazardní hry a vše, co je neslučitelné s platnými právními předpisy ČR.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Při </a:t>
            </a:r>
            <a:r>
              <a:rPr lang="cs-CZ" sz="1200">
                <a:solidFill>
                  <a:srgbClr val="0070C0"/>
                </a:solidFill>
              </a:rPr>
              <a:t>porušení těchto podmínek bude uživateli přístup k Internetu ukončen!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Níže </a:t>
            </a:r>
            <a:r>
              <a:rPr lang="cs-CZ" sz="1200">
                <a:solidFill>
                  <a:srgbClr val="0070C0"/>
                </a:solidFill>
              </a:rPr>
              <a:t>uvedeným podpisem stvrzuje student svůj souhlas s těmito podmínkami.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Jméno </a:t>
            </a:r>
            <a:r>
              <a:rPr lang="cs-CZ" sz="1200">
                <a:solidFill>
                  <a:srgbClr val="0070C0"/>
                </a:solidFill>
              </a:rPr>
              <a:t>a příjmení studenta</a:t>
            </a:r>
            <a:r>
              <a:rPr lang="cs-CZ" sz="1200" smtClean="0">
                <a:solidFill>
                  <a:srgbClr val="0070C0"/>
                </a:solidFill>
              </a:rPr>
              <a:t>:		Třída:</a:t>
            </a:r>
            <a:endParaRPr lang="cs-CZ" sz="1200">
              <a:solidFill>
                <a:srgbClr val="0070C0"/>
              </a:solidFill>
            </a:endParaRP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baseline="30000" smtClean="0">
                <a:solidFill>
                  <a:srgbClr val="0070C0"/>
                </a:solidFill>
              </a:rPr>
              <a:t>1)</a:t>
            </a:r>
            <a:r>
              <a:rPr lang="cs-CZ" sz="1200" smtClean="0">
                <a:solidFill>
                  <a:srgbClr val="0070C0"/>
                </a:solidFill>
              </a:rPr>
              <a:t>MAC </a:t>
            </a:r>
            <a:r>
              <a:rPr lang="cs-CZ" sz="1200">
                <a:solidFill>
                  <a:srgbClr val="0070C0"/>
                </a:solidFill>
              </a:rPr>
              <a:t>adresa adaptéru pro bezdrátové připojení: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smtClean="0">
                <a:solidFill>
                  <a:srgbClr val="0070C0"/>
                </a:solidFill>
              </a:rPr>
              <a:t>Datum</a:t>
            </a:r>
            <a:r>
              <a:rPr lang="cs-CZ" sz="1200">
                <a:solidFill>
                  <a:srgbClr val="0070C0"/>
                </a:solidFill>
              </a:rPr>
              <a:t>:	</a:t>
            </a:r>
            <a:r>
              <a:rPr lang="cs-CZ" sz="1200" smtClean="0">
                <a:solidFill>
                  <a:srgbClr val="0070C0"/>
                </a:solidFill>
              </a:rPr>
              <a:t>		Podpis </a:t>
            </a:r>
            <a:r>
              <a:rPr lang="cs-CZ" sz="1200">
                <a:solidFill>
                  <a:srgbClr val="0070C0"/>
                </a:solidFill>
              </a:rPr>
              <a:t>studenta</a:t>
            </a:r>
            <a:r>
              <a:rPr lang="cs-CZ" sz="120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endParaRPr lang="cs-CZ" sz="1200" baseline="30000" smtClean="0">
              <a:solidFill>
                <a:srgbClr val="0070C0"/>
              </a:solidFill>
            </a:endParaRP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cs-CZ" sz="1200" baseline="30000" smtClean="0">
                <a:solidFill>
                  <a:srgbClr val="0070C0"/>
                </a:solidFill>
              </a:rPr>
              <a:t>1)</a:t>
            </a:r>
            <a:r>
              <a:rPr lang="cs-CZ" sz="1200" smtClean="0">
                <a:solidFill>
                  <a:srgbClr val="0070C0"/>
                </a:solidFill>
              </a:rPr>
              <a:t>Příkazem </a:t>
            </a:r>
            <a:r>
              <a:rPr lang="cs-CZ" sz="1200">
                <a:solidFill>
                  <a:srgbClr val="0070C0"/>
                </a:solidFill>
              </a:rPr>
              <a:t>Příkazového řádku  </a:t>
            </a:r>
            <a:r>
              <a:rPr lang="cs-CZ" sz="1200" b="1">
                <a:solidFill>
                  <a:srgbClr val="0070C0"/>
                </a:solidFill>
              </a:rPr>
              <a:t>ipconfig /all</a:t>
            </a:r>
            <a:r>
              <a:rPr lang="cs-CZ" sz="1200">
                <a:solidFill>
                  <a:srgbClr val="0070C0"/>
                </a:solidFill>
              </a:rPr>
              <a:t> zjistíte MAC adresu adaptéru pro bezdrátové připojení.</a:t>
            </a:r>
          </a:p>
          <a:p>
            <a:pPr marL="0" indent="0">
              <a:spcBef>
                <a:spcPts val="600"/>
              </a:spcBef>
              <a:spcAft>
                <a:spcPts val="300"/>
              </a:spcAft>
              <a:buNone/>
            </a:pPr>
            <a:endParaRPr lang="cs-CZ" sz="1200"/>
          </a:p>
          <a:p>
            <a:pPr marL="0" indent="0">
              <a:buNone/>
            </a:pPr>
            <a:endParaRPr lang="cs-CZ" sz="2000" smtClean="0"/>
          </a:p>
          <a:p>
            <a:pPr marL="0" indent="0">
              <a:buNone/>
            </a:pPr>
            <a:endParaRPr lang="cs-CZ" sz="2000" smtClean="0"/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endParaRPr lang="cs-CZ" sz="200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5301208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05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300" smtClean="0"/>
              <a:t>Nápověda k úkolu 1</a:t>
            </a:r>
          </a:p>
          <a:p>
            <a:pPr marL="0" indent="0">
              <a:buNone/>
            </a:pPr>
            <a:r>
              <a:rPr lang="cs-CZ" sz="2000" smtClean="0"/>
              <a:t>Název tabulky:</a:t>
            </a:r>
            <a:r>
              <a:rPr lang="cs-CZ" sz="2000"/>
              <a:t>	</a:t>
            </a:r>
            <a:r>
              <a:rPr lang="cs-CZ" sz="2000" b="1"/>
              <a:t>prik38</a:t>
            </a:r>
          </a:p>
          <a:p>
            <a:pPr marL="0" indent="0">
              <a:buNone/>
            </a:pPr>
            <a:r>
              <a:rPr lang="cs-CZ" sz="2000" smtClean="0"/>
              <a:t>Struktura:</a:t>
            </a:r>
            <a:endParaRPr lang="cs-CZ" sz="2000"/>
          </a:p>
          <a:p>
            <a:pPr marL="0" indent="0">
              <a:buNone/>
            </a:pPr>
            <a:r>
              <a:rPr lang="cs-CZ" sz="2000" b="1"/>
              <a:t>ID</a:t>
            </a:r>
            <a:r>
              <a:rPr lang="cs-CZ" sz="2000"/>
              <a:t>		INT PRIMARY KEY AUTO_INCREMENT</a:t>
            </a:r>
          </a:p>
          <a:p>
            <a:pPr marL="0" indent="0">
              <a:buNone/>
            </a:pPr>
            <a:r>
              <a:rPr lang="cs-CZ" sz="2000" b="1"/>
              <a:t>jmeno</a:t>
            </a:r>
            <a:r>
              <a:rPr lang="cs-CZ" sz="2000"/>
              <a:t>		VARCHAR(20</a:t>
            </a:r>
            <a:r>
              <a:rPr lang="cs-CZ" sz="2000" smtClean="0"/>
              <a:t>)	Jaroslav</a:t>
            </a:r>
            <a:endParaRPr lang="cs-CZ" sz="2000"/>
          </a:p>
          <a:p>
            <a:pPr marL="0" indent="0">
              <a:buNone/>
            </a:pPr>
            <a:r>
              <a:rPr lang="cs-CZ" sz="2000" b="1" smtClean="0"/>
              <a:t>prijmeni</a:t>
            </a:r>
            <a:r>
              <a:rPr lang="cs-CZ" sz="2000" smtClean="0"/>
              <a:t>	</a:t>
            </a:r>
            <a:r>
              <a:rPr lang="cs-CZ" sz="2000"/>
              <a:t>	</a:t>
            </a:r>
            <a:r>
              <a:rPr lang="cs-CZ" sz="2000" smtClean="0"/>
              <a:t>VARCHAR(20)	Fišer</a:t>
            </a:r>
            <a:endParaRPr lang="cs-CZ" sz="2000"/>
          </a:p>
          <a:p>
            <a:pPr marL="0" indent="0">
              <a:buNone/>
            </a:pPr>
            <a:r>
              <a:rPr lang="cs-CZ" sz="2000" b="1"/>
              <a:t>trida</a:t>
            </a:r>
            <a:r>
              <a:rPr lang="cs-CZ" sz="2000"/>
              <a:t>		VARCHAR(2</a:t>
            </a:r>
            <a:r>
              <a:rPr lang="cs-CZ" sz="2000" smtClean="0"/>
              <a:t>)	4A</a:t>
            </a:r>
            <a:endParaRPr lang="cs-CZ" sz="2000"/>
          </a:p>
          <a:p>
            <a:pPr marL="0" indent="0">
              <a:buNone/>
            </a:pPr>
            <a:r>
              <a:rPr lang="cs-CZ" sz="2000" b="1"/>
              <a:t>typ</a:t>
            </a:r>
            <a:r>
              <a:rPr lang="cs-CZ" sz="2000"/>
              <a:t>		VARCHAR(10</a:t>
            </a:r>
            <a:r>
              <a:rPr lang="cs-CZ" sz="2000" smtClean="0"/>
              <a:t>)	notebook</a:t>
            </a:r>
            <a:r>
              <a:rPr lang="cs-CZ" sz="2000"/>
              <a:t>, </a:t>
            </a:r>
            <a:r>
              <a:rPr lang="cs-CZ" sz="2000" smtClean="0"/>
              <a:t>telefon</a:t>
            </a:r>
            <a:r>
              <a:rPr lang="cs-CZ" sz="2000"/>
              <a:t>, tablet</a:t>
            </a:r>
          </a:p>
          <a:p>
            <a:pPr marL="0" indent="0">
              <a:buNone/>
            </a:pPr>
            <a:r>
              <a:rPr lang="cs-CZ" sz="2000" b="1"/>
              <a:t>mac</a:t>
            </a:r>
            <a:r>
              <a:rPr lang="cs-CZ" sz="2000"/>
              <a:t>		CHAR(11)	AA:BB:CC:DD</a:t>
            </a:r>
          </a:p>
          <a:p>
            <a:pPr marL="0" indent="0">
              <a:buNone/>
            </a:pPr>
            <a:r>
              <a:rPr lang="cs-CZ" sz="2000" b="1"/>
              <a:t>souhlas</a:t>
            </a:r>
            <a:r>
              <a:rPr lang="cs-CZ" sz="2000"/>
              <a:t>		TINYINT(1)	0,1</a:t>
            </a:r>
          </a:p>
          <a:p>
            <a:pPr marL="0" indent="0">
              <a:buNone/>
            </a:pPr>
            <a:r>
              <a:rPr lang="cs-CZ" sz="2000" b="1"/>
              <a:t>datum</a:t>
            </a:r>
            <a:r>
              <a:rPr lang="cs-CZ" sz="2000"/>
              <a:t>		DATE	</a:t>
            </a:r>
            <a:r>
              <a:rPr lang="cs-CZ" sz="2000" smtClean="0"/>
              <a:t>NOW</a:t>
            </a:r>
            <a:r>
              <a:rPr lang="cs-CZ" sz="2000"/>
              <a:t>()</a:t>
            </a:r>
          </a:p>
          <a:p>
            <a:pPr marL="0" indent="0">
              <a:buNone/>
            </a:pPr>
            <a:endParaRPr lang="cs-CZ" sz="2000" smtClean="0"/>
          </a:p>
          <a:p>
            <a:pPr marL="0" indent="0">
              <a:buNone/>
            </a:pPr>
            <a:r>
              <a:rPr lang="cs-CZ" sz="2500">
                <a:hlinkClick r:id="rId3"/>
              </a:rPr>
              <a:t>http://nibiru.zarea.net/sqladmin </a:t>
            </a:r>
            <a:endParaRPr lang="cs-CZ" sz="2500"/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000"/>
              <a:t>CREATE TABLE prik38</a:t>
            </a:r>
          </a:p>
          <a:p>
            <a:pPr marL="0" indent="0">
              <a:buNone/>
            </a:pPr>
            <a:r>
              <a:rPr lang="cs-CZ" sz="2000"/>
              <a:t>(</a:t>
            </a:r>
          </a:p>
          <a:p>
            <a:pPr marL="0" indent="0">
              <a:buNone/>
            </a:pPr>
            <a:r>
              <a:rPr lang="cs-CZ" sz="2000" smtClean="0"/>
              <a:t>	ID </a:t>
            </a:r>
            <a:r>
              <a:rPr lang="cs-CZ" sz="2000"/>
              <a:t>INT PRIMARY KEY AUTO_INCREMENT,</a:t>
            </a:r>
          </a:p>
          <a:p>
            <a:pPr marL="0" indent="0">
              <a:buNone/>
            </a:pPr>
            <a:r>
              <a:rPr lang="cs-CZ" sz="2000" smtClean="0"/>
              <a:t>	jmeno</a:t>
            </a:r>
            <a:r>
              <a:rPr lang="cs-CZ" sz="2000"/>
              <a:t>	VARCHAR(20),</a:t>
            </a:r>
          </a:p>
          <a:p>
            <a:pPr marL="0" indent="0">
              <a:buNone/>
            </a:pPr>
            <a:r>
              <a:rPr lang="cs-CZ" sz="2000" smtClean="0"/>
              <a:t>	 </a:t>
            </a:r>
            <a:r>
              <a:rPr lang="cs-CZ" sz="2000"/>
              <a:t>prijmeni	VARCHAR(20),</a:t>
            </a:r>
          </a:p>
          <a:p>
            <a:pPr marL="0" indent="0">
              <a:buNone/>
            </a:pPr>
            <a:r>
              <a:rPr lang="cs-CZ" sz="2000" smtClean="0"/>
              <a:t> 	trida</a:t>
            </a:r>
            <a:r>
              <a:rPr lang="cs-CZ" sz="2000"/>
              <a:t>	varchar(2),</a:t>
            </a:r>
          </a:p>
          <a:p>
            <a:pPr marL="0" indent="0">
              <a:buNone/>
            </a:pPr>
            <a:r>
              <a:rPr lang="cs-CZ" sz="2000" smtClean="0"/>
              <a:t>	typ</a:t>
            </a:r>
            <a:r>
              <a:rPr lang="cs-CZ" sz="2000"/>
              <a:t>	VARCHAR(10),</a:t>
            </a:r>
          </a:p>
          <a:p>
            <a:pPr marL="0" indent="0">
              <a:buNone/>
            </a:pPr>
            <a:r>
              <a:rPr lang="cs-CZ" sz="2000" smtClean="0"/>
              <a:t>	mac</a:t>
            </a:r>
            <a:r>
              <a:rPr lang="cs-CZ" sz="2000"/>
              <a:t>	CHAR(11),</a:t>
            </a:r>
          </a:p>
          <a:p>
            <a:pPr marL="0" indent="0">
              <a:buNone/>
            </a:pPr>
            <a:r>
              <a:rPr lang="cs-CZ" sz="2000" smtClean="0"/>
              <a:t>	souhlas</a:t>
            </a:r>
            <a:r>
              <a:rPr lang="cs-CZ" sz="2000"/>
              <a:t>	TINYINT(1),</a:t>
            </a:r>
          </a:p>
          <a:p>
            <a:pPr marL="0" indent="0">
              <a:buNone/>
            </a:pPr>
            <a:r>
              <a:rPr lang="cs-CZ" sz="2000" smtClean="0"/>
              <a:t>	datum</a:t>
            </a:r>
            <a:r>
              <a:rPr lang="cs-CZ" sz="2000"/>
              <a:t>	DATE             	</a:t>
            </a:r>
          </a:p>
          <a:p>
            <a:pPr marL="0" indent="0">
              <a:buNone/>
            </a:pPr>
            <a:r>
              <a:rPr lang="cs-CZ" sz="2000"/>
              <a:t>)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000"/>
              <a:t>INSERT INTO prik38 VALUES ("","Jaroslav", </a:t>
            </a:r>
            <a:r>
              <a:rPr lang="cs-CZ" sz="2000" smtClean="0"/>
              <a:t>"</a:t>
            </a:r>
            <a:r>
              <a:rPr lang="cs-CZ" sz="2000"/>
              <a:t>Fišer", "4A", "notebook", "AA:BB:CC:DD", 1, </a:t>
            </a:r>
            <a:r>
              <a:rPr lang="cs-CZ" sz="2000" smtClean="0"/>
              <a:t>NOW</a:t>
            </a:r>
            <a:r>
              <a:rPr lang="cs-CZ" sz="2000"/>
              <a:t>()); </a:t>
            </a:r>
          </a:p>
        </p:txBody>
      </p:sp>
    </p:spTree>
    <p:extLst>
      <p:ext uri="{BB962C8B-B14F-4D97-AF65-F5344CB8AC3E}">
        <p14:creationId xmlns:p14="http://schemas.microsoft.com/office/powerpoint/2010/main" val="125508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smtClean="0"/>
              <a:t>Nápověda k úkolu 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4017708" cy="3936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4145158" cy="39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Volný tvar 4"/>
          <p:cNvSpPr/>
          <p:nvPr/>
        </p:nvSpPr>
        <p:spPr>
          <a:xfrm>
            <a:off x="6644258" y="2636912"/>
            <a:ext cx="448022" cy="128588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7884368" y="5661248"/>
            <a:ext cx="448022" cy="128588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31826" y="4005064"/>
            <a:ext cx="416431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Volný tvar 12"/>
          <p:cNvSpPr/>
          <p:nvPr/>
        </p:nvSpPr>
        <p:spPr>
          <a:xfrm>
            <a:off x="3419872" y="4869160"/>
            <a:ext cx="448022" cy="128588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696" y="3429000"/>
            <a:ext cx="1080120" cy="504056"/>
          </a:xfrm>
          <a:prstGeom prst="ellipse">
            <a:avLst/>
          </a:prstGeom>
          <a:solidFill>
            <a:schemeClr val="bg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69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smtClean="0"/>
              <a:t>Nápověda k úkolu 1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412776"/>
            <a:ext cx="4126486" cy="39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211960" y="1628800"/>
            <a:ext cx="4236464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331640" y="3495693"/>
            <a:ext cx="5735171" cy="2957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Volný tvar 15"/>
          <p:cNvSpPr/>
          <p:nvPr/>
        </p:nvSpPr>
        <p:spPr>
          <a:xfrm>
            <a:off x="2674802" y="2132856"/>
            <a:ext cx="448022" cy="128588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780162" y="2708920"/>
            <a:ext cx="448022" cy="128588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4051970" y="6157590"/>
            <a:ext cx="808062" cy="64294"/>
          </a:xfrm>
          <a:custGeom>
            <a:avLst/>
            <a:gdLst>
              <a:gd name="connsiteX0" fmla="*/ 0 w 561975"/>
              <a:gd name="connsiteY0" fmla="*/ 66675 h 257175"/>
              <a:gd name="connsiteX1" fmla="*/ 38100 w 561975"/>
              <a:gd name="connsiteY1" fmla="*/ 200025 h 257175"/>
              <a:gd name="connsiteX2" fmla="*/ 133350 w 561975"/>
              <a:gd name="connsiteY2" fmla="*/ 257175 h 257175"/>
              <a:gd name="connsiteX3" fmla="*/ 285750 w 561975"/>
              <a:gd name="connsiteY3" fmla="*/ 209550 h 257175"/>
              <a:gd name="connsiteX4" fmla="*/ 390525 w 561975"/>
              <a:gd name="connsiteY4" fmla="*/ 133350 h 257175"/>
              <a:gd name="connsiteX5" fmla="*/ 438150 w 561975"/>
              <a:gd name="connsiteY5" fmla="*/ 104775 h 257175"/>
              <a:gd name="connsiteX6" fmla="*/ 561975 w 561975"/>
              <a:gd name="connsiteY6" fmla="*/ 0 h 257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1975" h="257175">
                <a:moveTo>
                  <a:pt x="0" y="66675"/>
                </a:moveTo>
                <a:cubicBezTo>
                  <a:pt x="7303" y="117794"/>
                  <a:pt x="6758" y="155250"/>
                  <a:pt x="38100" y="200025"/>
                </a:cubicBezTo>
                <a:cubicBezTo>
                  <a:pt x="52945" y="221232"/>
                  <a:pt x="116061" y="248530"/>
                  <a:pt x="133350" y="257175"/>
                </a:cubicBezTo>
                <a:cubicBezTo>
                  <a:pt x="184150" y="241300"/>
                  <a:pt x="235515" y="227132"/>
                  <a:pt x="285750" y="209550"/>
                </a:cubicBezTo>
                <a:cubicBezTo>
                  <a:pt x="335990" y="191966"/>
                  <a:pt x="342017" y="169731"/>
                  <a:pt x="390525" y="133350"/>
                </a:cubicBezTo>
                <a:cubicBezTo>
                  <a:pt x="405336" y="122242"/>
                  <a:pt x="423444" y="116021"/>
                  <a:pt x="438150" y="104775"/>
                </a:cubicBezTo>
                <a:cubicBezTo>
                  <a:pt x="521556" y="40994"/>
                  <a:pt x="520490" y="41485"/>
                  <a:pt x="56197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34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</a:t>
            </a:r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SQL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VY_32_INOVACE_038.ICT.34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 sz="1400" smtClean="0">
                <a:hlinkClick r:id="rId3"/>
              </a:rPr>
              <a:t>http://www.jakpsatweb.cz</a:t>
            </a:r>
            <a:endParaRPr lang="cs-CZ" sz="1400" smtClean="0"/>
          </a:p>
          <a:p>
            <a:pPr algn="ctr">
              <a:spcBef>
                <a:spcPts val="600"/>
              </a:spcBef>
            </a:pPr>
            <a:r>
              <a:rPr lang="cs-CZ" sz="1400">
                <a:solidFill>
                  <a:prstClr val="black"/>
                </a:solidFill>
                <a:hlinkClick r:id="rId4"/>
              </a:rPr>
              <a:t>http://www.abclinuxu.cz/clanky/navody/tvorba-databazi-v-mysql-i</a:t>
            </a:r>
            <a:endParaRPr lang="cs-CZ" sz="140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5"/>
              </a:rPr>
              <a:t>P. Roubal, Informatika a výpočetní technika pro střední školy - </a:t>
            </a:r>
            <a:r>
              <a:rPr lang="cs-CZ" sz="1600" smtClean="0">
                <a:solidFill>
                  <a:prstClr val="black"/>
                </a:solidFill>
                <a:hlinkClick r:id="rId5"/>
              </a:rPr>
              <a:t>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</a:t>
            </a:r>
            <a:r>
              <a:rPr lang="cs-CZ" sz="320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1400"/>
              <a:t>Obsah je dílem </a:t>
            </a:r>
            <a:r>
              <a:rPr lang="cs-CZ" sz="1400" smtClean="0"/>
              <a:t>autora.</a:t>
            </a:r>
          </a:p>
          <a:p>
            <a:pPr algn="ctr">
              <a:spcBef>
                <a:spcPts val="600"/>
              </a:spcBef>
            </a:pPr>
            <a:r>
              <a:rPr lang="cs-CZ" sz="1400" smtClean="0">
                <a:solidFill>
                  <a:prstClr val="black"/>
                </a:solidFill>
              </a:rPr>
              <a:t>Snímky </a:t>
            </a:r>
            <a:r>
              <a:rPr lang="cs-CZ" sz="1400">
                <a:solidFill>
                  <a:prstClr val="black"/>
                </a:solidFill>
              </a:rPr>
              <a:t>obrazovek vznikly z www stránek </a:t>
            </a:r>
            <a:r>
              <a:rPr lang="cs-CZ" sz="140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smtClean="0">
                <a:solidFill>
                  <a:prstClr val="black"/>
                </a:solidFill>
                <a:hlinkClick r:id="rId6"/>
              </a:rPr>
              <a:t>php5.cz</a:t>
            </a:r>
            <a:endParaRPr lang="cs-CZ" sz="1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2027</TotalTime>
  <Words>311</Words>
  <Application>Microsoft Office PowerPoint</Application>
  <PresentationFormat>Předvádění na obrazovce (4:3)</PresentationFormat>
  <Paragraphs>171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Motiv systému Office</vt:lpstr>
      <vt:lpstr>Prezentace aplikace PowerPoint</vt:lpstr>
      <vt:lpstr>Prezentace aplikace PowerPoint</vt:lpstr>
      <vt:lpstr>Tvorba webových stránek – SQL stručné minimum</vt:lpstr>
      <vt:lpstr>Tvorba webových stránek – SQL stručné minimum</vt:lpstr>
      <vt:lpstr>Tvorba webových stránek – SQL stručné minimum</vt:lpstr>
      <vt:lpstr>Tvorba webových stránek – SQL stručné minimum</vt:lpstr>
      <vt:lpstr>Tvorba webových stránek – SQL stručné minimum</vt:lpstr>
      <vt:lpstr>Tvorba webových stránek – SQL stručné minimum</vt:lpstr>
      <vt:lpstr>Tvorba webových stránek – SQL stručné minimum</vt:lpstr>
      <vt:lpstr>Tvorba webových stránek – SQL stručné minimum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038.ICT.34</dc:title>
  <dc:subject>Tworba webových stránek</dc:subject>
  <dc:creator>Fišer Jaroslav</dc:creator>
  <cp:keywords>CZ.1.07/1.5.00/34.0744</cp:keywords>
  <cp:lastModifiedBy>Fiser</cp:lastModifiedBy>
  <cp:revision>283</cp:revision>
  <dcterms:created xsi:type="dcterms:W3CDTF">2012-10-03T08:25:35Z</dcterms:created>
  <dcterms:modified xsi:type="dcterms:W3CDTF">2014-01-01T18:27:35Z</dcterms:modified>
</cp:coreProperties>
</file>