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295" r:id="rId38"/>
    <p:sldId id="296" r:id="rId39"/>
    <p:sldId id="297" r:id="rId40"/>
    <p:sldId id="298" r:id="rId41"/>
    <p:sldId id="299" r:id="rId42"/>
    <p:sldId id="300" r:id="rId43"/>
    <p:sldId id="301" r:id="rId44"/>
    <p:sldId id="302" r:id="rId45"/>
    <p:sldId id="303" r:id="rId46"/>
    <p:sldId id="304" r:id="rId47"/>
    <p:sldId id="305" r:id="rId48"/>
    <p:sldId id="306" r:id="rId49"/>
    <p:sldId id="307" r:id="rId50"/>
    <p:sldId id="308" r:id="rId51"/>
    <p:sldId id="309" r:id="rId52"/>
    <p:sldId id="310" r:id="rId5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Evropa a české země 1648 - 1815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VY_32_INOVACE_11_RANÝ NOVOVĚK V EVROPĚ A V ČESKÝCH ZEMÍCH - RISKUJ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20. listopadu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19D53E74-A300-4091-A916-4F1013ABBB41}" type="presOf" srcId="{A6F0E638-0CDE-4E1F-BB57-10C18463C623}" destId="{7DCEBD2C-792F-484E-9C96-926E03F540ED}" srcOrd="0" destOrd="1" presId="urn:microsoft.com/office/officeart/2008/layout/VerticalCurvedList"/>
    <dgm:cxn modelId="{1E3E9900-4213-4282-9F3B-D23D18A90CB1}" type="presOf" srcId="{BA9EE107-A5FB-41C4-9EF1-1CC153B68B3F}" destId="{9C0CD981-713F-47B3-AE2F-2963F2684A6F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04406DCF-0642-49AA-B277-E602465BC588}" type="presOf" srcId="{3061F91D-8548-4FCB-A021-DD835A272F0F}" destId="{88F378EC-C3F8-47CD-AEFF-49BA634320FB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9AC69769-2EB2-49CD-B606-71875430773E}" type="presOf" srcId="{A83A7CFB-B411-4357-9641-4A8443F73655}" destId="{F036299F-AF4D-4DAF-ABF5-87E8CC3FEF1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FE42F926-E028-4788-846F-D3E123464320}" type="presOf" srcId="{E392F34A-E55D-43D5-AEDD-49027298B816}" destId="{7DCEBD2C-792F-484E-9C96-926E03F540ED}" srcOrd="0" destOrd="0" presId="urn:microsoft.com/office/officeart/2008/layout/VerticalCurvedList"/>
    <dgm:cxn modelId="{F4D912A4-7117-4A20-A85F-E6EC499426E5}" type="presOf" srcId="{F3C4A836-23AC-4E41-B6D6-51221E7E6743}" destId="{EF104B90-7E69-4918-A202-E6F91FC6E413}" srcOrd="0" destOrd="0" presId="urn:microsoft.com/office/officeart/2008/layout/VerticalCurvedList"/>
    <dgm:cxn modelId="{4FCA4687-EA23-4088-A62C-0F6180833EE7}" type="presOf" srcId="{60B5D622-D348-4384-9EFA-863CA4F7B7A3}" destId="{CAE44C5F-81A1-4D30-8D3F-2E663ECAC700}" srcOrd="0" destOrd="0" presId="urn:microsoft.com/office/officeart/2008/layout/VerticalCurvedList"/>
    <dgm:cxn modelId="{4CFB48E4-1469-42BC-9B07-A84608E574FA}" type="presOf" srcId="{8D78E2D7-18A7-41DD-9962-57B3FE2BEBDD}" destId="{A1781B13-DE10-4169-ABDE-0384026A6B34}" srcOrd="0" destOrd="0" presId="urn:microsoft.com/office/officeart/2008/layout/VerticalCurvedList"/>
    <dgm:cxn modelId="{33C5EBCD-7849-4E10-885F-B271F77864B3}" type="presParOf" srcId="{9C0CD981-713F-47B3-AE2F-2963F2684A6F}" destId="{96773A7D-3367-4F53-A2D2-EA5770AFFDB3}" srcOrd="0" destOrd="0" presId="urn:microsoft.com/office/officeart/2008/layout/VerticalCurvedList"/>
    <dgm:cxn modelId="{59AD2B20-BE2B-453F-9C41-8BA5F7826B59}" type="presParOf" srcId="{96773A7D-3367-4F53-A2D2-EA5770AFFDB3}" destId="{F31B7103-6E88-4DB9-9888-CB9E0B3FEEF8}" srcOrd="0" destOrd="0" presId="urn:microsoft.com/office/officeart/2008/layout/VerticalCurvedList"/>
    <dgm:cxn modelId="{212B3C90-E22A-479A-B01C-A5D05570AE32}" type="presParOf" srcId="{F31B7103-6E88-4DB9-9888-CB9E0B3FEEF8}" destId="{F7A92DE4-3445-4B9B-AF3D-F2DA6F69C25D}" srcOrd="0" destOrd="0" presId="urn:microsoft.com/office/officeart/2008/layout/VerticalCurvedList"/>
    <dgm:cxn modelId="{87D6DA0B-F28B-4A35-9D1F-CFB2DA13B5F7}" type="presParOf" srcId="{F31B7103-6E88-4DB9-9888-CB9E0B3FEEF8}" destId="{EF104B90-7E69-4918-A202-E6F91FC6E413}" srcOrd="1" destOrd="0" presId="urn:microsoft.com/office/officeart/2008/layout/VerticalCurvedList"/>
    <dgm:cxn modelId="{A4EFC41D-2CC2-4131-A651-8175ED037A3E}" type="presParOf" srcId="{F31B7103-6E88-4DB9-9888-CB9E0B3FEEF8}" destId="{F5A5022A-2B1C-4F3B-B289-BC099E9CE92F}" srcOrd="2" destOrd="0" presId="urn:microsoft.com/office/officeart/2008/layout/VerticalCurvedList"/>
    <dgm:cxn modelId="{195B2A14-BB8D-486B-8F2E-8BAC8ABC1868}" type="presParOf" srcId="{F31B7103-6E88-4DB9-9888-CB9E0B3FEEF8}" destId="{F16BA6F4-95DE-4E28-BF94-6459A70C4A6D}" srcOrd="3" destOrd="0" presId="urn:microsoft.com/office/officeart/2008/layout/VerticalCurvedList"/>
    <dgm:cxn modelId="{265D27E8-1917-49A6-99E5-DCA7A1B43578}" type="presParOf" srcId="{96773A7D-3367-4F53-A2D2-EA5770AFFDB3}" destId="{F036299F-AF4D-4DAF-ABF5-87E8CC3FEF1B}" srcOrd="1" destOrd="0" presId="urn:microsoft.com/office/officeart/2008/layout/VerticalCurvedList"/>
    <dgm:cxn modelId="{DD9984FB-83D3-4067-A77F-466DD887B589}" type="presParOf" srcId="{96773A7D-3367-4F53-A2D2-EA5770AFFDB3}" destId="{40B95986-31F6-48A6-A8D8-D04AC3BEDA92}" srcOrd="2" destOrd="0" presId="urn:microsoft.com/office/officeart/2008/layout/VerticalCurvedList"/>
    <dgm:cxn modelId="{DF719515-D0A5-4E2D-BB0D-D9AB4D6D0DC3}" type="presParOf" srcId="{40B95986-31F6-48A6-A8D8-D04AC3BEDA92}" destId="{112F553D-60C2-4CC4-948D-0369F51C4DB0}" srcOrd="0" destOrd="0" presId="urn:microsoft.com/office/officeart/2008/layout/VerticalCurvedList"/>
    <dgm:cxn modelId="{A59C3DFB-FD30-4E25-BEFD-39E260D4E714}" type="presParOf" srcId="{96773A7D-3367-4F53-A2D2-EA5770AFFDB3}" destId="{A1781B13-DE10-4169-ABDE-0384026A6B34}" srcOrd="3" destOrd="0" presId="urn:microsoft.com/office/officeart/2008/layout/VerticalCurvedList"/>
    <dgm:cxn modelId="{08DE9AFA-1893-4627-96A9-874F3BFFDED0}" type="presParOf" srcId="{96773A7D-3367-4F53-A2D2-EA5770AFFDB3}" destId="{65CD74A9-3E7B-49D7-95DD-EB8B72D6CA84}" srcOrd="4" destOrd="0" presId="urn:microsoft.com/office/officeart/2008/layout/VerticalCurvedList"/>
    <dgm:cxn modelId="{E6F65C39-F99B-490E-8919-DA2AFC305559}" type="presParOf" srcId="{65CD74A9-3E7B-49D7-95DD-EB8B72D6CA84}" destId="{2741B69B-255D-4143-BECE-5BD9035A4FC6}" srcOrd="0" destOrd="0" presId="urn:microsoft.com/office/officeart/2008/layout/VerticalCurvedList"/>
    <dgm:cxn modelId="{3A725150-40DA-4F7D-A07D-C6C8B7AA6B63}" type="presParOf" srcId="{96773A7D-3367-4F53-A2D2-EA5770AFFDB3}" destId="{7DCEBD2C-792F-484E-9C96-926E03F540ED}" srcOrd="5" destOrd="0" presId="urn:microsoft.com/office/officeart/2008/layout/VerticalCurvedList"/>
    <dgm:cxn modelId="{CAFC67F5-6D08-4137-BF36-3C9E011E090D}" type="presParOf" srcId="{96773A7D-3367-4F53-A2D2-EA5770AFFDB3}" destId="{8E391AE5-35EA-4A7F-ACFF-6E662A0BD046}" srcOrd="6" destOrd="0" presId="urn:microsoft.com/office/officeart/2008/layout/VerticalCurvedList"/>
    <dgm:cxn modelId="{02C61660-A45A-42A9-BE54-4B9F059C211B}" type="presParOf" srcId="{8E391AE5-35EA-4A7F-ACFF-6E662A0BD046}" destId="{EB133F34-59A3-4639-B813-3EF5396EC28B}" srcOrd="0" destOrd="0" presId="urn:microsoft.com/office/officeart/2008/layout/VerticalCurvedList"/>
    <dgm:cxn modelId="{1043B108-08E6-4C83-8DBB-B9791CE96D36}" type="presParOf" srcId="{96773A7D-3367-4F53-A2D2-EA5770AFFDB3}" destId="{88F378EC-C3F8-47CD-AEFF-49BA634320FB}" srcOrd="7" destOrd="0" presId="urn:microsoft.com/office/officeart/2008/layout/VerticalCurvedList"/>
    <dgm:cxn modelId="{965ADCD4-010E-46A0-B978-BDCF35C017C2}" type="presParOf" srcId="{96773A7D-3367-4F53-A2D2-EA5770AFFDB3}" destId="{0C1D6B2A-9239-4220-B9D4-EF24FF044C0E}" srcOrd="8" destOrd="0" presId="urn:microsoft.com/office/officeart/2008/layout/VerticalCurvedList"/>
    <dgm:cxn modelId="{7D7AADEB-CA91-4C30-AF28-86A8D384F377}" type="presParOf" srcId="{0C1D6B2A-9239-4220-B9D4-EF24FF044C0E}" destId="{A6FEC19F-0F90-4EC7-BB21-E0ADFEFFA617}" srcOrd="0" destOrd="0" presId="urn:microsoft.com/office/officeart/2008/layout/VerticalCurvedList"/>
    <dgm:cxn modelId="{CE43994F-6D29-48A9-AA50-1339276DFD1D}" type="presParOf" srcId="{96773A7D-3367-4F53-A2D2-EA5770AFFDB3}" destId="{CAE44C5F-81A1-4D30-8D3F-2E663ECAC700}" srcOrd="9" destOrd="0" presId="urn:microsoft.com/office/officeart/2008/layout/VerticalCurvedList"/>
    <dgm:cxn modelId="{EFC32B37-E4C8-4ABA-9154-27FDE77F2087}" type="presParOf" srcId="{96773A7D-3367-4F53-A2D2-EA5770AFFDB3}" destId="{053E2699-E7D5-4B6C-A824-2ED732C32228}" srcOrd="10" destOrd="0" presId="urn:microsoft.com/office/officeart/2008/layout/VerticalCurvedList"/>
    <dgm:cxn modelId="{71CE4E5E-6F2A-4DE7-AF08-E612771E484F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20. listopadu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Evropa a české země 1648 - 1815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VY_32_INOVACE_11_RANÝ NOVOVĚK V EVROPĚ A V ČESKÝCH ZEMÍCH - RISKUJ</a:t>
          </a:r>
          <a:endParaRPr lang="cs-CZ" sz="2000" kern="1200" dirty="0" smtClean="0"/>
        </a:p>
      </dsp:txBody>
      <dsp:txXfrm>
        <a:off x="301774" y="2448272"/>
        <a:ext cx="5849872" cy="64807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B213A220-D4F0-480B-9A41-478C2C46C4F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26" Type="http://schemas.openxmlformats.org/officeDocument/2006/relationships/slide" Target="slide29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5" Type="http://schemas.openxmlformats.org/officeDocument/2006/relationships/slide" Target="slide28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7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23" Type="http://schemas.openxmlformats.org/officeDocument/2006/relationships/slide" Target="slide26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0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osmý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tématu k písemce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47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268760"/>
            <a:ext cx="7812856" cy="4857403"/>
          </a:xfrm>
        </p:spPr>
        <p:txBody>
          <a:bodyPr/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Rozdělím třídu na skupiny. Již na počátku zvolím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pomocníka, který mi bude pomáhat u IT. První skupina si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zvolí oblast a otázku (hodnotu). Pokud ji stejná skupina 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zodpoví, volí si další otázku, pokud ne, volí otázku ta skupina,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která odpověděla správně. Pokud skupina otázku nezodpoví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správně, zvolená suma se jim odečítá a pokud správně, suma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 jim přičítá. Pokud na zvolenou otázku neodpoví nikdo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správně, volí otázku ti, co byli poslední na řadě. Pokud žáci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narazí na zlaté cihly, jsou jim automaticky přičítány body.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Skupina, která má nakonec nejvíce bodů, si zaslouží 1.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ke hře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3528" y="188640"/>
          <a:ext cx="8568952" cy="5976665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656184"/>
                <a:gridCol w="1440160"/>
                <a:gridCol w="1368152"/>
                <a:gridCol w="1368152"/>
                <a:gridCol w="1368152"/>
                <a:gridCol w="1368152"/>
              </a:tblGrid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Francie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2" action="ppaction://hlinksldjump"/>
                        </a:rPr>
                        <a:t>1 000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3" action="ppaction://hlinksldjump"/>
                        </a:rPr>
                        <a:t>2 000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4" action="ppaction://hlinksldjump"/>
                        </a:rPr>
                        <a:t>3 000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5" action="ppaction://hlinksldjump"/>
                        </a:rPr>
                        <a:t>4 000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6" action="ppaction://hlinksldjump"/>
                        </a:rPr>
                        <a:t>5 000</a:t>
                      </a:r>
                      <a:endParaRPr lang="cs-CZ" sz="2000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Rusko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7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8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9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0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1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České země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2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3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4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5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6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Marie Terezie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7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8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9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0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1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Josef II.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u="sng" dirty="0" smtClean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u="sng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hlinkClick r:id="rId22" action="ppaction://hlinksldjump"/>
                        </a:rPr>
                        <a:t>1 000</a:t>
                      </a:r>
                      <a:endParaRPr lang="cs-CZ" sz="2000" b="1" u="sng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3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4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5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6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Přezdívka Ludvíka XIV.: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Francie - 1000</a:t>
            </a:r>
            <a:endParaRPr lang="cs-CZ" b="1" dirty="0"/>
          </a:p>
        </p:txBody>
      </p:sp>
      <p:pic>
        <p:nvPicPr>
          <p:cNvPr id="1026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Označení způsobu zisku peněz, kdy vývoz je větší než dovoz: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Francie – </a:t>
            </a:r>
            <a:r>
              <a:rPr lang="cs-CZ" sz="4400" b="1" dirty="0" smtClean="0"/>
              <a:t>2 000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105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Ruční dílna, v níž je soustředěna výroba jednoho předmětu v různých fázích: 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Francie – </a:t>
            </a:r>
            <a:r>
              <a:rPr lang="cs-CZ" sz="4400" b="1" dirty="0" smtClean="0"/>
              <a:t>3 000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Který dokument zrušil Ludvík XIV., a zrušil tím náboženskou svobodu pro hugenoty?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Francie – </a:t>
            </a:r>
            <a:r>
              <a:rPr lang="cs-CZ" sz="4400" b="1" dirty="0" smtClean="0"/>
              <a:t>4 000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ministra financí: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Francie – </a:t>
            </a:r>
            <a:r>
              <a:rPr lang="cs-CZ" sz="4400" b="1" dirty="0" smtClean="0"/>
              <a:t>5 000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to je samoděržaví?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Rusko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chemeClr val="tx1"/>
                </a:solidFill>
              </a:rPr>
              <a:t>Označení ruských nevolníků: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Rusko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4653136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bylo potřeba provést v Rusku, aby fungoval výběr daní za Petra Velikého?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Rusko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Rusko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307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Původní jméno Kateřiny Veliké: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Rusko -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Které náboženství jako jediné bylo po roce 1648 povolené 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České země – </a:t>
            </a:r>
            <a:r>
              <a:rPr lang="cs-CZ" sz="4400" b="1" dirty="0" smtClean="0"/>
              <a:t>1 000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je to konvertování?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České země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28384" y="4869160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České země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to byla robota?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České země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11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se stal v této době novým českým světcem?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České země–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Kolik měla dětí</a:t>
            </a:r>
            <a:r>
              <a:rPr lang="cs-CZ" sz="3200" b="1" dirty="0" smtClean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Marie Terezie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Marie Terezie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 Název dokumentu, díky němuž mohla vládnout žena: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Marie Terezie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Které území ztratila?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Marie Terezie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Kolik let trvala povinná školní docházka za Marie Terezie?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Marie Terezie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dokumentu, který zaručoval náboženskou rovnoprávnost: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Josef II.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zrušil Josef II. v roce 1781?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Josef II.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Která reforma Josefa II. byla pro všeobecné pohoršení zrušena?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Josef II.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600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Vydání čeho znamenalo rovnost před zákonem?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Josef II.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chystal udělat v oblasti výběru daní za novinku, ale neprovedl ji?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Josef II.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Král Slunce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Francie – </a:t>
            </a:r>
            <a:r>
              <a:rPr lang="cs-CZ" sz="4400" b="1" dirty="0" smtClean="0"/>
              <a:t>1 000</a:t>
            </a:r>
            <a:r>
              <a:rPr lang="cs-CZ" b="1" dirty="0" smtClean="0"/>
              <a:t> - odpověď</a:t>
            </a:r>
            <a:endParaRPr lang="cs-CZ" b="1" dirty="0"/>
          </a:p>
        </p:txBody>
      </p:sp>
      <p:pic>
        <p:nvPicPr>
          <p:cNvPr id="2050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merkantilismus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Francie – </a:t>
            </a:r>
            <a:r>
              <a:rPr lang="cs-CZ" sz="4400" b="1" dirty="0" smtClean="0"/>
              <a:t>2 000</a:t>
            </a:r>
            <a:r>
              <a:rPr lang="cs-CZ" b="1" dirty="0" smtClean="0"/>
              <a:t> 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Francie – </a:t>
            </a:r>
            <a:r>
              <a:rPr lang="cs-CZ" sz="4400" b="1" dirty="0" smtClean="0"/>
              <a:t>3 000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11136" y="3244334"/>
            <a:ext cx="332174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manufaktura</a:t>
            </a:r>
          </a:p>
        </p:txBody>
      </p:sp>
      <p:pic>
        <p:nvPicPr>
          <p:cNvPr id="5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Edikt nantský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Francie – </a:t>
            </a:r>
            <a:r>
              <a:rPr lang="cs-CZ" sz="4400" b="1" dirty="0" smtClean="0"/>
              <a:t>4 000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err="1" smtClean="0">
                <a:solidFill>
                  <a:srgbClr val="FF0000"/>
                </a:solidFill>
              </a:rPr>
              <a:t>Colbert</a:t>
            </a:r>
            <a:r>
              <a:rPr lang="cs-CZ" sz="4000" b="1" dirty="0" smtClean="0">
                <a:solidFill>
                  <a:srgbClr val="FF0000"/>
                </a:solidFill>
              </a:rPr>
              <a:t>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Francie - </a:t>
            </a:r>
            <a:r>
              <a:rPr lang="cs-CZ" sz="4400" b="1" dirty="0" smtClean="0"/>
              <a:t>5 000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1538" y="1988841"/>
            <a:ext cx="7408862" cy="3960440"/>
          </a:xfrm>
        </p:spPr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nejtvrdší absolutismus 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Rusko – </a:t>
            </a:r>
            <a:r>
              <a:rPr lang="cs-CZ" sz="4400" b="1" dirty="0" smtClean="0"/>
              <a:t>1 000 </a:t>
            </a:r>
            <a:r>
              <a:rPr lang="cs-CZ" b="1" dirty="0" smtClean="0"/>
              <a:t>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mužici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Rusko – </a:t>
            </a:r>
            <a:r>
              <a:rPr lang="cs-CZ" sz="4400" b="1" dirty="0" smtClean="0"/>
              <a:t>2 000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Sčítání lidu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Rusko – </a:t>
            </a:r>
            <a:r>
              <a:rPr lang="cs-CZ" sz="4400" b="1" dirty="0" smtClean="0"/>
              <a:t>3 000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1538" y="2060848"/>
            <a:ext cx="7408862" cy="4065315"/>
          </a:xfrm>
        </p:spPr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Sofie</a:t>
            </a:r>
          </a:p>
          <a:p>
            <a:pPr algn="ctr">
              <a:buNone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Rusko – </a:t>
            </a:r>
            <a:r>
              <a:rPr lang="cs-CZ" sz="4000" b="1" dirty="0" smtClean="0"/>
              <a:t>5 000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katolické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České země – </a:t>
            </a:r>
            <a:r>
              <a:rPr lang="cs-CZ" sz="4000" b="1" dirty="0" smtClean="0"/>
              <a:t>1 000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Přechod k jinému náboženství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České země – 2 000 -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Nucená práce na panském zadarmo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 České země – 4 000 -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Jan Nepomucký</a:t>
            </a: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České země – 5 000 -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16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Marie Terezie – </a:t>
            </a:r>
            <a:r>
              <a:rPr lang="cs-CZ" sz="3600" b="1" dirty="0" smtClean="0"/>
              <a:t>1 000 </a:t>
            </a:r>
            <a:r>
              <a:rPr lang="cs-CZ" sz="3200" b="1" dirty="0" smtClean="0"/>
              <a:t>- odpověď</a:t>
            </a:r>
            <a:endParaRPr lang="cs-CZ" sz="3200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105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Pragmatická sankce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Marie Terezie – </a:t>
            </a:r>
            <a:r>
              <a:rPr lang="cs-CZ" sz="3600" b="1" dirty="0" smtClean="0"/>
              <a:t>3 000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Slezsko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Marie Terezie – </a:t>
            </a:r>
            <a:r>
              <a:rPr lang="cs-CZ" sz="3600" b="1" dirty="0" smtClean="0"/>
              <a:t>4 000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Šest let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Marie Terezie – </a:t>
            </a:r>
            <a:r>
              <a:rPr lang="cs-CZ" sz="3600" b="1" dirty="0" smtClean="0"/>
              <a:t>5 000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9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Toleranční patent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Josef II. – </a:t>
            </a:r>
            <a:r>
              <a:rPr lang="cs-CZ" sz="4400" b="1" dirty="0" smtClean="0"/>
              <a:t>1 000 </a:t>
            </a:r>
            <a:r>
              <a:rPr lang="cs-CZ" b="1" dirty="0" smtClean="0"/>
              <a:t>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nevolnictví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Josef II. – </a:t>
            </a:r>
            <a:r>
              <a:rPr lang="cs-CZ" sz="4400" b="1" dirty="0" smtClean="0"/>
              <a:t>2 000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Zákaz pohřbívání v rakvích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Josef II. – </a:t>
            </a:r>
            <a:r>
              <a:rPr lang="cs-CZ" sz="4400" b="1" dirty="0" smtClean="0"/>
              <a:t>3 000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smtClean="0">
                <a:solidFill>
                  <a:srgbClr val="FF0000"/>
                </a:solidFill>
              </a:rPr>
              <a:t>Občanského zákoníku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Josef II. – </a:t>
            </a:r>
            <a:r>
              <a:rPr lang="cs-CZ" sz="4400" b="1" dirty="0" smtClean="0"/>
              <a:t>4 000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9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Zdanění šlechty a duchovenstva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Josef II. – </a:t>
            </a:r>
            <a:r>
              <a:rPr lang="cs-CZ" sz="4400" b="1" dirty="0" smtClean="0"/>
              <a:t>5 000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7956872" cy="464137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literatura: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8 pro základní školy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2008, ISBN 978-80-7235-404-7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Obrázky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použity z galerie office. </a:t>
            </a: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57</TotalTime>
  <Words>819</Words>
  <Application>Microsoft Office PowerPoint</Application>
  <PresentationFormat>Předvádění na obrazovce (4:3)</PresentationFormat>
  <Paragraphs>255</Paragraphs>
  <Slides>52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52</vt:i4>
      </vt:variant>
    </vt:vector>
  </HeadingPairs>
  <TitlesOfParts>
    <vt:vector size="53" baseType="lpstr">
      <vt:lpstr>Motiv1</vt:lpstr>
      <vt:lpstr>Základní škola a Mateřská škola Bílá Třemešná, okres Trutnov</vt:lpstr>
      <vt:lpstr>Anotace</vt:lpstr>
      <vt:lpstr>Anotace ke hře</vt:lpstr>
      <vt:lpstr>Snímek 4</vt:lpstr>
      <vt:lpstr>Francie - 1000</vt:lpstr>
      <vt:lpstr>Francie – 2 000</vt:lpstr>
      <vt:lpstr>Francie – 3 000</vt:lpstr>
      <vt:lpstr>Francie – 4 000</vt:lpstr>
      <vt:lpstr>Francie – 5 000</vt:lpstr>
      <vt:lpstr>Rusko – 1 000</vt:lpstr>
      <vt:lpstr>Rusko – 2 000</vt:lpstr>
      <vt:lpstr>Rusko – 3 000</vt:lpstr>
      <vt:lpstr>Rusko – 4 000</vt:lpstr>
      <vt:lpstr>Rusko - 5 000</vt:lpstr>
      <vt:lpstr>České země – 1 000</vt:lpstr>
      <vt:lpstr>České země – 2 000</vt:lpstr>
      <vt:lpstr>České země – 3 000</vt:lpstr>
      <vt:lpstr>České země – 4 000</vt:lpstr>
      <vt:lpstr>České země– 5 000</vt:lpstr>
      <vt:lpstr>Marie Terezie – 1 000</vt:lpstr>
      <vt:lpstr>Marie Terezie – 2 000</vt:lpstr>
      <vt:lpstr>Marie Terezie – 3 000</vt:lpstr>
      <vt:lpstr>Marie Terezie – 4 000</vt:lpstr>
      <vt:lpstr>Marie Terezie – 5 000</vt:lpstr>
      <vt:lpstr>Josef II. – 1 000</vt:lpstr>
      <vt:lpstr>Josef II. – 2 000</vt:lpstr>
      <vt:lpstr>Josef II. – 3 000</vt:lpstr>
      <vt:lpstr>Josef II. – 4 000</vt:lpstr>
      <vt:lpstr>Josef II. – 5 000</vt:lpstr>
      <vt:lpstr>Francie – 1 000 - odpověď</vt:lpstr>
      <vt:lpstr>Francie – 2 000 - odpověď</vt:lpstr>
      <vt:lpstr>Francie – 3 000 - odpověď</vt:lpstr>
      <vt:lpstr>Francie – 4 000 - odpověď</vt:lpstr>
      <vt:lpstr>Francie - 5 000 - odpověď</vt:lpstr>
      <vt:lpstr>Rusko – 1 000 - odpověď</vt:lpstr>
      <vt:lpstr>Rusko – 2 000 - odpověď</vt:lpstr>
      <vt:lpstr>Rusko – 3 000 - odpověď</vt:lpstr>
      <vt:lpstr>Rusko – 5 000 - odpověď</vt:lpstr>
      <vt:lpstr>České země – 1 000 - odpověď</vt:lpstr>
      <vt:lpstr>České země – 2 000 - odpověď</vt:lpstr>
      <vt:lpstr> České země – 4 000 - odpověď</vt:lpstr>
      <vt:lpstr>České země – 5 000 - odpověď</vt:lpstr>
      <vt:lpstr>Marie Terezie – 1 000 - odpověď</vt:lpstr>
      <vt:lpstr>Marie Terezie – 3 000 - odpověď</vt:lpstr>
      <vt:lpstr>Marie Terezie – 4 000 - odpověď</vt:lpstr>
      <vt:lpstr>Marie Terezie – 5 000 - odpověď</vt:lpstr>
      <vt:lpstr>Josef II. – 1 000 - odpověď</vt:lpstr>
      <vt:lpstr>Josef II. – 2 000 - odpověď</vt:lpstr>
      <vt:lpstr>Josef II. – 3 000 - odpověď</vt:lpstr>
      <vt:lpstr>Josef II. – 4 000 - odpověď</vt:lpstr>
      <vt:lpstr>Josef II. – 5 000 - odpověď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Raný novověk v Evropě a v českých zemích - Riskuj</dc:title>
  <dc:creator>Mgr. Jiří Lux </dc:creator>
  <cp:lastModifiedBy>Jiri</cp:lastModifiedBy>
  <cp:revision>44</cp:revision>
  <dcterms:created xsi:type="dcterms:W3CDTF">2013-11-19T21:22:42Z</dcterms:created>
  <dcterms:modified xsi:type="dcterms:W3CDTF">2014-01-02T09:23:13Z</dcterms:modified>
</cp:coreProperties>
</file>