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8" r:id="rId3"/>
    <p:sldId id="269" r:id="rId4"/>
    <p:sldId id="260" r:id="rId5"/>
    <p:sldId id="262" r:id="rId6"/>
    <p:sldId id="263" r:id="rId7"/>
    <p:sldId id="264" r:id="rId8"/>
    <p:sldId id="266" r:id="rId9"/>
    <p:sldId id="26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VY_32_INOVACE_12_BAROKO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27.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5C762752-1666-4576-B072-7387D61F1B03}" type="presOf" srcId="{60B5D622-D348-4384-9EFA-863CA4F7B7A3}" destId="{CAE44C5F-81A1-4D30-8D3F-2E663ECAC700}" srcOrd="0" destOrd="0" presId="urn:microsoft.com/office/officeart/2008/layout/VerticalCurvedList"/>
    <dgm:cxn modelId="{2AD3B8DB-5CA5-424A-9031-C3390BAD8783}" type="presOf" srcId="{E392F34A-E55D-43D5-AEDD-49027298B816}" destId="{7DCEBD2C-792F-484E-9C96-926E03F540ED}" srcOrd="0" destOrd="0" presId="urn:microsoft.com/office/officeart/2008/layout/VerticalCurvedList"/>
    <dgm:cxn modelId="{9A9D00AE-FAB9-4895-B455-8566CC550398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F28561-66C3-4B13-B942-4665B44419C3}" type="presOf" srcId="{A83A7CFB-B411-4357-9641-4A8443F73655}" destId="{F036299F-AF4D-4DAF-ABF5-87E8CC3FEF1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EC5D8060-840A-4FEC-8B12-A4188982B602}" type="presOf" srcId="{F3C4A836-23AC-4E41-B6D6-51221E7E6743}" destId="{EF104B90-7E69-4918-A202-E6F91FC6E413}" srcOrd="0" destOrd="0" presId="urn:microsoft.com/office/officeart/2008/layout/VerticalCurvedList"/>
    <dgm:cxn modelId="{F4ECE0AA-1DB8-4412-A3FD-60DC62AF6FC1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394B36E-141F-4372-B547-D74EE3304A76}" type="presOf" srcId="{BA9EE107-A5FB-41C4-9EF1-1CC153B68B3F}" destId="{9C0CD981-713F-47B3-AE2F-2963F2684A6F}" srcOrd="0" destOrd="0" presId="urn:microsoft.com/office/officeart/2008/layout/VerticalCurvedList"/>
    <dgm:cxn modelId="{BA973E75-A7C5-45BD-B5B6-E1D1646145BA}" type="presOf" srcId="{A6F0E638-0CDE-4E1F-BB57-10C18463C623}" destId="{7DCEBD2C-792F-484E-9C96-926E03F540ED}" srcOrd="0" destOrd="1" presId="urn:microsoft.com/office/officeart/2008/layout/VerticalCurvedList"/>
    <dgm:cxn modelId="{11A125E0-D414-4B15-8BB8-9DBCD73E5A00}" type="presParOf" srcId="{9C0CD981-713F-47B3-AE2F-2963F2684A6F}" destId="{96773A7D-3367-4F53-A2D2-EA5770AFFDB3}" srcOrd="0" destOrd="0" presId="urn:microsoft.com/office/officeart/2008/layout/VerticalCurvedList"/>
    <dgm:cxn modelId="{36538C16-36B2-4636-9EE1-CA5EA9FA5218}" type="presParOf" srcId="{96773A7D-3367-4F53-A2D2-EA5770AFFDB3}" destId="{F31B7103-6E88-4DB9-9888-CB9E0B3FEEF8}" srcOrd="0" destOrd="0" presId="urn:microsoft.com/office/officeart/2008/layout/VerticalCurvedList"/>
    <dgm:cxn modelId="{EB84A6A4-3919-4324-BA2D-3D4A44E1BA4C}" type="presParOf" srcId="{F31B7103-6E88-4DB9-9888-CB9E0B3FEEF8}" destId="{F7A92DE4-3445-4B9B-AF3D-F2DA6F69C25D}" srcOrd="0" destOrd="0" presId="urn:microsoft.com/office/officeart/2008/layout/VerticalCurvedList"/>
    <dgm:cxn modelId="{54F21E2D-92E7-4D72-8581-D0BE52A77E72}" type="presParOf" srcId="{F31B7103-6E88-4DB9-9888-CB9E0B3FEEF8}" destId="{EF104B90-7E69-4918-A202-E6F91FC6E413}" srcOrd="1" destOrd="0" presId="urn:microsoft.com/office/officeart/2008/layout/VerticalCurvedList"/>
    <dgm:cxn modelId="{04968E6C-6623-479B-9F73-04F288CFE878}" type="presParOf" srcId="{F31B7103-6E88-4DB9-9888-CB9E0B3FEEF8}" destId="{F5A5022A-2B1C-4F3B-B289-BC099E9CE92F}" srcOrd="2" destOrd="0" presId="urn:microsoft.com/office/officeart/2008/layout/VerticalCurvedList"/>
    <dgm:cxn modelId="{C5CD21DF-03F8-41EC-AE47-7FC8517CCE17}" type="presParOf" srcId="{F31B7103-6E88-4DB9-9888-CB9E0B3FEEF8}" destId="{F16BA6F4-95DE-4E28-BF94-6459A70C4A6D}" srcOrd="3" destOrd="0" presId="urn:microsoft.com/office/officeart/2008/layout/VerticalCurvedList"/>
    <dgm:cxn modelId="{CAC2E759-3B8E-496C-85AA-6F26201AE609}" type="presParOf" srcId="{96773A7D-3367-4F53-A2D2-EA5770AFFDB3}" destId="{F036299F-AF4D-4DAF-ABF5-87E8CC3FEF1B}" srcOrd="1" destOrd="0" presId="urn:microsoft.com/office/officeart/2008/layout/VerticalCurvedList"/>
    <dgm:cxn modelId="{7BC084FD-4328-4C65-9812-8109AA76D1B0}" type="presParOf" srcId="{96773A7D-3367-4F53-A2D2-EA5770AFFDB3}" destId="{40B95986-31F6-48A6-A8D8-D04AC3BEDA92}" srcOrd="2" destOrd="0" presId="urn:microsoft.com/office/officeart/2008/layout/VerticalCurvedList"/>
    <dgm:cxn modelId="{34E1FD6F-481A-4D96-BAB2-23F34C393821}" type="presParOf" srcId="{40B95986-31F6-48A6-A8D8-D04AC3BEDA92}" destId="{112F553D-60C2-4CC4-948D-0369F51C4DB0}" srcOrd="0" destOrd="0" presId="urn:microsoft.com/office/officeart/2008/layout/VerticalCurvedList"/>
    <dgm:cxn modelId="{F20AAD28-1F9A-4487-860B-6F23A1250B5E}" type="presParOf" srcId="{96773A7D-3367-4F53-A2D2-EA5770AFFDB3}" destId="{A1781B13-DE10-4169-ABDE-0384026A6B34}" srcOrd="3" destOrd="0" presId="urn:microsoft.com/office/officeart/2008/layout/VerticalCurvedList"/>
    <dgm:cxn modelId="{4C60BEBB-4CD9-4011-A4D9-8F116CFC99D0}" type="presParOf" srcId="{96773A7D-3367-4F53-A2D2-EA5770AFFDB3}" destId="{65CD74A9-3E7B-49D7-95DD-EB8B72D6CA84}" srcOrd="4" destOrd="0" presId="urn:microsoft.com/office/officeart/2008/layout/VerticalCurvedList"/>
    <dgm:cxn modelId="{A795C008-9AB5-4C6A-B4B7-5D44296870AA}" type="presParOf" srcId="{65CD74A9-3E7B-49D7-95DD-EB8B72D6CA84}" destId="{2741B69B-255D-4143-BECE-5BD9035A4FC6}" srcOrd="0" destOrd="0" presId="urn:microsoft.com/office/officeart/2008/layout/VerticalCurvedList"/>
    <dgm:cxn modelId="{AFF6CEF7-7F99-4B3B-8B69-7A75BAE7D7C9}" type="presParOf" srcId="{96773A7D-3367-4F53-A2D2-EA5770AFFDB3}" destId="{7DCEBD2C-792F-484E-9C96-926E03F540ED}" srcOrd="5" destOrd="0" presId="urn:microsoft.com/office/officeart/2008/layout/VerticalCurvedList"/>
    <dgm:cxn modelId="{C316AD46-F3CC-4460-9C07-7E5457B7E1F3}" type="presParOf" srcId="{96773A7D-3367-4F53-A2D2-EA5770AFFDB3}" destId="{8E391AE5-35EA-4A7F-ACFF-6E662A0BD046}" srcOrd="6" destOrd="0" presId="urn:microsoft.com/office/officeart/2008/layout/VerticalCurvedList"/>
    <dgm:cxn modelId="{56A8DD5B-2816-4ACC-A15A-F29689B5AC80}" type="presParOf" srcId="{8E391AE5-35EA-4A7F-ACFF-6E662A0BD046}" destId="{EB133F34-59A3-4639-B813-3EF5396EC28B}" srcOrd="0" destOrd="0" presId="urn:microsoft.com/office/officeart/2008/layout/VerticalCurvedList"/>
    <dgm:cxn modelId="{D1C5F8CE-B3F9-4B6F-9BC5-035A4A8530DF}" type="presParOf" srcId="{96773A7D-3367-4F53-A2D2-EA5770AFFDB3}" destId="{88F378EC-C3F8-47CD-AEFF-49BA634320FB}" srcOrd="7" destOrd="0" presId="urn:microsoft.com/office/officeart/2008/layout/VerticalCurvedList"/>
    <dgm:cxn modelId="{C5F058F7-37BD-41BE-A328-5ECF84E5CA66}" type="presParOf" srcId="{96773A7D-3367-4F53-A2D2-EA5770AFFDB3}" destId="{0C1D6B2A-9239-4220-B9D4-EF24FF044C0E}" srcOrd="8" destOrd="0" presId="urn:microsoft.com/office/officeart/2008/layout/VerticalCurvedList"/>
    <dgm:cxn modelId="{A03C3877-3359-4578-A0CF-49188DE34441}" type="presParOf" srcId="{0C1D6B2A-9239-4220-B9D4-EF24FF044C0E}" destId="{A6FEC19F-0F90-4EC7-BB21-E0ADFEFFA617}" srcOrd="0" destOrd="0" presId="urn:microsoft.com/office/officeart/2008/layout/VerticalCurvedList"/>
    <dgm:cxn modelId="{9233A230-95B0-4060-ACC2-7454AEB869BA}" type="presParOf" srcId="{96773A7D-3367-4F53-A2D2-EA5770AFFDB3}" destId="{CAE44C5F-81A1-4D30-8D3F-2E663ECAC700}" srcOrd="9" destOrd="0" presId="urn:microsoft.com/office/officeart/2008/layout/VerticalCurvedList"/>
    <dgm:cxn modelId="{68CC8862-F8C9-411A-BFB7-50375C0D5AA4}" type="presParOf" srcId="{96773A7D-3367-4F53-A2D2-EA5770AFFDB3}" destId="{053E2699-E7D5-4B6C-A824-2ED732C32228}" srcOrd="10" destOrd="0" presId="urn:microsoft.com/office/officeart/2008/layout/VerticalCurvedList"/>
    <dgm:cxn modelId="{4D77FDCF-20C7-47E5-9C06-BF24D00AE7F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27. listopadu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VY_32_INOVACE_12_BAROKO - OPAKOVÁNÍ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35A28A54-CBBE-49C4-BC65-EFD870B0B6C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3AAD3C86-56EF-43B4-8EC0-24F6C84F3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6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</a:t>
            </a:r>
            <a:r>
              <a:rPr lang="cs-CZ" sz="2800" dirty="0" smtClean="0">
                <a:solidFill>
                  <a:schemeClr val="tx1"/>
                </a:solidFill>
              </a:rPr>
              <a:t>straně </a:t>
            </a:r>
            <a:r>
              <a:rPr lang="cs-CZ" sz="2800" dirty="0" smtClean="0">
                <a:solidFill>
                  <a:schemeClr val="tx1"/>
                </a:solidFill>
              </a:rPr>
              <a:t>žáci </a:t>
            </a:r>
            <a:r>
              <a:rPr lang="cs-CZ" sz="2800" dirty="0" smtClean="0">
                <a:solidFill>
                  <a:schemeClr val="tx1"/>
                </a:solidFill>
              </a:rPr>
              <a:t>přiřadí </a:t>
            </a:r>
            <a:r>
              <a:rPr lang="cs-CZ" sz="2800" dirty="0" smtClean="0">
                <a:solidFill>
                  <a:schemeClr val="tx1"/>
                </a:solidFill>
              </a:rPr>
              <a:t>pomocí PC </a:t>
            </a:r>
            <a:r>
              <a:rPr lang="cs-CZ" sz="2800" dirty="0" smtClean="0">
                <a:solidFill>
                  <a:schemeClr val="tx1"/>
                </a:solidFill>
              </a:rPr>
              <a:t>či interaktivní tabule správné pojmy k sobě. Chybějící pojmy správně doplní a také přiřadí. Pro kontrolu se pak po každém kliknutí správné pojmy k sobě přiřadí.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druhé straně žáci buď zvolí, že je věta pravdivá, či nikoliv. 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třetí až šesté straně mají žáci za úkol dle obrázku poznat jméno stavby, případně z doplňujících otázek i jméno architekta.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16832"/>
            <a:ext cx="8568952" cy="3921299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A, barokní znak                                                      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B, barokní architekt                                                                           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C, barokní stavba v Unescu                                                                 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D, barokní sochař                                              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E, barokní malíř                                             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F, barokní stavba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G, znak barokní architektury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H, znak barokního malířství                                      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A. Přiřaď pojmy ke správné definici, zbylé dopiš: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1916832"/>
            <a:ext cx="2938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 Matyáš Braun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256490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3140968"/>
            <a:ext cx="26613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3. Petr </a:t>
            </a:r>
            <a:r>
              <a:rPr lang="cs-CZ" sz="3200" b="1" dirty="0" err="1" smtClean="0">
                <a:solidFill>
                  <a:srgbClr val="FF0000"/>
                </a:solidFill>
              </a:rPr>
              <a:t>Brandl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3789040"/>
            <a:ext cx="508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4437112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5. kopule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5085184"/>
            <a:ext cx="5052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5589240"/>
            <a:ext cx="2470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7. </a:t>
            </a:r>
            <a:r>
              <a:rPr lang="cs-CZ" sz="3200" b="1" dirty="0" err="1" smtClean="0">
                <a:solidFill>
                  <a:srgbClr val="FF0000"/>
                </a:solidFill>
              </a:rPr>
              <a:t>Holašovice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6093296"/>
            <a:ext cx="598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2564904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Santini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4941168"/>
            <a:ext cx="23455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Zelená hora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6093296"/>
            <a:ext cx="15776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šerosvit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1844824"/>
            <a:ext cx="26210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City, zbožnost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179 " pathEditMode="relative" ptsTypes="AA">
                                      <p:cBhvr>
                                        <p:cTn id="9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14682 " pathEditMode="relative" ptsTypes="AA">
                                      <p:cBhvr>
                                        <p:cTn id="1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31214E-6 L 0.00399 0.16832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13642 " pathEditMode="relative" ptsTypes="AA">
                                      <p:cBhvr>
                                        <p:cTn id="1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13618 " pathEditMode="relative" ptsTypes="AA">
                                      <p:cBhvr>
                                        <p:cTn id="1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85 -0.03144 L -0.07847 -0.36763 " pathEditMode="relative" rAng="0" ptsTypes="AA">
                                      <p:cBhvr>
                                        <p:cTn id="1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4 -0.01064 L -0.02986 -0.61942 " pathEditMode="relative" rAng="0" ptsTypes="AA">
                                      <p:cBhvr>
                                        <p:cTn id="1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3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2000"/>
                            </p:stCondLst>
                            <p:childTnLst>
                              <p:par>
                                <p:cTn id="14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8424936" cy="5256584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Slovo baroko neoznačuje perlu.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Baroko převažovalo v 17. a 18. stol.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U nás je baroko spjato s rekatolizací.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V baroku se nestavěly hrady.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Kopule není barokním znakem.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Mezi světové barokní sochaře patří </a:t>
            </a:r>
            <a:r>
              <a:rPr lang="cs-CZ" sz="3200" dirty="0" err="1" smtClean="0">
                <a:solidFill>
                  <a:schemeClr val="tx1"/>
                </a:solidFill>
              </a:rPr>
              <a:t>Leonardo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Braun působil na Kuksu.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Světovým barokním malířem nebyl </a:t>
            </a:r>
            <a:r>
              <a:rPr lang="cs-CZ" sz="3200" dirty="0" err="1" smtClean="0">
                <a:solidFill>
                  <a:schemeClr val="tx1"/>
                </a:solidFill>
              </a:rPr>
              <a:t>Caravaggio</a:t>
            </a:r>
            <a:r>
              <a:rPr lang="cs-CZ" sz="3200" dirty="0" smtClean="0">
                <a:solidFill>
                  <a:schemeClr val="tx1"/>
                </a:solidFill>
              </a:rPr>
              <a:t>.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8640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 ano, nebo ne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1196752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64288" y="1196752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1772816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8344" y="1772816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2420888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56376" y="2420888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068960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3068960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3717032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3717032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4797152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4797152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5373216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5373216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5949280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5949280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6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 build="allAtOnce"/>
      <p:bldP spid="13" grpId="0"/>
      <p:bldP spid="13" grpId="1"/>
      <p:bldP spid="14" grpId="0" build="allAtOnce"/>
      <p:bldP spid="15" grpId="0"/>
      <p:bldP spid="15" grpId="1"/>
      <p:bldP spid="16" grpId="0" build="allAtOnce"/>
      <p:bldP spid="17" grpId="0"/>
      <p:bldP spid="17" grpId="1"/>
      <p:bldP spid="18" grpId="0"/>
      <p:bldP spid="18" grpId="1"/>
      <p:bldP spid="19" grpId="0"/>
      <p:bldP spid="1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 </a:t>
            </a:r>
            <a:r>
              <a:rPr lang="cs-CZ" b="1" dirty="0" smtClean="0">
                <a:solidFill>
                  <a:schemeClr val="tx1"/>
                </a:solidFill>
              </a:rPr>
              <a:t>název stavby: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2" descr="http://www.praguewelcome.cz/img/edee/photogallery/objects/54177/vez-chramu-sv.-mikula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989138"/>
            <a:ext cx="2979737" cy="416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355976" y="3068960"/>
            <a:ext cx="4483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Chrám svatého Mikuláše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5796136" y="4437112"/>
            <a:ext cx="2664296" cy="1512168"/>
          </a:xfrm>
          <a:prstGeom prst="wedgeRectCallout">
            <a:avLst>
              <a:gd name="adj1" fmla="val -133675"/>
              <a:gd name="adj2" fmla="val -5202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Kdo byl jeho architektem?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1268760"/>
            <a:ext cx="90669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0" dirty="0" smtClean="0">
                <a:solidFill>
                  <a:srgbClr val="FF0000"/>
                </a:solidFill>
              </a:rPr>
              <a:t>Kryštof a Kilián Ignác </a:t>
            </a:r>
            <a:r>
              <a:rPr lang="cs-CZ" sz="3200" b="1" i="0" dirty="0" err="1" smtClean="0">
                <a:solidFill>
                  <a:srgbClr val="FF0000"/>
                </a:solidFill>
              </a:rPr>
              <a:t>Dietzenhoferové</a:t>
            </a:r>
            <a:r>
              <a:rPr lang="cs-CZ" sz="3200" b="1" i="0" dirty="0" smtClean="0">
                <a:solidFill>
                  <a:srgbClr val="FF0000"/>
                </a:solidFill>
              </a:rPr>
              <a:t> = otec a syn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 </a:t>
            </a:r>
            <a:r>
              <a:rPr lang="cs-CZ" b="1" dirty="0" smtClean="0">
                <a:solidFill>
                  <a:schemeClr val="tx1"/>
                </a:solidFill>
              </a:rPr>
              <a:t>název stavby: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996952"/>
            <a:ext cx="2297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Zelená Hora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5796136" y="4437112"/>
            <a:ext cx="2664296" cy="1512168"/>
          </a:xfrm>
          <a:prstGeom prst="wedgeRectCallout">
            <a:avLst>
              <a:gd name="adj1" fmla="val -97275"/>
              <a:gd name="adj2" fmla="val -5752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Kdo byl </a:t>
            </a:r>
            <a:r>
              <a:rPr lang="cs-CZ" sz="3200" b="1" dirty="0" smtClean="0">
                <a:solidFill>
                  <a:schemeClr val="tx1"/>
                </a:solidFill>
              </a:rPr>
              <a:t>jejím </a:t>
            </a:r>
            <a:r>
              <a:rPr lang="cs-CZ" sz="3200" b="1" dirty="0" smtClean="0">
                <a:solidFill>
                  <a:schemeClr val="tx1"/>
                </a:solidFill>
              </a:rPr>
              <a:t>architektem?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8" name="Picture 4" descr="http://ticketing.concentus-moraviae.cz/zelena-hora3-d335.jpg?w=0&amp;h=500&amp;t=3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76872"/>
            <a:ext cx="4320480" cy="3343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2699792" y="1484784"/>
            <a:ext cx="4355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0" dirty="0" smtClean="0">
                <a:solidFill>
                  <a:srgbClr val="FF0000"/>
                </a:solidFill>
              </a:rPr>
              <a:t>Jan Blažej </a:t>
            </a:r>
            <a:r>
              <a:rPr lang="cs-CZ" sz="3200" b="1" i="0" dirty="0" err="1" smtClean="0">
                <a:solidFill>
                  <a:srgbClr val="FF0000"/>
                </a:solidFill>
              </a:rPr>
              <a:t>Santini</a:t>
            </a:r>
            <a:r>
              <a:rPr lang="cs-CZ" sz="3200" b="1" i="0" dirty="0" smtClean="0">
                <a:solidFill>
                  <a:srgbClr val="FF0000"/>
                </a:solidFill>
              </a:rPr>
              <a:t> </a:t>
            </a:r>
            <a:r>
              <a:rPr lang="cs-CZ" sz="3200" b="1" i="0" dirty="0" err="1" smtClean="0">
                <a:solidFill>
                  <a:srgbClr val="FF0000"/>
                </a:solidFill>
              </a:rPr>
              <a:t>Eichel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 </a:t>
            </a:r>
            <a:r>
              <a:rPr lang="cs-CZ" b="1" dirty="0" smtClean="0">
                <a:solidFill>
                  <a:schemeClr val="tx1"/>
                </a:solidFill>
              </a:rPr>
              <a:t>název stavby: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996952"/>
            <a:ext cx="1029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Kuks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5796136" y="4437112"/>
            <a:ext cx="2664296" cy="1512168"/>
          </a:xfrm>
          <a:prstGeom prst="wedgeRectCallout">
            <a:avLst>
              <a:gd name="adj1" fmla="val -111315"/>
              <a:gd name="adj2" fmla="val -602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Kdo tam působil jako sochař?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1484784"/>
            <a:ext cx="4123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Matyáš Bernard Braun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" name="Picture 15" descr="ku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7"/>
            <a:ext cx="3672408" cy="450052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55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1" animBg="1"/>
      <p:bldP spid="6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 název </a:t>
            </a:r>
            <a:r>
              <a:rPr lang="cs-CZ" b="1" dirty="0" smtClean="0">
                <a:solidFill>
                  <a:schemeClr val="tx1"/>
                </a:solidFill>
              </a:rPr>
              <a:t>stavby: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996952"/>
            <a:ext cx="37369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Karlova Koruna,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Chlumec n. Cidlinou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5796136" y="4437112"/>
            <a:ext cx="2664296" cy="1512168"/>
          </a:xfrm>
          <a:prstGeom prst="wedgeRectCallout">
            <a:avLst>
              <a:gd name="adj1" fmla="val -88435"/>
              <a:gd name="adj2" fmla="val -428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Kdo </a:t>
            </a:r>
            <a:r>
              <a:rPr lang="cs-CZ" sz="3200" b="1" dirty="0" smtClean="0">
                <a:solidFill>
                  <a:schemeClr val="tx1"/>
                </a:solidFill>
              </a:rPr>
              <a:t>byl jejím architektem?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1484784"/>
            <a:ext cx="435568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0" dirty="0" smtClean="0">
                <a:solidFill>
                  <a:srgbClr val="FF0000"/>
                </a:solidFill>
              </a:rPr>
              <a:t>Jan Blažej </a:t>
            </a:r>
            <a:r>
              <a:rPr lang="cs-CZ" sz="3200" b="1" i="0" dirty="0" err="1" smtClean="0">
                <a:solidFill>
                  <a:srgbClr val="FF0000"/>
                </a:solidFill>
              </a:rPr>
              <a:t>Santini</a:t>
            </a:r>
            <a:r>
              <a:rPr lang="cs-CZ" sz="3200" b="1" i="0" dirty="0" smtClean="0">
                <a:solidFill>
                  <a:srgbClr val="FF0000"/>
                </a:solidFill>
              </a:rPr>
              <a:t> </a:t>
            </a:r>
            <a:r>
              <a:rPr lang="cs-CZ" sz="3200" b="1" i="0" dirty="0" err="1" smtClean="0">
                <a:solidFill>
                  <a:srgbClr val="FF0000"/>
                </a:solidFill>
              </a:rPr>
              <a:t>Eichel</a:t>
            </a:r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8" name="Picture 4" descr="http://www.kralovehradecko-info.cz/images/chlumec-nad-cidlinou/karlova-koru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708920"/>
            <a:ext cx="4464050" cy="350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55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1" animBg="1"/>
      <p:bldP spid="6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908720"/>
            <a:ext cx="8964488" cy="59492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– Chrám sv. Mikuláše: </a:t>
            </a:r>
            <a:r>
              <a:rPr lang="pt-BR" sz="2000" dirty="0" smtClean="0">
                <a:solidFill>
                  <a:schemeClr val="tx1"/>
                </a:solidFill>
              </a:rPr>
              <a:t>AUTOR NEUVEDEN. </a:t>
            </a:r>
            <a:r>
              <a:rPr lang="pt-BR" sz="2000" i="1" dirty="0" smtClean="0">
                <a:solidFill>
                  <a:schemeClr val="tx1"/>
                </a:solidFill>
              </a:rPr>
              <a:t>www.praguewelcome.cz</a:t>
            </a:r>
            <a:r>
              <a:rPr lang="pt-BR" sz="2000" dirty="0" smtClean="0">
                <a:solidFill>
                  <a:schemeClr val="tx1"/>
                </a:solidFill>
              </a:rPr>
              <a:t> [online]. [cit. 2.1.2014]. Dostupný na WWW: http://www.praguewelcome.cz/img/edee/photogallery/objects/54177/vez-chramu-sv.-</a:t>
            </a:r>
            <a:r>
              <a:rPr lang="pt-BR" sz="2000" dirty="0" smtClean="0">
                <a:solidFill>
                  <a:schemeClr val="tx1"/>
                </a:solidFill>
              </a:rPr>
              <a:t>mikulase.jpg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 – Zelená hora: </a:t>
            </a:r>
            <a:r>
              <a:rPr lang="pt-BR" sz="2000" dirty="0" smtClean="0">
                <a:solidFill>
                  <a:schemeClr val="tx1"/>
                </a:solidFill>
              </a:rPr>
              <a:t>AUTOR NEUVEDEN. </a:t>
            </a:r>
            <a:r>
              <a:rPr lang="pt-BR" sz="2000" i="1" dirty="0" smtClean="0">
                <a:solidFill>
                  <a:schemeClr val="tx1"/>
                </a:solidFill>
              </a:rPr>
              <a:t>www.concentus-moraviae.cz</a:t>
            </a:r>
            <a:r>
              <a:rPr lang="pt-BR" sz="2000" dirty="0" smtClean="0">
                <a:solidFill>
                  <a:schemeClr val="tx1"/>
                </a:solidFill>
              </a:rPr>
              <a:t> [online]. [cit. 2.1.2014]. Dostupný na WWW: http://</a:t>
            </a:r>
            <a:r>
              <a:rPr lang="pt-BR" sz="2000" dirty="0" smtClean="0">
                <a:solidFill>
                  <a:schemeClr val="tx1"/>
                </a:solidFill>
              </a:rPr>
              <a:t>ticketing.concentus-moraviae.cz/zelena-hora3-d335.jpg?w=0&amp;h=500&amp;t=33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r>
              <a:rPr lang="pt-BR" sz="2000" dirty="0" smtClean="0">
                <a:solidFill>
                  <a:schemeClr val="tx1"/>
                </a:solidFill>
              </a:rPr>
              <a:t> 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 – Kuks: </a:t>
            </a:r>
            <a:r>
              <a:rPr lang="cs-CZ" sz="2000" dirty="0" smtClean="0">
                <a:solidFill>
                  <a:schemeClr val="tx1"/>
                </a:solidFill>
              </a:rPr>
              <a:t>AUTOR NEUVEDEN. </a:t>
            </a:r>
            <a:r>
              <a:rPr lang="cs-CZ" sz="2000" i="1" dirty="0" smtClean="0">
                <a:solidFill>
                  <a:schemeClr val="tx1"/>
                </a:solidFill>
              </a:rPr>
              <a:t>ihned.</a:t>
            </a:r>
            <a:r>
              <a:rPr lang="cs-CZ" sz="2000" i="1" dirty="0" err="1" smtClean="0">
                <a:solidFill>
                  <a:schemeClr val="tx1"/>
                </a:solidFill>
              </a:rPr>
              <a:t>cz</a:t>
            </a:r>
            <a:r>
              <a:rPr lang="cs-CZ" sz="2000" dirty="0" smtClean="0">
                <a:solidFill>
                  <a:schemeClr val="tx1"/>
                </a:solidFill>
              </a:rPr>
              <a:t> [online]. [cit. 2.1.2014]. Dostupný na WWW: http://</a:t>
            </a:r>
            <a:r>
              <a:rPr lang="cs-CZ" sz="2000" dirty="0" smtClean="0">
                <a:solidFill>
                  <a:schemeClr val="tx1"/>
                </a:solidFill>
              </a:rPr>
              <a:t>img.ihned.cz/attachment.php/12445350/B1IHUaqm7FzxPl6A9EtMNcWo8TKn5fiJ/90541_vikCR.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4 – Karlova Koruna: </a:t>
            </a:r>
            <a:r>
              <a:rPr lang="pt-BR" sz="2000" dirty="0" smtClean="0">
                <a:solidFill>
                  <a:schemeClr val="tx1"/>
                </a:solidFill>
              </a:rPr>
              <a:t>AUTOR NEUVEDEN. </a:t>
            </a:r>
            <a:r>
              <a:rPr lang="pt-BR" sz="2000" i="1" dirty="0" smtClean="0">
                <a:solidFill>
                  <a:schemeClr val="tx1"/>
                </a:solidFill>
              </a:rPr>
              <a:t>www.kralovehradecko-info.cz</a:t>
            </a:r>
            <a:r>
              <a:rPr lang="pt-BR" sz="2000" dirty="0" smtClean="0">
                <a:solidFill>
                  <a:schemeClr val="tx1"/>
                </a:solidFill>
              </a:rPr>
              <a:t> [online]. [cit. 2.1.2014]. Dostupný na WWW: http://</a:t>
            </a:r>
            <a:r>
              <a:rPr lang="pt-BR" sz="2000" dirty="0" smtClean="0">
                <a:solidFill>
                  <a:schemeClr val="tx1"/>
                </a:solidFill>
              </a:rPr>
              <a:t>www.kralovehradecko-info.cz/images/chlumec-nad-cidlinou/karlova-koruna.jpg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</a:t>
            </a: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2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202</TotalTime>
  <Words>550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Motiv1</vt:lpstr>
      <vt:lpstr>Základní škola a Mateřská škola Bílá Třemešná, okres Trutnov</vt:lpstr>
      <vt:lpstr>Anotace</vt:lpstr>
      <vt:lpstr>Anotace k jednotlivým stranám</vt:lpstr>
      <vt:lpstr>   A. Přiřaď pojmy ke správné definici, zbylé dopiš: </vt:lpstr>
      <vt:lpstr>Vyberte ano, nebo ne</vt:lpstr>
      <vt:lpstr>Doplň název stavby: </vt:lpstr>
      <vt:lpstr>Doplň název stavby: </vt:lpstr>
      <vt:lpstr>Doplň název stavby: </vt:lpstr>
      <vt:lpstr>Doplň název stavby: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 - opakování</dc:title>
  <dc:creator>Mgr. Jiří Lux</dc:creator>
  <cp:lastModifiedBy>Jiri</cp:lastModifiedBy>
  <cp:revision>22</cp:revision>
  <dcterms:created xsi:type="dcterms:W3CDTF">2013-11-26T16:24:04Z</dcterms:created>
  <dcterms:modified xsi:type="dcterms:W3CDTF">2014-01-02T10:02:51Z</dcterms:modified>
</cp:coreProperties>
</file>