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5" r:id="rId3"/>
    <p:sldId id="266" r:id="rId4"/>
    <p:sldId id="257" r:id="rId5"/>
    <p:sldId id="258" r:id="rId6"/>
    <p:sldId id="259" r:id="rId7"/>
    <p:sldId id="260" r:id="rId8"/>
    <p:sldId id="261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VY_32_INOVACE_13_JAN AMOS </a:t>
          </a:r>
          <a:r>
            <a:rPr lang="cs-CZ" sz="2000" b="0" smtClean="0"/>
            <a:t>KOMENSKÝ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6.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44B4CB0-47FB-4A9C-9685-A4B056F5A81B}" type="presOf" srcId="{8D78E2D7-18A7-41DD-9962-57B3FE2BEBDD}" destId="{A1781B13-DE10-4169-ABDE-0384026A6B34}" srcOrd="0" destOrd="0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0CB32C-B4F4-4A09-990E-B49E1AC17DD1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8E0D7B84-CD5E-4B33-B425-1376D592B8E8}" type="presOf" srcId="{3061F91D-8548-4FCB-A021-DD835A272F0F}" destId="{88F378EC-C3F8-47CD-AEFF-49BA634320F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0FCC4983-03E0-4314-810F-A1D894784956}" type="presOf" srcId="{A83A7CFB-B411-4357-9641-4A8443F73655}" destId="{F036299F-AF4D-4DAF-ABF5-87E8CC3FEF1B}" srcOrd="0" destOrd="0" presId="urn:microsoft.com/office/officeart/2008/layout/VerticalCurvedList"/>
    <dgm:cxn modelId="{D3D6D43B-BC4E-4E14-9DFD-BFE34D47BA6E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CD0501D8-BD40-4277-89A3-D615F0C83E82}" type="presOf" srcId="{60B5D622-D348-4384-9EFA-863CA4F7B7A3}" destId="{CAE44C5F-81A1-4D30-8D3F-2E663ECAC700}" srcOrd="0" destOrd="0" presId="urn:microsoft.com/office/officeart/2008/layout/VerticalCurvedList"/>
    <dgm:cxn modelId="{E616DA80-3485-4DE1-80BC-748F2515C2C0}" type="presOf" srcId="{A6F0E638-0CDE-4E1F-BB57-10C18463C623}" destId="{7DCEBD2C-792F-484E-9C96-926E03F540ED}" srcOrd="0" destOrd="1" presId="urn:microsoft.com/office/officeart/2008/layout/VerticalCurvedList"/>
    <dgm:cxn modelId="{FBB6D45E-C9A4-4830-84DC-ED2FD870AC67}" type="presOf" srcId="{E392F34A-E55D-43D5-AEDD-49027298B816}" destId="{7DCEBD2C-792F-484E-9C96-926E03F540ED}" srcOrd="0" destOrd="0" presId="urn:microsoft.com/office/officeart/2008/layout/VerticalCurvedList"/>
    <dgm:cxn modelId="{3C35BCDD-933E-4974-8196-A901265F2F4F}" type="presParOf" srcId="{9C0CD981-713F-47B3-AE2F-2963F2684A6F}" destId="{96773A7D-3367-4F53-A2D2-EA5770AFFDB3}" srcOrd="0" destOrd="0" presId="urn:microsoft.com/office/officeart/2008/layout/VerticalCurvedList"/>
    <dgm:cxn modelId="{F1E95C84-52DB-43FD-8238-5A5B5626655A}" type="presParOf" srcId="{96773A7D-3367-4F53-A2D2-EA5770AFFDB3}" destId="{F31B7103-6E88-4DB9-9888-CB9E0B3FEEF8}" srcOrd="0" destOrd="0" presId="urn:microsoft.com/office/officeart/2008/layout/VerticalCurvedList"/>
    <dgm:cxn modelId="{81E6E2EC-D884-4943-A9D4-F62B3DA66DA2}" type="presParOf" srcId="{F31B7103-6E88-4DB9-9888-CB9E0B3FEEF8}" destId="{F7A92DE4-3445-4B9B-AF3D-F2DA6F69C25D}" srcOrd="0" destOrd="0" presId="urn:microsoft.com/office/officeart/2008/layout/VerticalCurvedList"/>
    <dgm:cxn modelId="{23DBD8A4-379E-4765-8486-73635DB0EE33}" type="presParOf" srcId="{F31B7103-6E88-4DB9-9888-CB9E0B3FEEF8}" destId="{EF104B90-7E69-4918-A202-E6F91FC6E413}" srcOrd="1" destOrd="0" presId="urn:microsoft.com/office/officeart/2008/layout/VerticalCurvedList"/>
    <dgm:cxn modelId="{BB7DB894-6AAB-4C9E-A537-C1A5C44F4132}" type="presParOf" srcId="{F31B7103-6E88-4DB9-9888-CB9E0B3FEEF8}" destId="{F5A5022A-2B1C-4F3B-B289-BC099E9CE92F}" srcOrd="2" destOrd="0" presId="urn:microsoft.com/office/officeart/2008/layout/VerticalCurvedList"/>
    <dgm:cxn modelId="{D533D703-E7B0-4062-BA68-B5D26E80562F}" type="presParOf" srcId="{F31B7103-6E88-4DB9-9888-CB9E0B3FEEF8}" destId="{F16BA6F4-95DE-4E28-BF94-6459A70C4A6D}" srcOrd="3" destOrd="0" presId="urn:microsoft.com/office/officeart/2008/layout/VerticalCurvedList"/>
    <dgm:cxn modelId="{36CD6B8E-EF50-467F-AEA7-2A78971D1EA5}" type="presParOf" srcId="{96773A7D-3367-4F53-A2D2-EA5770AFFDB3}" destId="{F036299F-AF4D-4DAF-ABF5-87E8CC3FEF1B}" srcOrd="1" destOrd="0" presId="urn:microsoft.com/office/officeart/2008/layout/VerticalCurvedList"/>
    <dgm:cxn modelId="{5D48D93D-A656-4D66-9C97-9009C61C0466}" type="presParOf" srcId="{96773A7D-3367-4F53-A2D2-EA5770AFFDB3}" destId="{40B95986-31F6-48A6-A8D8-D04AC3BEDA92}" srcOrd="2" destOrd="0" presId="urn:microsoft.com/office/officeart/2008/layout/VerticalCurvedList"/>
    <dgm:cxn modelId="{F9A8BA9E-CC5D-4794-B4C6-897F49FEDA0A}" type="presParOf" srcId="{40B95986-31F6-48A6-A8D8-D04AC3BEDA92}" destId="{112F553D-60C2-4CC4-948D-0369F51C4DB0}" srcOrd="0" destOrd="0" presId="urn:microsoft.com/office/officeart/2008/layout/VerticalCurvedList"/>
    <dgm:cxn modelId="{97344534-320C-49C4-86AF-E47354A73C40}" type="presParOf" srcId="{96773A7D-3367-4F53-A2D2-EA5770AFFDB3}" destId="{A1781B13-DE10-4169-ABDE-0384026A6B34}" srcOrd="3" destOrd="0" presId="urn:microsoft.com/office/officeart/2008/layout/VerticalCurvedList"/>
    <dgm:cxn modelId="{971D5115-CDF9-4A93-BEBB-D012558E3F23}" type="presParOf" srcId="{96773A7D-3367-4F53-A2D2-EA5770AFFDB3}" destId="{65CD74A9-3E7B-49D7-95DD-EB8B72D6CA84}" srcOrd="4" destOrd="0" presId="urn:microsoft.com/office/officeart/2008/layout/VerticalCurvedList"/>
    <dgm:cxn modelId="{1489B002-3619-4307-99F5-C885174BFD5D}" type="presParOf" srcId="{65CD74A9-3E7B-49D7-95DD-EB8B72D6CA84}" destId="{2741B69B-255D-4143-BECE-5BD9035A4FC6}" srcOrd="0" destOrd="0" presId="urn:microsoft.com/office/officeart/2008/layout/VerticalCurvedList"/>
    <dgm:cxn modelId="{05301561-6C14-4BC3-B2E3-6D228195DE9B}" type="presParOf" srcId="{96773A7D-3367-4F53-A2D2-EA5770AFFDB3}" destId="{7DCEBD2C-792F-484E-9C96-926E03F540ED}" srcOrd="5" destOrd="0" presId="urn:microsoft.com/office/officeart/2008/layout/VerticalCurvedList"/>
    <dgm:cxn modelId="{EBAF5A7F-55CD-41B6-8655-7E946DFDE5BC}" type="presParOf" srcId="{96773A7D-3367-4F53-A2D2-EA5770AFFDB3}" destId="{8E391AE5-35EA-4A7F-ACFF-6E662A0BD046}" srcOrd="6" destOrd="0" presId="urn:microsoft.com/office/officeart/2008/layout/VerticalCurvedList"/>
    <dgm:cxn modelId="{D525A2F9-43A9-41AB-B0A2-F54F1353D626}" type="presParOf" srcId="{8E391AE5-35EA-4A7F-ACFF-6E662A0BD046}" destId="{EB133F34-59A3-4639-B813-3EF5396EC28B}" srcOrd="0" destOrd="0" presId="urn:microsoft.com/office/officeart/2008/layout/VerticalCurvedList"/>
    <dgm:cxn modelId="{1DC69164-13FF-456D-862C-280103536D54}" type="presParOf" srcId="{96773A7D-3367-4F53-A2D2-EA5770AFFDB3}" destId="{88F378EC-C3F8-47CD-AEFF-49BA634320FB}" srcOrd="7" destOrd="0" presId="urn:microsoft.com/office/officeart/2008/layout/VerticalCurvedList"/>
    <dgm:cxn modelId="{215BBDFF-A701-435A-88DB-8C838EF6060C}" type="presParOf" srcId="{96773A7D-3367-4F53-A2D2-EA5770AFFDB3}" destId="{0C1D6B2A-9239-4220-B9D4-EF24FF044C0E}" srcOrd="8" destOrd="0" presId="urn:microsoft.com/office/officeart/2008/layout/VerticalCurvedList"/>
    <dgm:cxn modelId="{C8AF69C0-6ED1-4F51-8489-A5A7F9A2CD1A}" type="presParOf" srcId="{0C1D6B2A-9239-4220-B9D4-EF24FF044C0E}" destId="{A6FEC19F-0F90-4EC7-BB21-E0ADFEFFA617}" srcOrd="0" destOrd="0" presId="urn:microsoft.com/office/officeart/2008/layout/VerticalCurvedList"/>
    <dgm:cxn modelId="{6A48536B-C96F-4A1C-8186-8E3E1E7D9543}" type="presParOf" srcId="{96773A7D-3367-4F53-A2D2-EA5770AFFDB3}" destId="{CAE44C5F-81A1-4D30-8D3F-2E663ECAC700}" srcOrd="9" destOrd="0" presId="urn:microsoft.com/office/officeart/2008/layout/VerticalCurvedList"/>
    <dgm:cxn modelId="{65042A27-1754-44BA-98A9-565A919FD4A3}" type="presParOf" srcId="{96773A7D-3367-4F53-A2D2-EA5770AFFDB3}" destId="{053E2699-E7D5-4B6C-A824-2ED732C32228}" srcOrd="10" destOrd="0" presId="urn:microsoft.com/office/officeart/2008/layout/VerticalCurvedList"/>
    <dgm:cxn modelId="{2228F0FB-331E-40E4-9D85-1DE90258876C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6. prosince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VY_32_INOVACE_13_JAN AMOS </a:t>
          </a:r>
          <a:r>
            <a:rPr lang="cs-CZ" sz="2000" b="0" kern="1200" smtClean="0"/>
            <a:t>KOMENSKÝ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73641FE-4D47-4642-B62D-BA0D2B1D3B72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463F8F53-52CA-40AD-9C1D-AF98F3DC63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zápis a výklad nové látky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až </a:t>
            </a:r>
            <a:r>
              <a:rPr lang="cs-CZ" sz="2800" dirty="0" smtClean="0">
                <a:solidFill>
                  <a:schemeClr val="tx1"/>
                </a:solidFill>
              </a:rPr>
              <a:t>čtvrté </a:t>
            </a:r>
            <a:r>
              <a:rPr lang="cs-CZ" sz="2800" dirty="0" smtClean="0">
                <a:solidFill>
                  <a:schemeClr val="tx1"/>
                </a:solidFill>
              </a:rPr>
              <a:t>straně žáci </a:t>
            </a:r>
            <a:r>
              <a:rPr lang="cs-CZ" sz="2800" dirty="0" smtClean="0">
                <a:solidFill>
                  <a:schemeClr val="tx1"/>
                </a:solidFill>
              </a:rPr>
              <a:t>postupně doplní </a:t>
            </a:r>
            <a:r>
              <a:rPr lang="cs-CZ" sz="2800" dirty="0" smtClean="0">
                <a:solidFill>
                  <a:schemeClr val="tx1"/>
                </a:solidFill>
              </a:rPr>
              <a:t>pomocí </a:t>
            </a:r>
            <a:r>
              <a:rPr lang="cs-CZ" sz="2800" dirty="0" smtClean="0">
                <a:solidFill>
                  <a:schemeClr val="tx1"/>
                </a:solidFill>
              </a:rPr>
              <a:t>učebnice či internetových zdrojů zápis. </a:t>
            </a:r>
            <a:r>
              <a:rPr lang="cs-CZ" sz="2800" dirty="0" smtClean="0">
                <a:solidFill>
                  <a:schemeClr val="tx1"/>
                </a:solidFill>
              </a:rPr>
              <a:t>Vše se tvoří pomocí PC, interaktivní tabule či papíru, pro kontrolu pak zápis bude po postupném klikání doplněn.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4968552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narozen v roce …….. v </a:t>
            </a:r>
            <a:r>
              <a:rPr lang="cs-CZ" sz="3200" dirty="0" err="1" smtClean="0">
                <a:solidFill>
                  <a:schemeClr val="tx1"/>
                </a:solidFill>
              </a:rPr>
              <a:t>Komni</a:t>
            </a:r>
            <a:r>
              <a:rPr lang="cs-CZ" sz="3200" dirty="0" smtClean="0">
                <a:solidFill>
                  <a:schemeClr val="tx1"/>
                </a:solidFill>
              </a:rPr>
              <a:t>, …………….., nebo Uherském Brodu – neznámé přesné místo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den jeho narození  …... březen - ………………………..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poslední biskup jednoty bratrské, ………… národů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gymnázium Přerov, VŠ </a:t>
            </a:r>
            <a:r>
              <a:rPr lang="cs-CZ" sz="3200" dirty="0" err="1" smtClean="0">
                <a:solidFill>
                  <a:schemeClr val="tx1"/>
                </a:solidFill>
              </a:rPr>
              <a:t>Herborn</a:t>
            </a:r>
            <a:r>
              <a:rPr lang="cs-CZ" sz="3200" dirty="0" smtClean="0">
                <a:solidFill>
                  <a:schemeClr val="tx1"/>
                </a:solidFill>
              </a:rPr>
              <a:t>, Heidelberg (Něm.)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návrat do Přerova a </a:t>
            </a:r>
            <a:r>
              <a:rPr lang="cs-CZ" sz="3200" dirty="0" err="1" smtClean="0">
                <a:solidFill>
                  <a:schemeClr val="tx1"/>
                </a:solidFill>
              </a:rPr>
              <a:t>Fulneku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16…. – porážka povstání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Jan Amos Komenský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1268760"/>
            <a:ext cx="9300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1592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340768"/>
            <a:ext cx="1374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Nivnici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924944"/>
            <a:ext cx="2167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Den učitelů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420888"/>
            <a:ext cx="705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28.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3429000"/>
            <a:ext cx="1204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Učitel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6273225"/>
            <a:ext cx="519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21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/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332656"/>
            <a:ext cx="8496944" cy="6120680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odpor proti ……………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 let skrývání: na mor úmrtí první ženy i dětí ve </a:t>
            </a:r>
            <a:r>
              <a:rPr lang="cs-CZ" sz="3200" dirty="0" err="1" smtClean="0">
                <a:solidFill>
                  <a:schemeClr val="tx1"/>
                </a:solidFill>
              </a:rPr>
              <a:t>Fulneku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Pobyty a skrývání: 1624: ……………………. (Karel Starší ze </a:t>
            </a:r>
            <a:r>
              <a:rPr lang="cs-CZ" sz="3200" dirty="0" err="1" smtClean="0">
                <a:solidFill>
                  <a:schemeClr val="tx1"/>
                </a:solidFill>
              </a:rPr>
              <a:t>Žerotína</a:t>
            </a:r>
            <a:r>
              <a:rPr lang="cs-CZ" sz="3200" dirty="0" smtClean="0">
                <a:solidFill>
                  <a:schemeClr val="tx1"/>
                </a:solidFill>
              </a:rPr>
              <a:t>), Růžový palouček, Horní Branná a v letech ………… až …………….. i v ………………….. na panství ……………………………….. 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1627: Obnovené zřízení zemské = ,,ústava“: povoleno jen katolictví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  <a:latin typeface="Century Schoolbook"/>
              </a:rPr>
              <a:t>→ </a:t>
            </a:r>
            <a:r>
              <a:rPr lang="cs-CZ" sz="3200" dirty="0" smtClean="0">
                <a:solidFill>
                  <a:schemeClr val="tx1"/>
                </a:solidFill>
              </a:rPr>
              <a:t>odchod přes ……………. do …………….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260648"/>
            <a:ext cx="1955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katolíkům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1916832"/>
            <a:ext cx="33858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Brandýs nad Orlicí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2924944"/>
            <a:ext cx="9525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1626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356992"/>
            <a:ext cx="955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1628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3356992"/>
            <a:ext cx="27558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Bílé Třemešné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4821" y="3861048"/>
            <a:ext cx="8789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Jiřího </a:t>
            </a:r>
            <a:r>
              <a:rPr lang="cs-CZ" sz="3200" b="1" dirty="0" err="1" smtClean="0">
                <a:solidFill>
                  <a:srgbClr val="FF0000"/>
                </a:solidFill>
              </a:rPr>
              <a:t>Sádovského</a:t>
            </a:r>
            <a:r>
              <a:rPr lang="cs-CZ" sz="3200" b="1" dirty="0" smtClean="0">
                <a:solidFill>
                  <a:srgbClr val="FF0000"/>
                </a:solidFill>
              </a:rPr>
              <a:t> ze </a:t>
            </a:r>
            <a:r>
              <a:rPr lang="cs-CZ" sz="3200" b="1" dirty="0" err="1" smtClean="0">
                <a:solidFill>
                  <a:srgbClr val="FF0000"/>
                </a:solidFill>
              </a:rPr>
              <a:t>Sloupna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5445224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Žacléř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5445224"/>
            <a:ext cx="30332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Lešna</a:t>
            </a:r>
            <a:r>
              <a:rPr lang="cs-CZ" sz="3200" b="1" dirty="0" smtClean="0">
                <a:solidFill>
                  <a:srgbClr val="FF0000"/>
                </a:solidFill>
              </a:rPr>
              <a:t> – v Polsku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404664"/>
            <a:ext cx="8964488" cy="6453336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Cesty do Anglie, ……………., Uher, …………………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zemřel v roce ……….. v …………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Dílo: 1. pansofie = vševěda – skloubení všech věd: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Poklad jazyka českého </a:t>
            </a:r>
            <a:r>
              <a:rPr lang="cs-CZ" sz="3200" dirty="0" smtClean="0">
                <a:solidFill>
                  <a:schemeClr val="tx1"/>
                </a:solidFill>
              </a:rPr>
              <a:t>– všechna česká slova, ………… v </a:t>
            </a:r>
            <a:r>
              <a:rPr lang="cs-CZ" sz="3200" dirty="0" err="1" smtClean="0">
                <a:solidFill>
                  <a:schemeClr val="tx1"/>
                </a:solidFill>
              </a:rPr>
              <a:t>Lešně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pedagogická: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Orbis </a:t>
            </a:r>
            <a:r>
              <a:rPr lang="cs-CZ" sz="3200" b="1" dirty="0" err="1" smtClean="0">
                <a:solidFill>
                  <a:schemeClr val="tx1"/>
                </a:solidFill>
              </a:rPr>
              <a:t>Pictus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= Svět v obrazech: obrázková učebnice latiny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………………………… </a:t>
            </a:r>
            <a:r>
              <a:rPr lang="cs-CZ" sz="3200" dirty="0" smtClean="0">
                <a:solidFill>
                  <a:schemeClr val="tx1"/>
                </a:solidFill>
              </a:rPr>
              <a:t>– učebnice latiny a češtiny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chemeClr val="tx1"/>
                </a:solidFill>
              </a:rPr>
              <a:t>Informatorium</a:t>
            </a:r>
            <a:r>
              <a:rPr lang="cs-CZ" sz="3200" b="1" dirty="0" smtClean="0">
                <a:solidFill>
                  <a:schemeClr val="tx1"/>
                </a:solidFill>
              </a:rPr>
              <a:t> školy mateřské </a:t>
            </a:r>
            <a:r>
              <a:rPr lang="cs-CZ" sz="3200" dirty="0" smtClean="0">
                <a:solidFill>
                  <a:schemeClr val="tx1"/>
                </a:solidFill>
              </a:rPr>
              <a:t>– předškolní doba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32656"/>
            <a:ext cx="1614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Švédska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836712"/>
            <a:ext cx="17988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Nizozemí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1412776"/>
            <a:ext cx="949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1670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1412776"/>
            <a:ext cx="1903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Naardenu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3068960"/>
            <a:ext cx="1515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shořelo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301208"/>
            <a:ext cx="40975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Brána jazyků otevřena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04664"/>
            <a:ext cx="8568952" cy="6453336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Velká ……………… </a:t>
            </a:r>
            <a:r>
              <a:rPr lang="cs-CZ" sz="3200" dirty="0" smtClean="0">
                <a:solidFill>
                  <a:schemeClr val="tx1"/>
                </a:solidFill>
              </a:rPr>
              <a:t>= rady učitelům, jak učit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Škola ……….  - </a:t>
            </a:r>
            <a:r>
              <a:rPr lang="cs-CZ" sz="3200" dirty="0" smtClean="0">
                <a:solidFill>
                  <a:schemeClr val="tx1"/>
                </a:solidFill>
              </a:rPr>
              <a:t>zábavné metody v učení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Via</a:t>
            </a:r>
            <a:r>
              <a:rPr lang="cs-CZ" sz="3200" dirty="0" smtClean="0">
                <a:solidFill>
                  <a:schemeClr val="tx1"/>
                </a:solidFill>
              </a:rPr>
              <a:t> …………..: pomocí vzdělání lidí zabránit válkám, obdobně i ……..  </a:t>
            </a:r>
            <a:r>
              <a:rPr lang="cs-CZ" sz="3200" b="1" dirty="0" err="1" smtClean="0">
                <a:solidFill>
                  <a:schemeClr val="tx1"/>
                </a:solidFill>
              </a:rPr>
              <a:t>intenebris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= Světlo v temnotách: světlo = vzdělání i Bůh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filozofická: </a:t>
            </a:r>
            <a:r>
              <a:rPr lang="cs-CZ" sz="3200" b="1" dirty="0" smtClean="0">
                <a:solidFill>
                  <a:schemeClr val="tx1"/>
                </a:solidFill>
              </a:rPr>
              <a:t>Labyrint ………… a ráj srdce: </a:t>
            </a:r>
            <a:r>
              <a:rPr lang="cs-CZ" sz="3200" dirty="0" smtClean="0">
                <a:solidFill>
                  <a:schemeClr val="tx1"/>
                </a:solidFill>
              </a:rPr>
              <a:t>psán v Brandýse, postavy </a:t>
            </a:r>
            <a:r>
              <a:rPr lang="cs-CZ" sz="3200" dirty="0" err="1" smtClean="0">
                <a:solidFill>
                  <a:schemeClr val="tx1"/>
                </a:solidFill>
              </a:rPr>
              <a:t>Všezvěda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Všudybuda</a:t>
            </a:r>
            <a:r>
              <a:rPr lang="cs-CZ" sz="3200" dirty="0" smtClean="0">
                <a:solidFill>
                  <a:schemeClr val="tx1"/>
                </a:solidFill>
              </a:rPr>
              <a:t> a Mámila Mámení : putování světem za poznáním, vše marné, špatné a nicotné, klid v ráji srdce u otevření svého srdce, u Boha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Kšaft …………… matky jednoty bratrské </a:t>
            </a:r>
            <a:r>
              <a:rPr lang="cs-CZ" sz="3200" dirty="0" smtClean="0">
                <a:solidFill>
                  <a:schemeClr val="tx1"/>
                </a:solidFill>
              </a:rPr>
              <a:t>= závěť zaniknuté jednoty, odkaz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332656"/>
            <a:ext cx="1814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didaktika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836712"/>
            <a:ext cx="1019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hrou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484784"/>
            <a:ext cx="9685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lucis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2996952"/>
            <a:ext cx="1112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světa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5589240"/>
            <a:ext cx="170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umírající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3563888" y="1988840"/>
            <a:ext cx="971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Lux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6" grpId="0"/>
      <p:bldP spid="7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Komenský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labyrint.cz/img/jan-amos-komens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7"/>
            <a:ext cx="3600400" cy="4613013"/>
          </a:xfrm>
          <a:prstGeom prst="rect">
            <a:avLst/>
          </a:prstGeom>
          <a:noFill/>
        </p:spPr>
      </p:pic>
      <p:pic>
        <p:nvPicPr>
          <p:cNvPr id="1028" name="Picture 4" descr="http://dielektrika.kvalitne.cz/komensky%20obr/Komens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700808"/>
            <a:ext cx="3689623" cy="466240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835696" y="6309320"/>
            <a:ext cx="1163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1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6273225"/>
            <a:ext cx="1223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Obr. 2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112568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1: </a:t>
            </a:r>
            <a:r>
              <a:rPr lang="pt-BR" sz="2800" dirty="0" smtClean="0">
                <a:solidFill>
                  <a:schemeClr val="tx1"/>
                </a:solidFill>
              </a:rPr>
              <a:t>AUTOR NEUVEDEN. </a:t>
            </a:r>
            <a:r>
              <a:rPr lang="pt-BR" sz="2800" i="1" dirty="0" smtClean="0">
                <a:solidFill>
                  <a:schemeClr val="tx1"/>
                </a:solidFill>
              </a:rPr>
              <a:t>www.labyrint.cz</a:t>
            </a:r>
            <a:r>
              <a:rPr lang="pt-BR" sz="2800" dirty="0" smtClean="0">
                <a:solidFill>
                  <a:schemeClr val="tx1"/>
                </a:solidFill>
              </a:rPr>
              <a:t> [online]. [cit. 2.1.2014]. Dostupný na WWW: http://</a:t>
            </a:r>
            <a:r>
              <a:rPr lang="pt-BR" sz="2800" dirty="0" smtClean="0">
                <a:solidFill>
                  <a:schemeClr val="tx1"/>
                </a:solidFill>
              </a:rPr>
              <a:t>www.labyrint.cz/img/jan-amos-komensky.jpg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r>
              <a:rPr lang="pt-BR" sz="2800" dirty="0" smtClean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2: </a:t>
            </a:r>
            <a:r>
              <a:rPr lang="pt-BR" sz="2800" dirty="0" smtClean="0">
                <a:solidFill>
                  <a:schemeClr val="tx1"/>
                </a:solidFill>
              </a:rPr>
              <a:t>AUTOR NEUVEDEN. </a:t>
            </a:r>
            <a:r>
              <a:rPr lang="pt-BR" sz="2800" i="1" dirty="0" smtClean="0">
                <a:solidFill>
                  <a:schemeClr val="tx1"/>
                </a:solidFill>
              </a:rPr>
              <a:t>www.cojeco.cz</a:t>
            </a:r>
            <a:r>
              <a:rPr lang="pt-BR" sz="2800" dirty="0" smtClean="0">
                <a:solidFill>
                  <a:schemeClr val="tx1"/>
                </a:solidFill>
              </a:rPr>
              <a:t> [online]. [cit. 2.1.2014]. Dostupný na WWW: http://www.cojeco.cz/Attach//</a:t>
            </a:r>
            <a:r>
              <a:rPr lang="pt-BR" sz="2800" dirty="0" smtClean="0">
                <a:solidFill>
                  <a:schemeClr val="tx1"/>
                </a:solidFill>
              </a:rPr>
              <a:t>photos/pers394e1dd666f28.jpg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r>
              <a:rPr lang="pt-BR" sz="2800" dirty="0" smtClean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124</TotalTime>
  <Words>546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Motiv1</vt:lpstr>
      <vt:lpstr>Základní škola a Mateřská škola Bílá Třemešná, okres Trutnov</vt:lpstr>
      <vt:lpstr>Anotace</vt:lpstr>
      <vt:lpstr>Anotace k jednotlivým stranám</vt:lpstr>
      <vt:lpstr>Jan Amos Komenský</vt:lpstr>
      <vt:lpstr>Snímek 5</vt:lpstr>
      <vt:lpstr>Snímek 6</vt:lpstr>
      <vt:lpstr>Snímek 7</vt:lpstr>
      <vt:lpstr>Komenský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Amos Komenský</dc:title>
  <dc:creator>Mgr. Jiří Lux</dc:creator>
  <cp:lastModifiedBy>Jiri</cp:lastModifiedBy>
  <cp:revision>25</cp:revision>
  <dcterms:created xsi:type="dcterms:W3CDTF">2013-12-04T19:43:40Z</dcterms:created>
  <dcterms:modified xsi:type="dcterms:W3CDTF">2014-01-02T10:31:41Z</dcterms:modified>
</cp:coreProperties>
</file>