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4" r:id="rId4"/>
    <p:sldId id="259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VY_32_INOVACE_14_JAN </a:t>
          </a:r>
          <a:r>
            <a:rPr lang="cs-CZ" sz="2000" b="0" dirty="0" smtClean="0"/>
            <a:t>AMOS KOMENSKÝ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29.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6A1CB98-3088-4A77-AF7F-2704FFED22B1}" type="presOf" srcId="{3061F91D-8548-4FCB-A021-DD835A272F0F}" destId="{88F378EC-C3F8-47CD-AEFF-49BA634320FB}" srcOrd="0" destOrd="0" presId="urn:microsoft.com/office/officeart/2008/layout/VerticalCurvedList"/>
    <dgm:cxn modelId="{B9A4FD0F-9791-4570-B960-7AA89C94B756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A9C4B798-D9CD-481E-A46B-07C8751BBF2C}" type="presOf" srcId="{E392F34A-E55D-43D5-AEDD-49027298B816}" destId="{7DCEBD2C-792F-484E-9C96-926E03F540ED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3AA47770-4F16-4D97-8039-974F1411F872}" type="presOf" srcId="{8D78E2D7-18A7-41DD-9962-57B3FE2BEBDD}" destId="{A1781B13-DE10-4169-ABDE-0384026A6B34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0D446365-B202-4AA6-8464-E2B80077A41E}" type="presOf" srcId="{A6F0E638-0CDE-4E1F-BB57-10C18463C623}" destId="{7DCEBD2C-792F-484E-9C96-926E03F540ED}" srcOrd="0" destOrd="1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0BA5CF12-E7EE-47EF-AAC3-219201835D66}" type="presOf" srcId="{A83A7CFB-B411-4357-9641-4A8443F73655}" destId="{F036299F-AF4D-4DAF-ABF5-87E8CC3FEF1B}" srcOrd="0" destOrd="0" presId="urn:microsoft.com/office/officeart/2008/layout/VerticalCurvedList"/>
    <dgm:cxn modelId="{59747660-A21C-4D28-A308-C0E7718F5E39}" type="presOf" srcId="{60B5D622-D348-4384-9EFA-863CA4F7B7A3}" destId="{CAE44C5F-81A1-4D30-8D3F-2E663ECAC700}" srcOrd="0" destOrd="0" presId="urn:microsoft.com/office/officeart/2008/layout/VerticalCurvedList"/>
    <dgm:cxn modelId="{9B2C145D-5E30-417D-9642-0AFC8CDACD16}" type="presOf" srcId="{BA9EE107-A5FB-41C4-9EF1-1CC153B68B3F}" destId="{9C0CD981-713F-47B3-AE2F-2963F2684A6F}" srcOrd="0" destOrd="0" presId="urn:microsoft.com/office/officeart/2008/layout/VerticalCurvedList"/>
    <dgm:cxn modelId="{0F5013FA-BA60-4AA0-9980-9B8F3B8E2760}" type="presParOf" srcId="{9C0CD981-713F-47B3-AE2F-2963F2684A6F}" destId="{96773A7D-3367-4F53-A2D2-EA5770AFFDB3}" srcOrd="0" destOrd="0" presId="urn:microsoft.com/office/officeart/2008/layout/VerticalCurvedList"/>
    <dgm:cxn modelId="{6E731156-D114-49DF-894E-022B043A071B}" type="presParOf" srcId="{96773A7D-3367-4F53-A2D2-EA5770AFFDB3}" destId="{F31B7103-6E88-4DB9-9888-CB9E0B3FEEF8}" srcOrd="0" destOrd="0" presId="urn:microsoft.com/office/officeart/2008/layout/VerticalCurvedList"/>
    <dgm:cxn modelId="{BD747094-2157-4D3B-82A2-35FE1548DD62}" type="presParOf" srcId="{F31B7103-6E88-4DB9-9888-CB9E0B3FEEF8}" destId="{F7A92DE4-3445-4B9B-AF3D-F2DA6F69C25D}" srcOrd="0" destOrd="0" presId="urn:microsoft.com/office/officeart/2008/layout/VerticalCurvedList"/>
    <dgm:cxn modelId="{42D33A0B-C807-423F-82B4-6AF63F892954}" type="presParOf" srcId="{F31B7103-6E88-4DB9-9888-CB9E0B3FEEF8}" destId="{EF104B90-7E69-4918-A202-E6F91FC6E413}" srcOrd="1" destOrd="0" presId="urn:microsoft.com/office/officeart/2008/layout/VerticalCurvedList"/>
    <dgm:cxn modelId="{1AD725D6-278D-48A4-B7F0-67CB4D0A1D40}" type="presParOf" srcId="{F31B7103-6E88-4DB9-9888-CB9E0B3FEEF8}" destId="{F5A5022A-2B1C-4F3B-B289-BC099E9CE92F}" srcOrd="2" destOrd="0" presId="urn:microsoft.com/office/officeart/2008/layout/VerticalCurvedList"/>
    <dgm:cxn modelId="{C62AE4D1-5A76-4DB2-8AF3-EFBCD15C9C7C}" type="presParOf" srcId="{F31B7103-6E88-4DB9-9888-CB9E0B3FEEF8}" destId="{F16BA6F4-95DE-4E28-BF94-6459A70C4A6D}" srcOrd="3" destOrd="0" presId="urn:microsoft.com/office/officeart/2008/layout/VerticalCurvedList"/>
    <dgm:cxn modelId="{916E348B-0C3D-47A7-A909-9A6032641E50}" type="presParOf" srcId="{96773A7D-3367-4F53-A2D2-EA5770AFFDB3}" destId="{F036299F-AF4D-4DAF-ABF5-87E8CC3FEF1B}" srcOrd="1" destOrd="0" presId="urn:microsoft.com/office/officeart/2008/layout/VerticalCurvedList"/>
    <dgm:cxn modelId="{509CD787-9161-426B-921D-6A0B1EB50273}" type="presParOf" srcId="{96773A7D-3367-4F53-A2D2-EA5770AFFDB3}" destId="{40B95986-31F6-48A6-A8D8-D04AC3BEDA92}" srcOrd="2" destOrd="0" presId="urn:microsoft.com/office/officeart/2008/layout/VerticalCurvedList"/>
    <dgm:cxn modelId="{156EE16E-0B16-4656-8BA2-FA65532F82D1}" type="presParOf" srcId="{40B95986-31F6-48A6-A8D8-D04AC3BEDA92}" destId="{112F553D-60C2-4CC4-948D-0369F51C4DB0}" srcOrd="0" destOrd="0" presId="urn:microsoft.com/office/officeart/2008/layout/VerticalCurvedList"/>
    <dgm:cxn modelId="{486AF1FB-CDE7-4482-9C9F-995085261176}" type="presParOf" srcId="{96773A7D-3367-4F53-A2D2-EA5770AFFDB3}" destId="{A1781B13-DE10-4169-ABDE-0384026A6B34}" srcOrd="3" destOrd="0" presId="urn:microsoft.com/office/officeart/2008/layout/VerticalCurvedList"/>
    <dgm:cxn modelId="{62082BDB-A480-4FCC-81D6-77C0D463E138}" type="presParOf" srcId="{96773A7D-3367-4F53-A2D2-EA5770AFFDB3}" destId="{65CD74A9-3E7B-49D7-95DD-EB8B72D6CA84}" srcOrd="4" destOrd="0" presId="urn:microsoft.com/office/officeart/2008/layout/VerticalCurvedList"/>
    <dgm:cxn modelId="{01F8AAD8-DC34-4534-B202-F5584133F520}" type="presParOf" srcId="{65CD74A9-3E7B-49D7-95DD-EB8B72D6CA84}" destId="{2741B69B-255D-4143-BECE-5BD9035A4FC6}" srcOrd="0" destOrd="0" presId="urn:microsoft.com/office/officeart/2008/layout/VerticalCurvedList"/>
    <dgm:cxn modelId="{23CE2254-14F4-4AAD-8DED-04B8B9342806}" type="presParOf" srcId="{96773A7D-3367-4F53-A2D2-EA5770AFFDB3}" destId="{7DCEBD2C-792F-484E-9C96-926E03F540ED}" srcOrd="5" destOrd="0" presId="urn:microsoft.com/office/officeart/2008/layout/VerticalCurvedList"/>
    <dgm:cxn modelId="{B229FC15-5212-4A3F-9FC6-BE57DEF25E3C}" type="presParOf" srcId="{96773A7D-3367-4F53-A2D2-EA5770AFFDB3}" destId="{8E391AE5-35EA-4A7F-ACFF-6E662A0BD046}" srcOrd="6" destOrd="0" presId="urn:microsoft.com/office/officeart/2008/layout/VerticalCurvedList"/>
    <dgm:cxn modelId="{1114B4DC-C2E7-40D2-9708-CBD221F80F1D}" type="presParOf" srcId="{8E391AE5-35EA-4A7F-ACFF-6E662A0BD046}" destId="{EB133F34-59A3-4639-B813-3EF5396EC28B}" srcOrd="0" destOrd="0" presId="urn:microsoft.com/office/officeart/2008/layout/VerticalCurvedList"/>
    <dgm:cxn modelId="{D5BFBDC4-B891-4000-9B9C-47EBC3248E44}" type="presParOf" srcId="{96773A7D-3367-4F53-A2D2-EA5770AFFDB3}" destId="{88F378EC-C3F8-47CD-AEFF-49BA634320FB}" srcOrd="7" destOrd="0" presId="urn:microsoft.com/office/officeart/2008/layout/VerticalCurvedList"/>
    <dgm:cxn modelId="{EFCFB156-F2DF-4EFE-84B4-AA281B4196CC}" type="presParOf" srcId="{96773A7D-3367-4F53-A2D2-EA5770AFFDB3}" destId="{0C1D6B2A-9239-4220-B9D4-EF24FF044C0E}" srcOrd="8" destOrd="0" presId="urn:microsoft.com/office/officeart/2008/layout/VerticalCurvedList"/>
    <dgm:cxn modelId="{3CA6B06C-7891-464E-892E-42A3265B2C12}" type="presParOf" srcId="{0C1D6B2A-9239-4220-B9D4-EF24FF044C0E}" destId="{A6FEC19F-0F90-4EC7-BB21-E0ADFEFFA617}" srcOrd="0" destOrd="0" presId="urn:microsoft.com/office/officeart/2008/layout/VerticalCurvedList"/>
    <dgm:cxn modelId="{6487029F-1129-414E-ABEC-F321C37343A7}" type="presParOf" srcId="{96773A7D-3367-4F53-A2D2-EA5770AFFDB3}" destId="{CAE44C5F-81A1-4D30-8D3F-2E663ECAC700}" srcOrd="9" destOrd="0" presId="urn:microsoft.com/office/officeart/2008/layout/VerticalCurvedList"/>
    <dgm:cxn modelId="{D02A7985-D726-45B1-8303-006A4E8902DC}" type="presParOf" srcId="{96773A7D-3367-4F53-A2D2-EA5770AFFDB3}" destId="{053E2699-E7D5-4B6C-A824-2ED732C32228}" srcOrd="10" destOrd="0" presId="urn:microsoft.com/office/officeart/2008/layout/VerticalCurvedList"/>
    <dgm:cxn modelId="{A4F5528B-2B5A-4223-A5EE-FDFA0336C574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29. listopadu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VY_32_INOVACE_14_JAN </a:t>
          </a:r>
          <a:r>
            <a:rPr lang="cs-CZ" sz="2000" b="0" kern="1200" dirty="0" smtClean="0"/>
            <a:t>AMOS KOMENSKÝ - OPAKOVÁNÍ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517F983B-48EE-4A78-871B-E55ED94F39EE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1DE467C8-6040-4287-A9A2-F449AB2EC0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minulé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látky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</a:t>
            </a:r>
            <a:r>
              <a:rPr lang="cs-CZ" sz="2800" dirty="0" smtClean="0">
                <a:solidFill>
                  <a:schemeClr val="tx1"/>
                </a:solidFill>
              </a:rPr>
              <a:t>straně </a:t>
            </a:r>
            <a:r>
              <a:rPr lang="cs-CZ" sz="2800" dirty="0" smtClean="0">
                <a:solidFill>
                  <a:schemeClr val="tx1"/>
                </a:solidFill>
              </a:rPr>
              <a:t>žáci postupně doplní </a:t>
            </a:r>
            <a:r>
              <a:rPr lang="cs-CZ" sz="2800" dirty="0" smtClean="0">
                <a:solidFill>
                  <a:schemeClr val="tx1"/>
                </a:solidFill>
              </a:rPr>
              <a:t>zápis</a:t>
            </a:r>
            <a:r>
              <a:rPr lang="cs-CZ" sz="2800" dirty="0" smtClean="0">
                <a:solidFill>
                  <a:schemeClr val="tx1"/>
                </a:solidFill>
              </a:rPr>
              <a:t>. Vše se tvoří pomocí PC, interaktivní tabule či papíru, pro kontrolu pak zápis bude po postupném klikání doplněn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druhé straně žáci odpoví na otázky. 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třetí straně vyberou z nabízených možností tu správnou.</a:t>
            </a:r>
          </a:p>
          <a:p>
            <a:pPr marL="0" indent="0" algn="just">
              <a:buNone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Doplňte: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www.ceskestudny.cz/wp-content/uploads/2013/04/jan-amos-komensky-portr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3911986" cy="51325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3" y="1340768"/>
            <a:ext cx="43924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Jmenuji se….…………., </a:t>
            </a:r>
          </a:p>
          <a:p>
            <a:pPr algn="just"/>
            <a:r>
              <a:rPr lang="cs-CZ" sz="3200" dirty="0" smtClean="0"/>
              <a:t>Měl jsem přezdívku ………………….</a:t>
            </a:r>
          </a:p>
          <a:p>
            <a:pPr algn="just"/>
            <a:r>
              <a:rPr lang="cs-CZ" sz="3200" dirty="0" smtClean="0"/>
              <a:t>V letech 1626 – 1628 jsem pobýval i u vás,</a:t>
            </a:r>
          </a:p>
          <a:p>
            <a:pPr algn="just"/>
            <a:r>
              <a:rPr lang="cs-CZ" sz="3200" dirty="0" smtClean="0"/>
              <a:t>v ………………………..</a:t>
            </a:r>
          </a:p>
          <a:p>
            <a:pPr algn="just"/>
            <a:r>
              <a:rPr lang="cs-CZ" sz="3200" dirty="0" smtClean="0"/>
              <a:t>Ukrýval jsem se tu před …………Poté jsem odešel do polského ………Tam mi shořelo </a:t>
            </a:r>
            <a:r>
              <a:rPr lang="cs-CZ" sz="3200" dirty="0" smtClean="0"/>
              <a:t>dílo </a:t>
            </a:r>
            <a:r>
              <a:rPr lang="cs-CZ" sz="3200" dirty="0" smtClean="0"/>
              <a:t>zvané ……….........</a:t>
            </a:r>
          </a:p>
          <a:p>
            <a:pPr algn="just"/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1196752"/>
            <a:ext cx="3004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J. A. Komenský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2204864"/>
            <a:ext cx="2557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Učitel národů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3717032"/>
            <a:ext cx="2666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Bílé Třemešné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4725144"/>
            <a:ext cx="15937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katolíky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5661248"/>
            <a:ext cx="1192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Lešna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6093296"/>
            <a:ext cx="1952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Slovník ČJ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340768"/>
            <a:ext cx="7956872" cy="4785395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Jaké heslo propagoval Komenský ve vztahu ke škole?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Jmenuj dvě jeho školní reformy: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Napište název tří jeho knih: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Jak jedině dle Komenského zabránit dalším válkám? 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Kde zemřel?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184482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Škola hrou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348880"/>
            <a:ext cx="91702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                           prázdniny,        názornost, od jednoduchého ke složitému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717032"/>
            <a:ext cx="108268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               Velká didaktika,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 Labyrint světa, Orbis </a:t>
            </a:r>
            <a:r>
              <a:rPr lang="cs-CZ" sz="3200" b="1" dirty="0" err="1" smtClean="0">
                <a:solidFill>
                  <a:srgbClr val="FF0000"/>
                </a:solidFill>
              </a:rPr>
              <a:t>pictus</a:t>
            </a:r>
            <a:r>
              <a:rPr lang="cs-CZ" sz="3200" b="1" dirty="0" smtClean="0">
                <a:solidFill>
                  <a:srgbClr val="FF0000"/>
                </a:solidFill>
              </a:rPr>
              <a:t>, Slovník ČJ, Via </a:t>
            </a:r>
            <a:r>
              <a:rPr lang="cs-CZ" sz="3200" b="1" dirty="0" err="1" smtClean="0">
                <a:solidFill>
                  <a:srgbClr val="FF0000"/>
                </a:solidFill>
              </a:rPr>
              <a:t>Lucis</a:t>
            </a: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5229200"/>
            <a:ext cx="1976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vzděláním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5877272"/>
            <a:ext cx="4126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 Naardenu - Nizozemí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sz="3200" dirty="0" smtClean="0">
                <a:solidFill>
                  <a:schemeClr val="tx1"/>
                </a:solidFill>
              </a:rPr>
              <a:t>. J. A. Komenský byl nekatolík.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V BT nepsal Velkou didaktiku.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Nepůsobil v Uhrách.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Byl slavnější u nás než v zahraničí.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Velká didaktika obsahuje rady, jak učit.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V BT pobýval na pozvání K. J. Erbena.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7. Po roce 1620 nebyl pronásledovaný.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V BT nežil ve skalách.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Jeho hrob není v české půdě.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 ano, nebo ne: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268760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6516216" y="1196752"/>
            <a:ext cx="7463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1916832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1844824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2492896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2492896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3140968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3140968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3717032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72400" y="3717032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4221088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100392" y="4221088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4797152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84368" y="4797152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5301208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5301208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6021288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6093296"/>
            <a:ext cx="673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 build="allAtOnce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 build="allAtOnce"/>
      <p:bldP spid="21" grpId="0"/>
      <p:bldP spid="2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112568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1:</a:t>
            </a:r>
            <a:r>
              <a:rPr lang="pt-BR" sz="3200" dirty="0" smtClean="0">
                <a:solidFill>
                  <a:schemeClr val="tx1"/>
                </a:solidFill>
              </a:rPr>
              <a:t>AUTOR NEUVEDEN. </a:t>
            </a:r>
            <a:r>
              <a:rPr lang="pt-BR" sz="3200" i="1" dirty="0" smtClean="0">
                <a:solidFill>
                  <a:schemeClr val="tx1"/>
                </a:solidFill>
              </a:rPr>
              <a:t>www.ceskestudny.cz</a:t>
            </a:r>
            <a:r>
              <a:rPr lang="pt-BR" sz="3200" dirty="0" smtClean="0">
                <a:solidFill>
                  <a:schemeClr val="tx1"/>
                </a:solidFill>
              </a:rPr>
              <a:t> [online]. [cit. 2.1.2014]. Dostupný na WWW: http://</a:t>
            </a:r>
            <a:r>
              <a:rPr lang="pt-BR" sz="3200" dirty="0" smtClean="0">
                <a:solidFill>
                  <a:schemeClr val="tx1"/>
                </a:solidFill>
              </a:rPr>
              <a:t>www.ceskestudny.cz/wp-content/uploads/2013/04/jan-amos-komensky-portret.jpg</a:t>
            </a:r>
            <a:r>
              <a:rPr lang="cs-CZ" sz="3200" smtClean="0">
                <a:solidFill>
                  <a:schemeClr val="tx1"/>
                </a:solidFill>
              </a:rPr>
              <a:t>.</a:t>
            </a:r>
            <a:r>
              <a:rPr lang="pt-BR" sz="3200" smtClean="0">
                <a:solidFill>
                  <a:schemeClr val="tx1"/>
                </a:solidFill>
              </a:rPr>
              <a:t> </a:t>
            </a: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98</TotalTime>
  <Words>419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Motiv1</vt:lpstr>
      <vt:lpstr>Základní škola a Mateřská škola Bílá Třemešná, okres Trutnov</vt:lpstr>
      <vt:lpstr>Anotace</vt:lpstr>
      <vt:lpstr>Anotace k jednotlivým stranám</vt:lpstr>
      <vt:lpstr>Doplňte:</vt:lpstr>
      <vt:lpstr>Odpovězte:</vt:lpstr>
      <vt:lpstr>Vyber ano, nebo ne: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Amos Komenský - opakování</dc:title>
  <dc:creator>Mgr. Jiří Lux</dc:creator>
  <cp:lastModifiedBy>Jiri</cp:lastModifiedBy>
  <cp:revision>12</cp:revision>
  <dcterms:created xsi:type="dcterms:W3CDTF">2013-11-28T20:56:45Z</dcterms:created>
  <dcterms:modified xsi:type="dcterms:W3CDTF">2014-01-02T11:00:46Z</dcterms:modified>
</cp:coreProperties>
</file>