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97" r:id="rId2"/>
    <p:sldId id="256" r:id="rId3"/>
    <p:sldId id="267" r:id="rId4"/>
    <p:sldId id="300" r:id="rId5"/>
    <p:sldId id="294" r:id="rId6"/>
    <p:sldId id="287" r:id="rId7"/>
    <p:sldId id="288" r:id="rId8"/>
    <p:sldId id="289" r:id="rId9"/>
    <p:sldId id="290" r:id="rId10"/>
    <p:sldId id="291" r:id="rId11"/>
    <p:sldId id="292" r:id="rId12"/>
    <p:sldId id="298" r:id="rId13"/>
    <p:sldId id="299" r:id="rId14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F3399"/>
    <a:srgbClr val="CC0000"/>
    <a:srgbClr val="00CC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 alt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 altLang="cs-CZ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EC15B67-B4AB-4FEE-B14D-BFBA9D82061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945877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 alt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 alt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ABFF4A-1349-4484-B8D8-F0C5687B0B1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88191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58AC14-81A8-4B96-AB3D-F69B1AB8D002}" type="slidenum">
              <a:rPr lang="cs-CZ" altLang="cs-CZ"/>
              <a:pPr/>
              <a:t>3</a:t>
            </a:fld>
            <a:endParaRPr lang="cs-CZ" altLang="cs-CZ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31295C-7E9C-4732-9951-DC21E69062E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57597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A469E-D0CF-4C26-B38C-BA3AF07100D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67474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B39D65-CB06-4FFA-AAAF-B0680C45F14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8541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F1191-DB5A-43D6-9AC0-1D92B87358A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57166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E421D6-2008-4961-A974-82CECDEF3A8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0679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D39A0-CF2B-49BB-8E85-7CCA03D47CB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55630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A88D8E-CEB8-40A7-9AB9-9F6458DBF95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60105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9E765-236E-47FE-91D2-D99DDD9B774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07408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9EF966-436C-48FA-980F-C4277F01304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96284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EC4DC-99B8-4463-8FB0-40DE7B9D9F2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49017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0FAA02-13C2-4A98-8430-2E5940C199A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35576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2AC296-B131-4EE2-AFEB-038D1112610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179675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36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Elektrické stroje točivé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Generátor, dynamo, stator, rotor, komutátor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Základy elektrotechniky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Josef Sýkora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prezentace, vyhledávání informací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škola, učiliště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– 16 let, obory elektro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Vlastní zdroje a seznam - viz poslední strana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 smtClean="0"/>
              <a:t>Elektrické stroje točivé</a:t>
            </a:r>
            <a:endParaRPr lang="cs-CZ" altLang="cs-CZ" sz="2400" b="1" dirty="0"/>
          </a:p>
        </p:txBody>
      </p:sp>
      <p:sp>
        <p:nvSpPr>
          <p:cNvPr id="210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8903BF8-03B6-4642-8151-34C35CFFAA8B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 smtClean="0"/>
              <a:t>VY_32_INOVACE_36_720</a:t>
            </a:r>
            <a:endParaRPr lang="cs-CZ" alt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084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altLang="cs-CZ" b="1" i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ZÁKLADY ELEKTROTECHNIKY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01031" y="2439800"/>
            <a:ext cx="7705725" cy="326388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66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ELEKTRICKÉ STROJE</a:t>
            </a:r>
          </a:p>
          <a:p>
            <a:pPr>
              <a:lnSpc>
                <a:spcPct val="90000"/>
              </a:lnSpc>
            </a:pPr>
            <a:r>
              <a:rPr lang="cs-CZ" altLang="cs-CZ" sz="66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TOČIVÉ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22448" y="473814"/>
            <a:ext cx="8291512" cy="1117600"/>
          </a:xfrm>
        </p:spPr>
        <p:txBody>
          <a:bodyPr/>
          <a:lstStyle/>
          <a:p>
            <a:r>
              <a:rPr lang="cs-CZ" altLang="cs-CZ" sz="36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GENERÁTORY</a:t>
            </a:r>
            <a:endParaRPr lang="cs-CZ" altLang="cs-CZ" sz="3600" b="1" i="1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4812" y="1638300"/>
            <a:ext cx="7650177" cy="4524375"/>
          </a:xfrm>
        </p:spPr>
        <p:txBody>
          <a:bodyPr/>
          <a:lstStyle/>
          <a:p>
            <a:pPr marL="609600" indent="-609600" algn="just">
              <a:buFontTx/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Jsou </a:t>
            </a:r>
            <a:r>
              <a:rPr lang="cs-CZ" altLang="cs-CZ" sz="2400" dirty="0">
                <a:latin typeface="Calibri" panose="020F0502020204030204" pitchFamily="34" charset="0"/>
              </a:rPr>
              <a:t>to stroje, ve kterých se mechanická </a:t>
            </a:r>
            <a:r>
              <a:rPr lang="cs-CZ" altLang="cs-CZ" sz="2400" dirty="0" smtClean="0">
                <a:latin typeface="Calibri" panose="020F0502020204030204" pitchFamily="34" charset="0"/>
              </a:rPr>
              <a:t>energie přeměňuje</a:t>
            </a:r>
          </a:p>
          <a:p>
            <a:pPr marL="609600" indent="-609600" algn="just">
              <a:buFontTx/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na </a:t>
            </a:r>
            <a:r>
              <a:rPr lang="cs-CZ" altLang="cs-CZ" sz="2400" dirty="0">
                <a:latin typeface="Calibri" panose="020F0502020204030204" pitchFamily="34" charset="0"/>
              </a:rPr>
              <a:t>elektrickou energii. </a:t>
            </a:r>
            <a:endParaRPr lang="cs-CZ" altLang="cs-CZ" sz="2400" dirty="0" smtClean="0">
              <a:latin typeface="Calibri" panose="020F0502020204030204" pitchFamily="34" charset="0"/>
            </a:endParaRPr>
          </a:p>
          <a:p>
            <a:pPr marL="609600" indent="-609600" algn="just">
              <a:buFontTx/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Patří </a:t>
            </a:r>
            <a:r>
              <a:rPr lang="cs-CZ" altLang="cs-CZ" sz="2400" dirty="0">
                <a:latin typeface="Calibri" panose="020F0502020204030204" pitchFamily="34" charset="0"/>
              </a:rPr>
              <a:t>sem:</a:t>
            </a:r>
          </a:p>
          <a:p>
            <a:pPr marL="609600" indent="-609600">
              <a:buFontTx/>
              <a:buNone/>
            </a:pPr>
            <a:r>
              <a:rPr lang="cs-CZ" altLang="cs-CZ" sz="2400" b="1" dirty="0">
                <a:latin typeface="Calibri" panose="020F0502020204030204" pitchFamily="34" charset="0"/>
              </a:rPr>
              <a:t>	</a:t>
            </a:r>
            <a:r>
              <a:rPr lang="cs-CZ" altLang="cs-CZ" sz="2400" b="1" dirty="0" smtClean="0">
                <a:latin typeface="Calibri" panose="020F0502020204030204" pitchFamily="34" charset="0"/>
              </a:rPr>
              <a:t>			</a:t>
            </a:r>
            <a:r>
              <a:rPr lang="cs-CZ" altLang="cs-CZ" sz="2400" b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dynama</a:t>
            </a:r>
            <a:endParaRPr lang="cs-CZ" altLang="cs-CZ" sz="2400" b="1" dirty="0">
              <a:solidFill>
                <a:srgbClr val="0033CC"/>
              </a:solidFill>
              <a:latin typeface="Calibri" panose="020F0502020204030204" pitchFamily="34" charset="0"/>
            </a:endParaRPr>
          </a:p>
          <a:p>
            <a:pPr marL="609600" indent="-609600">
              <a:buFontTx/>
              <a:buNone/>
            </a:pPr>
            <a:r>
              <a:rPr lang="cs-CZ" altLang="cs-CZ" sz="2400" b="1" dirty="0">
                <a:solidFill>
                  <a:srgbClr val="0033CC"/>
                </a:solidFill>
                <a:latin typeface="Calibri" panose="020F0502020204030204" pitchFamily="34" charset="0"/>
              </a:rPr>
              <a:t>	</a:t>
            </a:r>
            <a:r>
              <a:rPr lang="cs-CZ" altLang="cs-CZ" sz="2400" b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			alternátory</a:t>
            </a:r>
            <a:endParaRPr lang="cs-CZ" altLang="cs-CZ" sz="2400" b="1" dirty="0">
              <a:solidFill>
                <a:srgbClr val="0033CC"/>
              </a:solidFill>
              <a:latin typeface="Calibri" panose="020F0502020204030204" pitchFamily="34" charset="0"/>
            </a:endParaRPr>
          </a:p>
          <a:p>
            <a:pPr marL="609600" indent="-609600" algn="just">
              <a:buFontTx/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Zdrojem </a:t>
            </a:r>
            <a:r>
              <a:rPr lang="cs-CZ" altLang="cs-CZ" sz="2400" dirty="0">
                <a:latin typeface="Calibri" panose="020F0502020204030204" pitchFamily="34" charset="0"/>
              </a:rPr>
              <a:t>mechanické energie </a:t>
            </a:r>
            <a:r>
              <a:rPr lang="cs-CZ" altLang="cs-CZ" sz="2400" dirty="0" smtClean="0">
                <a:latin typeface="Calibri" panose="020F0502020204030204" pitchFamily="34" charset="0"/>
              </a:rPr>
              <a:t>bývá:</a:t>
            </a:r>
          </a:p>
          <a:p>
            <a:pPr lvl="2" algn="just"/>
            <a:r>
              <a:rPr lang="cs-CZ" altLang="cs-CZ" dirty="0" smtClean="0">
                <a:latin typeface="Calibri" panose="020F0502020204030204" pitchFamily="34" charset="0"/>
              </a:rPr>
              <a:t>parní </a:t>
            </a:r>
            <a:r>
              <a:rPr lang="cs-CZ" altLang="cs-CZ" dirty="0">
                <a:latin typeface="Calibri" panose="020F0502020204030204" pitchFamily="34" charset="0"/>
              </a:rPr>
              <a:t>nebo vodní </a:t>
            </a:r>
            <a:r>
              <a:rPr lang="cs-CZ" altLang="cs-CZ" dirty="0" smtClean="0">
                <a:latin typeface="Calibri" panose="020F0502020204030204" pitchFamily="34" charset="0"/>
              </a:rPr>
              <a:t>turbína</a:t>
            </a:r>
          </a:p>
          <a:p>
            <a:pPr lvl="2" algn="just"/>
            <a:r>
              <a:rPr lang="cs-CZ" altLang="cs-CZ" dirty="0" smtClean="0">
                <a:latin typeface="Calibri" panose="020F0502020204030204" pitchFamily="34" charset="0"/>
              </a:rPr>
              <a:t>spalovací motor</a:t>
            </a:r>
          </a:p>
          <a:p>
            <a:pPr lvl="2" algn="just"/>
            <a:r>
              <a:rPr lang="cs-CZ" altLang="cs-CZ" dirty="0" smtClean="0">
                <a:latin typeface="Calibri" panose="020F0502020204030204" pitchFamily="34" charset="0"/>
              </a:rPr>
              <a:t>vítr</a:t>
            </a:r>
            <a:endParaRPr lang="cs-CZ" altLang="cs-CZ" sz="1500" dirty="0"/>
          </a:p>
          <a:p>
            <a:pPr marL="609600" indent="-609600" algn="just">
              <a:lnSpc>
                <a:spcPct val="80000"/>
              </a:lnSpc>
              <a:buFontTx/>
              <a:buNone/>
            </a:pPr>
            <a:endParaRPr lang="cs-CZ" altLang="cs-CZ" sz="1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600" b="1" i="1" u="sng" dirty="0"/>
              <a:t>DYNAMO</a:t>
            </a:r>
            <a:endParaRPr lang="cs-CZ" altLang="cs-CZ" sz="3600" b="1" i="1" dirty="0">
              <a:latin typeface="Verdana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7050" y="1700213"/>
            <a:ext cx="7672388" cy="4048125"/>
          </a:xfrm>
        </p:spPr>
        <p:txBody>
          <a:bodyPr/>
          <a:lstStyle/>
          <a:p>
            <a:pPr algn="just">
              <a:lnSpc>
                <a:spcPct val="150000"/>
              </a:lnSpc>
              <a:buFont typeface="Arial" charset="0"/>
              <a:buNone/>
            </a:pPr>
            <a:r>
              <a:rPr lang="cs-CZ" altLang="cs-CZ" sz="3600" b="1" i="1" dirty="0"/>
              <a:t>	</a:t>
            </a:r>
            <a:r>
              <a:rPr lang="cs-CZ" altLang="cs-CZ" sz="2800" i="1" dirty="0">
                <a:latin typeface="Calibri" panose="020F0502020204030204" pitchFamily="34" charset="0"/>
              </a:rPr>
              <a:t>Je to stejnosměrný stroj. </a:t>
            </a:r>
          </a:p>
          <a:p>
            <a:pPr algn="just">
              <a:buFont typeface="Arial" charset="0"/>
              <a:buNone/>
            </a:pPr>
            <a:r>
              <a:rPr lang="cs-CZ" altLang="cs-CZ" sz="2800" i="1" dirty="0">
                <a:latin typeface="Calibri" panose="020F0502020204030204" pitchFamily="34" charset="0"/>
              </a:rPr>
              <a:t>	Získává se v něm stejnosměrný proud, ale může pracovat také jako motor</a:t>
            </a:r>
            <a:r>
              <a:rPr lang="cs-CZ" altLang="cs-CZ" sz="2800" i="1" dirty="0" smtClean="0">
                <a:latin typeface="Calibri" panose="020F0502020204030204" pitchFamily="34" charset="0"/>
              </a:rPr>
              <a:t>.</a:t>
            </a:r>
          </a:p>
          <a:p>
            <a:pPr algn="just">
              <a:buFont typeface="Arial" charset="0"/>
              <a:buNone/>
            </a:pPr>
            <a:endParaRPr lang="cs-CZ" altLang="cs-CZ" sz="2800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98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17069"/>
          </a:xfrm>
        </p:spPr>
        <p:txBody>
          <a:bodyPr/>
          <a:lstStyle/>
          <a:p>
            <a:r>
              <a:rPr lang="cs-CZ" altLang="cs-CZ" sz="3600" b="1" dirty="0"/>
              <a:t>Konstrukce </a:t>
            </a:r>
            <a:r>
              <a:rPr lang="cs-CZ" altLang="cs-CZ" sz="3600" b="1" dirty="0" smtClean="0"/>
              <a:t>dynama</a:t>
            </a:r>
            <a:br>
              <a:rPr lang="cs-CZ" altLang="cs-CZ" sz="3600" b="1" dirty="0" smtClean="0"/>
            </a:br>
            <a:r>
              <a:rPr lang="cs-CZ" altLang="cs-CZ" sz="2800" b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Příčný </a:t>
            </a:r>
            <a:r>
              <a:rPr lang="cs-CZ" altLang="cs-CZ" sz="2800" b="1" dirty="0">
                <a:solidFill>
                  <a:srgbClr val="0033CC"/>
                </a:solidFill>
                <a:latin typeface="Calibri" panose="020F0502020204030204" pitchFamily="34" charset="0"/>
              </a:rPr>
              <a:t>řez </a:t>
            </a:r>
            <a:r>
              <a:rPr lang="cs-CZ" altLang="cs-CZ" sz="2800" b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dynamem</a:t>
            </a:r>
            <a:endParaRPr lang="cs-CZ" altLang="cs-CZ" b="1" dirty="0">
              <a:solidFill>
                <a:srgbClr val="0033CC"/>
              </a:solidFill>
              <a:latin typeface="Calibri" panose="020F0502020204030204" pitchFamily="34" charset="0"/>
            </a:endParaRPr>
          </a:p>
        </p:txBody>
      </p:sp>
      <p:pic>
        <p:nvPicPr>
          <p:cNvPr id="76804" name="Picture 4" descr="Dynamo - příčný řez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3463" y="1571342"/>
            <a:ext cx="3652837" cy="3738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209" y="1237387"/>
            <a:ext cx="3694316" cy="533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2796"/>
            <a:ext cx="8229600" cy="774841"/>
          </a:xfrm>
        </p:spPr>
        <p:txBody>
          <a:bodyPr/>
          <a:lstStyle/>
          <a:p>
            <a:r>
              <a:rPr lang="cs-CZ" altLang="cs-CZ" sz="3600" b="1" dirty="0"/>
              <a:t>Konstrukce dynama</a:t>
            </a:r>
            <a:endParaRPr lang="cs-CZ" altLang="cs-CZ" sz="3600" dirty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5101" y="1701172"/>
            <a:ext cx="7776927" cy="4083993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dirty="0"/>
              <a:t>	</a:t>
            </a:r>
            <a:r>
              <a:rPr lang="cs-CZ" altLang="cs-CZ" sz="2800" b="1" i="1" dirty="0">
                <a:solidFill>
                  <a:srgbClr val="0033CC"/>
                </a:solidFill>
                <a:latin typeface="Calibri" panose="020F0502020204030204" pitchFamily="34" charset="0"/>
              </a:rPr>
              <a:t>1. </a:t>
            </a:r>
            <a:r>
              <a:rPr lang="cs-CZ" altLang="cs-CZ" sz="2800" b="1" i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stator</a:t>
            </a:r>
            <a:endParaRPr lang="cs-CZ" altLang="cs-CZ" sz="2800" b="1" i="1" dirty="0">
              <a:solidFill>
                <a:srgbClr val="0033CC"/>
              </a:solidFill>
              <a:latin typeface="Calibri" panose="020F0502020204030204" pitchFamily="34" charset="0"/>
            </a:endParaRPr>
          </a:p>
          <a:p>
            <a:pPr algn="just">
              <a:buFontTx/>
              <a:buNone/>
            </a:pPr>
            <a:r>
              <a:rPr lang="cs-CZ" altLang="cs-CZ" sz="2800" dirty="0">
                <a:latin typeface="Calibri" panose="020F0502020204030204" pitchFamily="34" charset="0"/>
              </a:rPr>
              <a:t>	</a:t>
            </a:r>
            <a:r>
              <a:rPr lang="cs-CZ" altLang="cs-CZ" sz="2800" dirty="0" smtClean="0">
                <a:latin typeface="Calibri" panose="020F0502020204030204" pitchFamily="34" charset="0"/>
              </a:rPr>
              <a:t>Tvoří ho </a:t>
            </a:r>
            <a:r>
              <a:rPr lang="cs-CZ" altLang="cs-CZ" sz="2800" dirty="0">
                <a:latin typeface="Calibri" panose="020F0502020204030204" pitchFamily="34" charset="0"/>
              </a:rPr>
              <a:t>magnetický obvod z feromagnetického (plného) materiálu. Je na něm tzv. </a:t>
            </a:r>
            <a:r>
              <a:rPr lang="cs-CZ" altLang="cs-CZ" sz="2800" b="1" dirty="0">
                <a:latin typeface="Calibri" panose="020F0502020204030204" pitchFamily="34" charset="0"/>
              </a:rPr>
              <a:t>budící vinutí</a:t>
            </a:r>
            <a:r>
              <a:rPr lang="cs-CZ" altLang="cs-CZ" sz="2800" dirty="0">
                <a:latin typeface="Calibri" panose="020F0502020204030204" pitchFamily="34" charset="0"/>
              </a:rPr>
              <a:t>, kterým prochází </a:t>
            </a:r>
            <a:r>
              <a:rPr lang="cs-CZ" altLang="cs-CZ" sz="2800" b="1" i="1" dirty="0">
                <a:latin typeface="Calibri" panose="020F0502020204030204" pitchFamily="34" charset="0"/>
              </a:rPr>
              <a:t>stejnosměrný </a:t>
            </a:r>
            <a:r>
              <a:rPr lang="cs-CZ" altLang="cs-CZ" sz="2800" b="1" dirty="0">
                <a:latin typeface="Calibri" panose="020F0502020204030204" pitchFamily="34" charset="0"/>
              </a:rPr>
              <a:t>budící proud</a:t>
            </a:r>
            <a:r>
              <a:rPr lang="cs-CZ" altLang="cs-CZ" sz="2800" dirty="0">
                <a:latin typeface="Calibri" panose="020F0502020204030204" pitchFamily="34" charset="0"/>
              </a:rPr>
              <a:t>, čímž je vytvořen elektromagnet, mezi jehož póly se uzavírá magnetický tok.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51437"/>
            <a:ext cx="8229600" cy="663811"/>
          </a:xfrm>
        </p:spPr>
        <p:txBody>
          <a:bodyPr/>
          <a:lstStyle/>
          <a:p>
            <a:r>
              <a:rPr lang="cs-CZ" altLang="cs-CZ" sz="3600" b="1" dirty="0"/>
              <a:t>Konstrukce dynama</a:t>
            </a:r>
            <a:endParaRPr lang="cs-CZ" altLang="cs-CZ" sz="3600" dirty="0">
              <a:solidFill>
                <a:srgbClr val="CC0000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2673" y="1666467"/>
            <a:ext cx="7577751" cy="3258619"/>
          </a:xfrm>
        </p:spPr>
        <p:txBody>
          <a:bodyPr/>
          <a:lstStyle/>
          <a:p>
            <a:pPr marL="609600" indent="-609600" algn="just">
              <a:buFontTx/>
              <a:buNone/>
            </a:pPr>
            <a:r>
              <a:rPr lang="cs-CZ" altLang="cs-CZ" sz="3600" b="1" i="1" dirty="0"/>
              <a:t>	</a:t>
            </a:r>
            <a:r>
              <a:rPr lang="cs-CZ" altLang="cs-CZ" sz="2800" b="1" i="1" dirty="0">
                <a:solidFill>
                  <a:srgbClr val="0033CC"/>
                </a:solidFill>
                <a:latin typeface="Calibri" panose="020F0502020204030204" pitchFamily="34" charset="0"/>
              </a:rPr>
              <a:t>2. rotor (kotva)</a:t>
            </a:r>
          </a:p>
          <a:p>
            <a:pPr marL="609600" indent="-609600" algn="just">
              <a:buFontTx/>
              <a:buNone/>
            </a:pPr>
            <a:r>
              <a:rPr lang="cs-CZ" altLang="cs-CZ" sz="2800" dirty="0">
                <a:latin typeface="Calibri" panose="020F0502020204030204" pitchFamily="34" charset="0"/>
              </a:rPr>
              <a:t>	je složen z tenkých, vzájemně odizolovaných plechů a otočně uložen v dutině statoru. V drážkách je uloženo pracovní vinutí, ve kterém se indukuje napětí</a:t>
            </a:r>
            <a:r>
              <a:rPr lang="cs-CZ" altLang="cs-CZ" sz="2800" i="1" dirty="0">
                <a:latin typeface="Calibri" panose="020F0502020204030204" pitchFamily="34" charset="0"/>
              </a:rPr>
              <a:t> </a:t>
            </a:r>
            <a:r>
              <a:rPr lang="cs-CZ" altLang="cs-CZ" sz="2800" i="1" dirty="0" smtClean="0">
                <a:latin typeface="Calibri" panose="020F0502020204030204" pitchFamily="34" charset="0"/>
              </a:rPr>
              <a:t>(</a:t>
            </a:r>
            <a:r>
              <a:rPr lang="cs-CZ" altLang="cs-CZ" sz="2800" i="1" dirty="0" err="1" smtClean="0">
                <a:latin typeface="Calibri" panose="020F0502020204030204" pitchFamily="34" charset="0"/>
              </a:rPr>
              <a:t>u</a:t>
            </a:r>
            <a:r>
              <a:rPr lang="cs-CZ" altLang="cs-CZ" sz="2800" i="1" baseline="-25000" dirty="0" err="1" smtClean="0">
                <a:latin typeface="Calibri" panose="020F0502020204030204" pitchFamily="34" charset="0"/>
              </a:rPr>
              <a:t>i</a:t>
            </a:r>
            <a:r>
              <a:rPr lang="cs-CZ" altLang="cs-CZ" sz="2800" i="1" dirty="0" smtClean="0">
                <a:latin typeface="Calibri" panose="020F0502020204030204" pitchFamily="34" charset="0"/>
              </a:rPr>
              <a:t> </a:t>
            </a:r>
            <a:r>
              <a:rPr lang="cs-CZ" altLang="cs-CZ" sz="2800" i="1" dirty="0">
                <a:latin typeface="Calibri" panose="020F0502020204030204" pitchFamily="34" charset="0"/>
              </a:rPr>
              <a:t>= B</a:t>
            </a:r>
            <a:r>
              <a:rPr lang="cs-CZ" altLang="cs-CZ" sz="2800" i="1" dirty="0">
                <a:latin typeface="Calibri" panose="020F0502020204030204" pitchFamily="34" charset="0"/>
                <a:sym typeface="Symbol" pitchFamily="18" charset="2"/>
              </a:rPr>
              <a:t> </a:t>
            </a:r>
            <a:r>
              <a:rPr lang="cs-CZ" altLang="cs-CZ" sz="2800" i="1" dirty="0" smtClean="0">
                <a:latin typeface="Calibri" panose="020F0502020204030204" pitchFamily="34" charset="0"/>
              </a:rPr>
              <a:t>l </a:t>
            </a:r>
            <a:r>
              <a:rPr lang="cs-CZ" altLang="cs-CZ" sz="2800" i="1" dirty="0" smtClean="0">
                <a:latin typeface="Calibri" panose="020F0502020204030204" pitchFamily="34" charset="0"/>
                <a:sym typeface="Symbol" pitchFamily="18" charset="2"/>
              </a:rPr>
              <a:t> </a:t>
            </a:r>
            <a:r>
              <a:rPr lang="cs-CZ" altLang="cs-CZ" sz="2800" i="1" dirty="0" smtClean="0">
                <a:latin typeface="Calibri" panose="020F0502020204030204" pitchFamily="34" charset="0"/>
              </a:rPr>
              <a:t>v)</a:t>
            </a:r>
            <a:r>
              <a:rPr lang="cs-CZ" altLang="cs-CZ" sz="2800" dirty="0" smtClean="0">
                <a:latin typeface="Calibri" panose="020F0502020204030204" pitchFamily="34" charset="0"/>
              </a:rPr>
              <a:t>. </a:t>
            </a:r>
            <a:r>
              <a:rPr lang="cs-CZ" altLang="cs-CZ" sz="2800" dirty="0">
                <a:latin typeface="Calibri" panose="020F0502020204030204" pitchFamily="34" charset="0"/>
              </a:rPr>
              <a:t>Konce vinutí jsou </a:t>
            </a:r>
            <a:r>
              <a:rPr lang="cs-CZ" altLang="cs-CZ" sz="2800" i="1" dirty="0">
                <a:latin typeface="Calibri" panose="020F0502020204030204" pitchFamily="34" charset="0"/>
              </a:rPr>
              <a:t>spojené s komutátorem.</a:t>
            </a:r>
            <a:endParaRPr lang="cs-CZ" altLang="cs-CZ" sz="28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6253" y="887240"/>
            <a:ext cx="8229600" cy="737040"/>
          </a:xfrm>
        </p:spPr>
        <p:txBody>
          <a:bodyPr/>
          <a:lstStyle/>
          <a:p>
            <a:r>
              <a:rPr lang="cs-CZ" altLang="cs-CZ" sz="3600" b="1" dirty="0"/>
              <a:t>Konstrukce dynama</a:t>
            </a:r>
            <a:endParaRPr lang="cs-CZ" altLang="cs-CZ" sz="3600" b="1" i="1" dirty="0">
              <a:solidFill>
                <a:srgbClr val="0033CC"/>
              </a:solidFill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0666" y="1991762"/>
            <a:ext cx="8136629" cy="3449370"/>
          </a:xfrm>
        </p:spPr>
        <p:txBody>
          <a:bodyPr/>
          <a:lstStyle/>
          <a:p>
            <a:pPr algn="just">
              <a:buFontTx/>
              <a:buNone/>
            </a:pPr>
            <a:r>
              <a:rPr lang="cs-CZ" altLang="cs-CZ" dirty="0"/>
              <a:t>	 </a:t>
            </a:r>
            <a:r>
              <a:rPr lang="cs-CZ" altLang="cs-CZ" b="1" i="1" dirty="0">
                <a:solidFill>
                  <a:srgbClr val="0033CC"/>
                </a:solidFill>
                <a:latin typeface="Calibri" panose="020F0502020204030204" pitchFamily="34" charset="0"/>
              </a:rPr>
              <a:t>Komutátor</a:t>
            </a:r>
            <a:r>
              <a:rPr lang="cs-CZ" altLang="cs-CZ" dirty="0">
                <a:latin typeface="Calibri" panose="020F0502020204030204" pitchFamily="34" charset="0"/>
              </a:rPr>
              <a:t> </a:t>
            </a:r>
          </a:p>
          <a:p>
            <a:pPr algn="just">
              <a:buFontTx/>
              <a:buNone/>
            </a:pPr>
            <a:r>
              <a:rPr lang="cs-CZ" altLang="cs-CZ" dirty="0">
                <a:latin typeface="Calibri" panose="020F0502020204030204" pitchFamily="34" charset="0"/>
              </a:rPr>
              <a:t>	</a:t>
            </a:r>
            <a:r>
              <a:rPr lang="cs-CZ" altLang="cs-CZ" sz="2800" dirty="0" smtClean="0">
                <a:latin typeface="Calibri" panose="020F0502020204030204" pitchFamily="34" charset="0"/>
              </a:rPr>
              <a:t>Je vytvořen ze vzájemně odizolovaných segmentů, </a:t>
            </a:r>
            <a:r>
              <a:rPr lang="cs-CZ" altLang="cs-CZ" sz="2800" dirty="0">
                <a:latin typeface="Calibri" panose="020F0502020204030204" pitchFamily="34" charset="0"/>
              </a:rPr>
              <a:t>po nichž klouzají </a:t>
            </a:r>
            <a:r>
              <a:rPr lang="cs-CZ" altLang="cs-CZ" sz="2800" b="1" i="1" dirty="0">
                <a:solidFill>
                  <a:srgbClr val="00CC00"/>
                </a:solidFill>
                <a:latin typeface="Calibri" panose="020F0502020204030204" pitchFamily="34" charset="0"/>
              </a:rPr>
              <a:t>sběrné kartáče</a:t>
            </a:r>
            <a:r>
              <a:rPr lang="cs-CZ" altLang="cs-CZ" sz="2800" dirty="0">
                <a:latin typeface="Calibri" panose="020F0502020204030204" pitchFamily="34" charset="0"/>
              </a:rPr>
              <a:t>, nejčastěji uhlíkové, pomocí kterých se odebírá </a:t>
            </a:r>
            <a:r>
              <a:rPr lang="cs-CZ" altLang="cs-CZ" sz="2800" dirty="0" smtClean="0">
                <a:latin typeface="Calibri" panose="020F0502020204030204" pitchFamily="34" charset="0"/>
              </a:rPr>
              <a:t>proud z rotorového vinutí.</a:t>
            </a:r>
            <a:endParaRPr lang="cs-CZ" altLang="cs-CZ" sz="2800" dirty="0">
              <a:latin typeface="Calibri" panose="020F0502020204030204" pitchFamily="34" charset="0"/>
            </a:endParaRPr>
          </a:p>
          <a:p>
            <a:pPr algn="just">
              <a:buFontTx/>
              <a:buNone/>
            </a:pPr>
            <a:r>
              <a:rPr lang="cs-CZ" altLang="cs-CZ" sz="2800" dirty="0">
                <a:latin typeface="Calibri" panose="020F0502020204030204" pitchFamily="34" charset="0"/>
              </a:rPr>
              <a:t>	</a:t>
            </a:r>
            <a:r>
              <a:rPr lang="cs-CZ" altLang="cs-CZ" sz="2800" dirty="0" smtClean="0">
                <a:latin typeface="Calibri" panose="020F0502020204030204" pitchFamily="34" charset="0"/>
              </a:rPr>
              <a:t>Komutátor </a:t>
            </a:r>
            <a:r>
              <a:rPr lang="cs-CZ" altLang="cs-CZ" sz="2800" dirty="0">
                <a:latin typeface="Calibri" panose="020F0502020204030204" pitchFamily="34" charset="0"/>
              </a:rPr>
              <a:t>pracuje jako </a:t>
            </a:r>
            <a:r>
              <a:rPr lang="cs-CZ" altLang="cs-CZ" sz="2800" b="1" i="1" dirty="0">
                <a:solidFill>
                  <a:srgbClr val="00CC00"/>
                </a:solidFill>
                <a:latin typeface="Calibri" panose="020F0502020204030204" pitchFamily="34" charset="0"/>
              </a:rPr>
              <a:t>mechanický usměrňovač napětí</a:t>
            </a:r>
            <a:r>
              <a:rPr lang="cs-CZ" altLang="cs-CZ" sz="2800" b="1" dirty="0">
                <a:solidFill>
                  <a:srgbClr val="00CC00"/>
                </a:solidFill>
                <a:latin typeface="Calibri" panose="020F050202020403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75306" y="398352"/>
            <a:ext cx="8229600" cy="470781"/>
          </a:xfrm>
        </p:spPr>
        <p:txBody>
          <a:bodyPr/>
          <a:lstStyle/>
          <a:p>
            <a:pPr algn="l"/>
            <a:r>
              <a:rPr lang="cs-CZ" altLang="cs-CZ" sz="3200" b="1" i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    Funkce </a:t>
            </a:r>
            <a:r>
              <a:rPr lang="cs-CZ" altLang="cs-CZ" sz="3200" b="1" i="1" dirty="0">
                <a:solidFill>
                  <a:srgbClr val="0033CC"/>
                </a:solidFill>
                <a:latin typeface="Calibri" panose="020F0502020204030204" pitchFamily="34" charset="0"/>
              </a:rPr>
              <a:t>komutátoru</a:t>
            </a:r>
            <a:r>
              <a:rPr lang="cs-CZ" altLang="cs-CZ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5306" y="896293"/>
            <a:ext cx="8025898" cy="2027977"/>
          </a:xfrm>
        </p:spPr>
        <p:txBody>
          <a:bodyPr/>
          <a:lstStyle/>
          <a:p>
            <a:pPr algn="just">
              <a:buFontTx/>
              <a:buNone/>
            </a:pPr>
            <a:r>
              <a:rPr lang="cs-CZ" altLang="cs-CZ" dirty="0"/>
              <a:t>	</a:t>
            </a:r>
            <a:r>
              <a:rPr lang="cs-CZ" altLang="cs-CZ" sz="2400" dirty="0">
                <a:latin typeface="Calibri" panose="020F0502020204030204" pitchFamily="34" charset="0"/>
              </a:rPr>
              <a:t>Přejde-li vodič z působnosti horního pólu magnetu, změní se sice polarita indukovaného napětí, ale zároveň se část komutátoru, ke které je připojen, spojí s druhým sběracím kartáčem (dochází k tzv. komutaci – záměně), takže polarita výstupního napětí zůstává zachována. </a:t>
            </a:r>
            <a:endParaRPr lang="cs-CZ" altLang="cs-CZ" sz="2400" dirty="0" smtClean="0">
              <a:latin typeface="Calibri" panose="020F0502020204030204" pitchFamily="34" charset="0"/>
            </a:endParaRPr>
          </a:p>
          <a:p>
            <a:pPr algn="just">
              <a:buFontTx/>
              <a:buNone/>
            </a:pPr>
            <a:endParaRPr lang="cs-CZ" altLang="cs-CZ" sz="2800" dirty="0">
              <a:latin typeface="Calibri" panose="020F050202020403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803" y="3012224"/>
            <a:ext cx="6968793" cy="327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20986" y="805758"/>
            <a:ext cx="8229600" cy="597529"/>
          </a:xfrm>
        </p:spPr>
        <p:txBody>
          <a:bodyPr/>
          <a:lstStyle/>
          <a:p>
            <a:pPr algn="l"/>
            <a:r>
              <a:rPr lang="cs-CZ" altLang="cs-CZ" sz="3200" b="1" i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    Reakce </a:t>
            </a:r>
            <a:r>
              <a:rPr lang="cs-CZ" altLang="cs-CZ" sz="3200" b="1" i="1" dirty="0">
                <a:solidFill>
                  <a:srgbClr val="0033CC"/>
                </a:solidFill>
                <a:latin typeface="Calibri" panose="020F0502020204030204" pitchFamily="34" charset="0"/>
              </a:rPr>
              <a:t>kotvy</a:t>
            </a:r>
            <a:r>
              <a:rPr lang="cs-CZ" altLang="cs-CZ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02143"/>
            <a:ext cx="7971576" cy="4073556"/>
          </a:xfrm>
        </p:spPr>
        <p:txBody>
          <a:bodyPr/>
          <a:lstStyle/>
          <a:p>
            <a:pPr algn="just">
              <a:buFontTx/>
              <a:buNone/>
            </a:pPr>
            <a:r>
              <a:rPr lang="cs-CZ" altLang="cs-CZ" sz="1600" dirty="0"/>
              <a:t>	</a:t>
            </a:r>
            <a:r>
              <a:rPr lang="cs-CZ" altLang="cs-CZ" sz="2800" dirty="0">
                <a:latin typeface="Calibri" panose="020F0502020204030204" pitchFamily="34" charset="0"/>
              </a:rPr>
              <a:t>Průchodem proudu kotvou dochází ke vzniku magnetického toku, který se sčítá s </a:t>
            </a:r>
            <a:r>
              <a:rPr lang="cs-CZ" altLang="cs-CZ" sz="2800" dirty="0" smtClean="0">
                <a:latin typeface="Calibri" panose="020F0502020204030204" pitchFamily="34" charset="0"/>
              </a:rPr>
              <a:t>magnetickým </a:t>
            </a:r>
            <a:r>
              <a:rPr lang="cs-CZ" altLang="cs-CZ" sz="2800" dirty="0">
                <a:latin typeface="Calibri" panose="020F0502020204030204" pitchFamily="34" charset="0"/>
              </a:rPr>
              <a:t>tokem budící cívky. Tím dochází k tomu, že pod jednou polovinou pólového nástavce je magnetická indukce menší a pod druhou větší. </a:t>
            </a:r>
            <a:endParaRPr lang="cs-CZ" altLang="cs-CZ" sz="2800" dirty="0" smtClean="0">
              <a:latin typeface="Calibri" panose="020F0502020204030204" pitchFamily="34" charset="0"/>
            </a:endParaRPr>
          </a:p>
          <a:p>
            <a:pPr algn="just">
              <a:buFontTx/>
              <a:buNone/>
            </a:pPr>
            <a:r>
              <a:rPr lang="cs-CZ" altLang="cs-CZ" sz="2800" dirty="0">
                <a:latin typeface="Calibri" panose="020F0502020204030204" pitchFamily="34" charset="0"/>
              </a:rPr>
              <a:t>	</a:t>
            </a:r>
            <a:r>
              <a:rPr lang="cs-CZ" altLang="cs-CZ" sz="2800" dirty="0" smtClean="0">
                <a:latin typeface="Calibri" panose="020F0502020204030204" pitchFamily="34" charset="0"/>
              </a:rPr>
              <a:t>Tím dochází k </a:t>
            </a:r>
            <a:r>
              <a:rPr lang="cs-CZ" altLang="cs-CZ" sz="2800" i="1" dirty="0" smtClean="0">
                <a:solidFill>
                  <a:srgbClr val="00CC00"/>
                </a:solidFill>
                <a:latin typeface="Calibri" panose="020F0502020204030204" pitchFamily="34" charset="0"/>
              </a:rPr>
              <a:t>poklesu </a:t>
            </a:r>
            <a:r>
              <a:rPr lang="cs-CZ" altLang="cs-CZ" sz="2800" i="1" dirty="0">
                <a:solidFill>
                  <a:srgbClr val="00CC00"/>
                </a:solidFill>
                <a:latin typeface="Calibri" panose="020F0502020204030204" pitchFamily="34" charset="0"/>
              </a:rPr>
              <a:t>výsledného magnetického toku a jeho natočení o určitý úhel.</a:t>
            </a:r>
            <a:r>
              <a:rPr lang="cs-CZ" altLang="cs-CZ" sz="2800" dirty="0">
                <a:latin typeface="Calibri" panose="020F0502020204030204" pitchFamily="34" charset="0"/>
              </a:rPr>
              <a:t> </a:t>
            </a:r>
          </a:p>
          <a:p>
            <a:pPr algn="just">
              <a:buFontTx/>
              <a:buNone/>
            </a:pPr>
            <a:r>
              <a:rPr lang="cs-CZ" altLang="cs-CZ" sz="2800" i="1" dirty="0">
                <a:latin typeface="Calibri" panose="020F0502020204030204" pitchFamily="34" charset="0"/>
              </a:rPr>
              <a:t>	</a:t>
            </a:r>
            <a:r>
              <a:rPr lang="cs-CZ" altLang="cs-CZ" sz="2800" i="1" u="sng" dirty="0" smtClean="0">
                <a:latin typeface="Calibri" panose="020F0502020204030204" pitchFamily="34" charset="0"/>
              </a:rPr>
              <a:t>Důsledek</a:t>
            </a:r>
            <a:r>
              <a:rPr lang="cs-CZ" altLang="cs-CZ" sz="2800" dirty="0" smtClean="0">
                <a:latin typeface="Calibri" panose="020F0502020204030204" pitchFamily="34" charset="0"/>
              </a:rPr>
              <a:t>:</a:t>
            </a:r>
          </a:p>
          <a:p>
            <a:pPr algn="just">
              <a:buFontTx/>
              <a:buNone/>
            </a:pPr>
            <a:r>
              <a:rPr lang="cs-CZ" altLang="cs-CZ" sz="2800" i="1" dirty="0" smtClean="0">
                <a:latin typeface="Calibri" panose="020F0502020204030204" pitchFamily="34" charset="0"/>
              </a:rPr>
              <a:t>	snížení </a:t>
            </a:r>
            <a:r>
              <a:rPr lang="cs-CZ" altLang="cs-CZ" sz="2800" i="1" dirty="0">
                <a:latin typeface="Calibri" panose="020F0502020204030204" pitchFamily="34" charset="0"/>
              </a:rPr>
              <a:t>indukovaného napětí a zhoršení </a:t>
            </a:r>
            <a:r>
              <a:rPr lang="cs-CZ" altLang="cs-CZ" sz="2800" i="1" dirty="0" smtClean="0">
                <a:latin typeface="Calibri" panose="020F0502020204030204" pitchFamily="34" charset="0"/>
              </a:rPr>
              <a:t>komutace</a:t>
            </a:r>
            <a:endParaRPr lang="cs-CZ" altLang="cs-CZ" sz="28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869132" y="914400"/>
            <a:ext cx="7817667" cy="584719"/>
          </a:xfrm>
        </p:spPr>
        <p:txBody>
          <a:bodyPr/>
          <a:lstStyle/>
          <a:p>
            <a:pPr algn="l"/>
            <a:r>
              <a:rPr lang="cs-CZ" altLang="cs-CZ" sz="3200" b="1" i="1" dirty="0">
                <a:solidFill>
                  <a:srgbClr val="0033CC"/>
                </a:solidFill>
                <a:latin typeface="Calibri" panose="020F0502020204030204" pitchFamily="34" charset="0"/>
              </a:rPr>
              <a:t>Potlačení reakce kotvy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r>
              <a:rPr lang="cs-CZ" altLang="cs-CZ" dirty="0"/>
              <a:t>		</a:t>
            </a:r>
            <a:r>
              <a:rPr lang="cs-CZ" altLang="cs-CZ" sz="2800" dirty="0" smtClean="0">
                <a:latin typeface="Calibri" panose="020F0502020204030204" pitchFamily="34" charset="0"/>
              </a:rPr>
              <a:t>Používají </a:t>
            </a:r>
            <a:r>
              <a:rPr lang="cs-CZ" altLang="cs-CZ" sz="2800" dirty="0">
                <a:latin typeface="Calibri" panose="020F0502020204030204" pitchFamily="34" charset="0"/>
              </a:rPr>
              <a:t>se dva způsoby: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cs-CZ" altLang="cs-CZ" sz="2800" dirty="0">
                <a:latin typeface="Calibri" panose="020F0502020204030204" pitchFamily="34" charset="0"/>
              </a:rPr>
              <a:t>  			a) pomocné (komutační) póly	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cs-CZ" altLang="cs-CZ" sz="2800" dirty="0">
                <a:latin typeface="Calibri" panose="020F0502020204030204" pitchFamily="34" charset="0"/>
              </a:rPr>
              <a:t>			b) kompenzační vinutí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9250" y="778597"/>
            <a:ext cx="8229600" cy="712065"/>
          </a:xfrm>
        </p:spPr>
        <p:txBody>
          <a:bodyPr/>
          <a:lstStyle/>
          <a:p>
            <a:r>
              <a:rPr lang="cs-CZ" altLang="cs-CZ" sz="3200" b="1" dirty="0" smtClean="0"/>
              <a:t>Souhrn učiva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03624" y="2043113"/>
            <a:ext cx="7437437" cy="2990614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altLang="cs-CZ" sz="2400" b="1" dirty="0" smtClean="0">
                <a:latin typeface="Calibri" pitchFamily="34" charset="0"/>
              </a:rPr>
              <a:t>Kontrolní otázky:</a:t>
            </a:r>
          </a:p>
          <a:p>
            <a:pPr lvl="1">
              <a:buFont typeface="Arial" charset="0"/>
              <a:buChar char="•"/>
            </a:pPr>
            <a:r>
              <a:rPr lang="cs-CZ" altLang="cs-CZ" sz="2400" dirty="0" smtClean="0">
                <a:latin typeface="Calibri" pitchFamily="34" charset="0"/>
              </a:rPr>
              <a:t>Co to jsou elektrické točivé stroje?</a:t>
            </a:r>
          </a:p>
          <a:p>
            <a:pPr lvl="1">
              <a:buFont typeface="Arial" charset="0"/>
              <a:buChar char="•"/>
            </a:pPr>
            <a:r>
              <a:rPr lang="cs-CZ" altLang="cs-CZ" sz="2400" dirty="0" smtClean="0">
                <a:latin typeface="Calibri" pitchFamily="34" charset="0"/>
              </a:rPr>
              <a:t>Popiš jednotlivé části dynama a jejich funkci!</a:t>
            </a:r>
          </a:p>
          <a:p>
            <a:pPr lvl="1">
              <a:buFont typeface="Arial" charset="0"/>
              <a:buChar char="•"/>
            </a:pPr>
            <a:r>
              <a:rPr lang="cs-CZ" altLang="cs-CZ" sz="2400" dirty="0" smtClean="0">
                <a:latin typeface="Calibri" pitchFamily="34" charset="0"/>
              </a:rPr>
              <a:t>Vysvětli funkci komutátoru!</a:t>
            </a:r>
          </a:p>
          <a:p>
            <a:pPr lvl="1">
              <a:buFont typeface="Arial" charset="0"/>
              <a:buChar char="•"/>
            </a:pPr>
            <a:r>
              <a:rPr lang="cs-CZ" altLang="cs-CZ" sz="2400" dirty="0" smtClean="0">
                <a:latin typeface="Calibri" pitchFamily="34" charset="0"/>
              </a:rPr>
              <a:t>Co to je reakce kotvy a jak se potlačuje?</a:t>
            </a:r>
          </a:p>
          <a:p>
            <a:pPr marL="457200" lvl="1" indent="0">
              <a:buNone/>
            </a:pPr>
            <a:endParaRPr lang="cs-CZ" altLang="cs-CZ" sz="2400"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22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5213" y="833438"/>
            <a:ext cx="4699000" cy="642937"/>
          </a:xfrm>
        </p:spPr>
        <p:txBody>
          <a:bodyPr/>
          <a:lstStyle/>
          <a:p>
            <a:r>
              <a:rPr lang="cs-CZ" altLang="cs-CZ" sz="3200" b="1" dirty="0" smtClean="0"/>
              <a:t>Použité zdroje</a:t>
            </a:r>
            <a:endParaRPr lang="cs-CZ" altLang="cs-CZ" sz="3200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66047" y="1801876"/>
            <a:ext cx="6808787" cy="3835400"/>
          </a:xfrm>
        </p:spPr>
        <p:txBody>
          <a:bodyPr/>
          <a:lstStyle/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cs-CZ" altLang="cs-CZ" sz="2400" b="1" dirty="0" smtClean="0">
                <a:latin typeface="Calibri" panose="020F0502020204030204" pitchFamily="34" charset="0"/>
              </a:rPr>
              <a:t>Text vlastní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cs-CZ" altLang="cs-CZ" sz="2400" b="1" dirty="0" smtClean="0">
                <a:latin typeface="Calibri" panose="020F0502020204030204" pitchFamily="34" charset="0"/>
              </a:rPr>
              <a:t>Obrázky z knih:</a:t>
            </a:r>
          </a:p>
          <a:p>
            <a:pPr>
              <a:defRPr/>
            </a:pPr>
            <a:r>
              <a:rPr lang="cs-CZ" sz="2400" dirty="0">
                <a:latin typeface="Calibri" panose="020F0502020204030204" pitchFamily="34" charset="0"/>
              </a:rPr>
              <a:t>ING. VOŽENÍLEK, Ladislav; ING. LSTIBŮREK, František. </a:t>
            </a:r>
            <a:r>
              <a:rPr lang="cs-CZ" sz="2400" i="1" dirty="0">
                <a:latin typeface="Calibri" panose="020F0502020204030204" pitchFamily="34" charset="0"/>
              </a:rPr>
              <a:t>Základy elektrotechniky II</a:t>
            </a:r>
            <a:r>
              <a:rPr lang="cs-CZ" sz="2400" dirty="0">
                <a:latin typeface="Calibri" panose="020F0502020204030204" pitchFamily="34" charset="0"/>
              </a:rPr>
              <a:t>. Praha: SNTL, </a:t>
            </a:r>
            <a:r>
              <a:rPr lang="cs-CZ" sz="2400" dirty="0" smtClean="0">
                <a:latin typeface="Calibri" panose="020F0502020204030204" pitchFamily="34" charset="0"/>
              </a:rPr>
              <a:t>1989</a:t>
            </a:r>
          </a:p>
          <a:p>
            <a:pPr>
              <a:defRPr/>
            </a:pPr>
            <a:r>
              <a:rPr lang="cs-CZ" sz="2400" dirty="0">
                <a:latin typeface="Calibri" panose="020F0502020204030204" pitchFamily="34" charset="0"/>
              </a:rPr>
              <a:t>OPAVA, Zdeněk</a:t>
            </a:r>
          </a:p>
          <a:p>
            <a:pPr marL="0" indent="0">
              <a:buNone/>
              <a:defRPr/>
            </a:pPr>
            <a:r>
              <a:rPr lang="cs-CZ" sz="2400" i="1" dirty="0">
                <a:latin typeface="Calibri" panose="020F0502020204030204" pitchFamily="34" charset="0"/>
              </a:rPr>
              <a:t> </a:t>
            </a:r>
            <a:r>
              <a:rPr lang="cs-CZ" sz="2400" i="1" dirty="0" smtClean="0">
                <a:latin typeface="Calibri" panose="020F0502020204030204" pitchFamily="34" charset="0"/>
              </a:rPr>
              <a:t>    Elektřina </a:t>
            </a:r>
            <a:r>
              <a:rPr lang="cs-CZ" sz="2400" i="1" dirty="0">
                <a:latin typeface="Calibri" panose="020F0502020204030204" pitchFamily="34" charset="0"/>
              </a:rPr>
              <a:t>kolem nás</a:t>
            </a:r>
            <a:r>
              <a:rPr lang="cs-CZ" sz="2400" dirty="0">
                <a:latin typeface="Calibri" panose="020F0502020204030204" pitchFamily="34" charset="0"/>
              </a:rPr>
              <a:t>. Praha: Albatros, 1985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 marL="0" indent="0">
              <a:buNone/>
              <a:defRPr/>
            </a:pPr>
            <a:endParaRPr lang="cs-CZ" sz="2400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86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1872</TotalTime>
  <Words>230</Words>
  <Application>Microsoft Office PowerPoint</Application>
  <PresentationFormat>Předvádění na obrazovce (4:3)</PresentationFormat>
  <Paragraphs>89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Výchozí návrh</vt:lpstr>
      <vt:lpstr>STŘEDNÍ ŠKOLA STAVEBNÍ A TECHNICKÁ Ústí nad Labem, Čelakovského 5, příspěvková organizace Páteřní škola Ústeckého kraje</vt:lpstr>
      <vt:lpstr>ZÁKLADY ELEKTROTECHNIKY</vt:lpstr>
      <vt:lpstr>GENERÁTORY</vt:lpstr>
      <vt:lpstr>DYNAMO</vt:lpstr>
      <vt:lpstr>Konstrukce dynama Příčný řez dynamem</vt:lpstr>
      <vt:lpstr>Konstrukce dynama</vt:lpstr>
      <vt:lpstr>Konstrukce dynama</vt:lpstr>
      <vt:lpstr>Konstrukce dynama</vt:lpstr>
      <vt:lpstr>    Funkce komutátoru </vt:lpstr>
      <vt:lpstr>    Reakce kotvy </vt:lpstr>
      <vt:lpstr>Potlačení reakce kotvy</vt:lpstr>
      <vt:lpstr>Souhrn učiva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ELEKTROTECHNIKY</dc:title>
  <dc:creator>Pepýk</dc:creator>
  <cp:lastModifiedBy>Karel Filas, Ing.</cp:lastModifiedBy>
  <cp:revision>53</cp:revision>
  <dcterms:created xsi:type="dcterms:W3CDTF">2006-12-09T22:12:50Z</dcterms:created>
  <dcterms:modified xsi:type="dcterms:W3CDTF">2014-01-02T11:19:49Z</dcterms:modified>
</cp:coreProperties>
</file>