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handoutMasterIdLst>
    <p:handoutMasterId r:id="rId16"/>
  </p:handoutMasterIdLst>
  <p:sldIdLst>
    <p:sldId id="297" r:id="rId2"/>
    <p:sldId id="256" r:id="rId3"/>
    <p:sldId id="268" r:id="rId4"/>
    <p:sldId id="271" r:id="rId5"/>
    <p:sldId id="269" r:id="rId6"/>
    <p:sldId id="274" r:id="rId7"/>
    <p:sldId id="272" r:id="rId8"/>
    <p:sldId id="273" r:id="rId9"/>
    <p:sldId id="275" r:id="rId10"/>
    <p:sldId id="276" r:id="rId11"/>
    <p:sldId id="300" r:id="rId12"/>
    <p:sldId id="298" r:id="rId13"/>
    <p:sldId id="299" r:id="rId14"/>
  </p:sldIdLst>
  <p:sldSz cx="9144000" cy="6858000" type="screen4x3"/>
  <p:notesSz cx="6858000" cy="9144000"/>
  <p:defaultTextStyle>
    <a:defPPr>
      <a:defRPr lang="cs-CZ"/>
    </a:defPPr>
    <a:lvl1pPr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3CC33"/>
    <a:srgbClr val="FF3399"/>
    <a:srgbClr val="CC0000"/>
    <a:srgbClr val="00CC00"/>
    <a:srgbClr val="00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115" d="100"/>
          <a:sy n="115" d="100"/>
        </p:scale>
        <p:origin x="-1428" y="-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endParaRPr lang="cs-CZ" altLang="cs-CZ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 altLang="cs-CZ"/>
          </a:p>
        </p:txBody>
      </p:sp>
      <p:sp>
        <p:nvSpPr>
          <p:cNvPr id="194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endParaRPr lang="cs-CZ" altLang="cs-CZ"/>
          </a:p>
        </p:txBody>
      </p:sp>
      <p:sp>
        <p:nvSpPr>
          <p:cNvPr id="194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BEC15B67-B4AB-4FEE-B14D-BFBA9D820617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2945877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endParaRPr lang="cs-CZ" altLang="cs-CZ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cs-CZ" altLang="cs-CZ"/>
          </a:p>
        </p:txBody>
      </p:sp>
      <p:sp>
        <p:nvSpPr>
          <p:cNvPr id="1741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7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endParaRPr lang="cs-CZ" altLang="cs-CZ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18ABFF4A-1349-4484-B8D8-F0C5687B0B1B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08819193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131295C-7E9C-4732-9951-DC21E69062E9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7575973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1FA469E-D0CF-4C26-B38C-BA3AF07100D5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7674743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0B39D65-CB06-4FFA-AAAF-B0680C45F148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2885415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F1191-DB5A-43D6-9AC0-1D92B87358A8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1571665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4E421D6-2008-4961-A974-82CECDEF3A83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9067997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7AD39A0-CF2B-49BB-8E85-7CCA03D47CB5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2556307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2A88D8E-CEB8-40A7-9AB9-9F6458DBF953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4601057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B09E765-236E-47FE-91D2-D99DDD9B7748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2074082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9EF966-436C-48FA-980F-C4277F013043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0962846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E6EC4DC-99B8-4463-8FB0-40DE7B9D9F2C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8490174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B0FAA02-13C2-4A98-8430-2E5940C199A8}" type="slidenum">
              <a:rPr lang="cs-CZ" altLang="cs-CZ"/>
              <a:pPr/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8355762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452AC296-B131-4EE2-AFEB-038D11126106}" type="slidenum">
              <a:rPr lang="cs-CZ" altLang="cs-CZ"/>
              <a:pPr/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77846549"/>
              </p:ext>
            </p:extLst>
          </p:nvPr>
        </p:nvGraphicFramePr>
        <p:xfrm>
          <a:off x="750888" y="2060575"/>
          <a:ext cx="7559675" cy="3670300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Projekt MŠMT</a:t>
                      </a:r>
                      <a:endParaRPr kumimoji="0" lang="cs-CZ" alt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EU peníze středním školám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projektu školy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ICT do života školy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Registrační číslo projektu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CZ.1.07/1.5.00/34.0771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Šablona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III/2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36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Elektrické stroje netočivé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Transformátor, cívka, vinutí, magnetický obvod, převod, autotransformátor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Předmět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Základy elektrotechniky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Autor, spoluautor  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Ing. Josef Sýkora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Prezentace, výklad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prezentace, vyhledávání informací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škola, učiliště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1. ročník, žáci 15 – 16 let, obory elektro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Vlastní zdroje a seznam - viz poslední strana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 dirty="0" smtClean="0"/>
              <a:t>Elektrické stroje netočivé</a:t>
            </a:r>
            <a:endParaRPr lang="cs-CZ" altLang="cs-CZ" sz="2400" b="1" dirty="0"/>
          </a:p>
        </p:txBody>
      </p:sp>
      <p:sp>
        <p:nvSpPr>
          <p:cNvPr id="2109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</p:spPr>
        <p:txBody>
          <a:bodyPr/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38903BF8-03B6-4642-8151-34C35CFFAA8B}" type="slidenum">
              <a:rPr lang="cs-CZ" altLang="cs-CZ" sz="1400" smtClean="0"/>
              <a:pPr algn="r" eaLnBrk="1" hangingPunct="1">
                <a:spcBef>
                  <a:spcPct val="0"/>
                </a:spcBef>
                <a:buFontTx/>
                <a:buNone/>
              </a:pPr>
              <a:t>1</a:t>
            </a:fld>
            <a:endParaRPr lang="cs-CZ" altLang="cs-CZ" sz="1400" smtClean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 eaLnBrk="1" hangingPunct="1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87400" y="1452563"/>
            <a:ext cx="7561263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 dirty="0" smtClean="0"/>
              <a:t>VY_32_INOVACE_36_721</a:t>
            </a:r>
            <a:endParaRPr lang="cs-CZ" altLang="cs-CZ" sz="2400" b="1" dirty="0"/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3608421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altLang="cs-CZ" b="1" i="1" dirty="0">
                <a:solidFill>
                  <a:schemeClr val="bg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ZÁKLADY ELEKTROTECHNIKY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728191" y="2376426"/>
            <a:ext cx="7705725" cy="3300098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altLang="cs-CZ" sz="6600" b="1" i="1" dirty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ELEKTRICKÉ STROJE</a:t>
            </a:r>
          </a:p>
          <a:p>
            <a:pPr>
              <a:lnSpc>
                <a:spcPct val="90000"/>
              </a:lnSpc>
            </a:pPr>
            <a:r>
              <a:rPr lang="cs-CZ" altLang="cs-CZ" sz="6600" b="1" i="1" dirty="0" smtClean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NETOČIVÉ</a:t>
            </a:r>
            <a:endParaRPr lang="cs-CZ" altLang="cs-CZ" sz="6600" b="1" i="1" dirty="0">
              <a:solidFill>
                <a:schemeClr val="hlink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42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1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323850" y="274638"/>
            <a:ext cx="8362950" cy="1209675"/>
          </a:xfrm>
        </p:spPr>
        <p:txBody>
          <a:bodyPr/>
          <a:lstStyle/>
          <a:p>
            <a:r>
              <a:rPr lang="cs-CZ" altLang="cs-CZ" sz="4800" b="1" i="1">
                <a:solidFill>
                  <a:srgbClr val="0033CC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TRANSFORMÁTORY</a:t>
            </a:r>
            <a:endParaRPr lang="cs-CZ" altLang="cs-CZ" sz="4000"/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27088" y="2997200"/>
            <a:ext cx="7489825" cy="2841625"/>
          </a:xfrm>
        </p:spPr>
        <p:txBody>
          <a:bodyPr/>
          <a:lstStyle/>
          <a:p>
            <a:pPr marL="533400" indent="-533400">
              <a:buFontTx/>
              <a:buNone/>
            </a:pPr>
            <a:r>
              <a:rPr lang="cs-CZ" altLang="cs-CZ" sz="2400" b="1" i="1"/>
              <a:t>Mají dva obvody:</a:t>
            </a:r>
          </a:p>
          <a:p>
            <a:pPr marL="533400" indent="-533400"/>
            <a:r>
              <a:rPr lang="cs-CZ" altLang="cs-CZ" sz="2400" i="1">
                <a:solidFill>
                  <a:srgbClr val="CC0000"/>
                </a:solidFill>
              </a:rPr>
              <a:t>magnetický</a:t>
            </a:r>
          </a:p>
          <a:p>
            <a:pPr marL="914400" lvl="1" indent="-457200">
              <a:buFontTx/>
              <a:buNone/>
            </a:pPr>
            <a:r>
              <a:rPr lang="cs-CZ" altLang="cs-CZ" sz="2000"/>
              <a:t> </a:t>
            </a:r>
            <a:r>
              <a:rPr lang="cs-CZ" altLang="cs-CZ" sz="1800"/>
              <a:t>tvoří ho jádro z feromagnetického materiálu </a:t>
            </a:r>
          </a:p>
          <a:p>
            <a:pPr marL="914400" lvl="1" indent="-457200">
              <a:buFontTx/>
              <a:buNone/>
            </a:pPr>
            <a:r>
              <a:rPr lang="cs-CZ" altLang="cs-CZ" sz="1800"/>
              <a:t>(plechy vzájemně od sebe odizolované lakováním)</a:t>
            </a:r>
            <a:endParaRPr lang="cs-CZ" altLang="cs-CZ" sz="1800" i="1"/>
          </a:p>
          <a:p>
            <a:pPr marL="533400" indent="-533400"/>
            <a:r>
              <a:rPr lang="cs-CZ" altLang="cs-CZ" sz="2400" i="1">
                <a:solidFill>
                  <a:srgbClr val="CC0000"/>
                </a:solidFill>
              </a:rPr>
              <a:t>elektrický</a:t>
            </a:r>
          </a:p>
          <a:p>
            <a:pPr marL="533400" indent="-533400">
              <a:buFontTx/>
              <a:buNone/>
            </a:pPr>
            <a:r>
              <a:rPr lang="cs-CZ" altLang="cs-CZ" sz="2000"/>
              <a:t>	</a:t>
            </a:r>
            <a:r>
              <a:rPr lang="cs-CZ" altLang="cs-CZ" sz="1800"/>
              <a:t>vinutí z izolovaných vodičů</a:t>
            </a:r>
          </a:p>
          <a:p>
            <a:pPr marL="533400" indent="-533400">
              <a:buFontTx/>
              <a:buNone/>
            </a:pPr>
            <a:r>
              <a:rPr lang="cs-CZ" altLang="cs-CZ" sz="1800"/>
              <a:t>	(vstupní – primární a jedno nebo více výstupních – sekundárních)</a:t>
            </a:r>
          </a:p>
        </p:txBody>
      </p:sp>
      <p:sp>
        <p:nvSpPr>
          <p:cNvPr id="25604" name="Rectangle 4"/>
          <p:cNvSpPr>
            <a:spLocks noChangeArrowheads="1"/>
          </p:cNvSpPr>
          <p:nvPr/>
        </p:nvSpPr>
        <p:spPr bwMode="auto">
          <a:xfrm>
            <a:off x="1116013" y="1341438"/>
            <a:ext cx="7272337" cy="1511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defRPr sz="4400">
                <a:solidFill>
                  <a:schemeClr val="tx2"/>
                </a:solidFill>
                <a:latin typeface="Arial" charset="0"/>
              </a:defRPr>
            </a:lvl1pPr>
            <a:lvl2pPr>
              <a:defRPr sz="4400">
                <a:solidFill>
                  <a:schemeClr val="tx2"/>
                </a:solidFill>
                <a:latin typeface="Arial" charset="0"/>
              </a:defRPr>
            </a:lvl2pPr>
            <a:lvl3pPr>
              <a:defRPr sz="4400">
                <a:solidFill>
                  <a:schemeClr val="tx2"/>
                </a:solidFill>
                <a:latin typeface="Arial" charset="0"/>
              </a:defRPr>
            </a:lvl3pPr>
            <a:lvl4pPr>
              <a:defRPr sz="4400">
                <a:solidFill>
                  <a:schemeClr val="tx2"/>
                </a:solidFill>
                <a:latin typeface="Arial" charset="0"/>
              </a:defRPr>
            </a:lvl4pPr>
            <a:lvl5pPr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 algn="l">
              <a:lnSpc>
                <a:spcPts val="2900"/>
              </a:lnSpc>
            </a:pPr>
            <a:r>
              <a:rPr lang="cs-CZ" altLang="cs-CZ" sz="2800">
                <a:solidFill>
                  <a:srgbClr val="00CC00"/>
                </a:solidFill>
              </a:rPr>
              <a:t>Využívají elektromagnetickou indukci.</a:t>
            </a:r>
            <a:r>
              <a:rPr lang="cs-CZ" altLang="cs-CZ" sz="2400">
                <a:solidFill>
                  <a:srgbClr val="00CC00"/>
                </a:solidFill>
              </a:rPr>
              <a:t/>
            </a:r>
            <a:br>
              <a:rPr lang="cs-CZ" altLang="cs-CZ" sz="2400">
                <a:solidFill>
                  <a:srgbClr val="00CC00"/>
                </a:solidFill>
              </a:rPr>
            </a:br>
            <a:r>
              <a:rPr lang="cs-CZ" altLang="cs-CZ" sz="2000">
                <a:solidFill>
                  <a:srgbClr val="00CC00"/>
                </a:solidFill>
              </a:rPr>
              <a:t>Mění elektrickou energii v elektrickou energii jiných parametrů s týmž kmitočtem.</a:t>
            </a:r>
            <a:r>
              <a:rPr lang="cs-CZ" altLang="cs-CZ" sz="2200">
                <a:solidFill>
                  <a:srgbClr val="00CC00"/>
                </a:solidFill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0"/>
                                        <p:tgtEl>
                                          <p:spTgt spid="256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2" fill="hold" grpId="0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0" dur="3000"/>
                                        <p:tgtEl>
                                          <p:spTgt spid="256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1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1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95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256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256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256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256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256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256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2" grpId="0"/>
      <p:bldP spid="25603" grpId="0" build="p"/>
      <p:bldP spid="2560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850900"/>
          </a:xfrm>
        </p:spPr>
        <p:txBody>
          <a:bodyPr/>
          <a:lstStyle/>
          <a:p>
            <a:r>
              <a:rPr lang="cs-CZ" altLang="cs-CZ" sz="3200" b="1" i="1">
                <a:solidFill>
                  <a:srgbClr val="0033CC"/>
                </a:solidFill>
              </a:rPr>
              <a:t>Zatížený transformátor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27088" y="1412875"/>
            <a:ext cx="7489825" cy="4525963"/>
          </a:xfrm>
        </p:spPr>
        <p:txBody>
          <a:bodyPr/>
          <a:lstStyle/>
          <a:p>
            <a:pPr>
              <a:buFontTx/>
              <a:buNone/>
            </a:pPr>
            <a:r>
              <a:rPr lang="cs-CZ" altLang="cs-CZ" sz="2000" dirty="0"/>
              <a:t>Na výstupní vinutí je připojena zátěž, kterou prochází proud </a:t>
            </a:r>
            <a:r>
              <a:rPr lang="cs-CZ" altLang="cs-CZ" sz="2000" i="1" dirty="0"/>
              <a:t>I</a:t>
            </a:r>
            <a:r>
              <a:rPr lang="cs-CZ" altLang="cs-CZ" sz="2000" i="1" baseline="-25000" dirty="0"/>
              <a:t>2</a:t>
            </a:r>
            <a:r>
              <a:rPr lang="cs-CZ" altLang="cs-CZ" sz="2000" dirty="0"/>
              <a:t>. Při jeho změně se mění také proud v primárním vinutí </a:t>
            </a:r>
            <a:r>
              <a:rPr lang="cs-CZ" altLang="cs-CZ" sz="2000" i="1" dirty="0"/>
              <a:t>I</a:t>
            </a:r>
            <a:r>
              <a:rPr lang="cs-CZ" altLang="cs-CZ" sz="2000" i="1" baseline="-25000" dirty="0"/>
              <a:t>1</a:t>
            </a:r>
            <a:r>
              <a:rPr lang="cs-CZ" altLang="cs-CZ" sz="2000" dirty="0"/>
              <a:t>. </a:t>
            </a:r>
          </a:p>
          <a:p>
            <a:pPr>
              <a:buFontTx/>
              <a:buNone/>
            </a:pPr>
            <a:endParaRPr lang="cs-CZ" altLang="cs-CZ" sz="2000" dirty="0"/>
          </a:p>
          <a:p>
            <a:pPr algn="ctr">
              <a:buFontTx/>
              <a:buNone/>
            </a:pPr>
            <a:r>
              <a:rPr lang="cs-CZ" altLang="cs-CZ" sz="2400" dirty="0">
                <a:solidFill>
                  <a:srgbClr val="CC0000"/>
                </a:solidFill>
              </a:rPr>
              <a:t>Ideální transformátor</a:t>
            </a:r>
          </a:p>
          <a:p>
            <a:pPr algn="ctr">
              <a:buFontTx/>
              <a:buNone/>
            </a:pPr>
            <a:r>
              <a:rPr lang="cs-CZ" altLang="cs-CZ" sz="2000" dirty="0"/>
              <a:t>příkon </a:t>
            </a:r>
            <a:r>
              <a:rPr lang="cs-CZ" altLang="cs-CZ" sz="2000" i="1" dirty="0"/>
              <a:t>S</a:t>
            </a:r>
            <a:r>
              <a:rPr lang="cs-CZ" altLang="cs-CZ" sz="2000" i="1" baseline="-25000" dirty="0"/>
              <a:t>1</a:t>
            </a:r>
            <a:r>
              <a:rPr lang="cs-CZ" altLang="cs-CZ" sz="2000" i="1" dirty="0"/>
              <a:t> = U</a:t>
            </a:r>
            <a:r>
              <a:rPr lang="cs-CZ" altLang="cs-CZ" sz="2000" i="1" baseline="-25000" dirty="0"/>
              <a:t>1 </a:t>
            </a:r>
            <a:r>
              <a:rPr lang="cs-CZ" altLang="cs-CZ" sz="2000" i="1" dirty="0">
                <a:sym typeface="Symbol" pitchFamily="18" charset="2"/>
              </a:rPr>
              <a:t></a:t>
            </a:r>
            <a:r>
              <a:rPr lang="cs-CZ" altLang="cs-CZ" sz="2000" i="1" dirty="0"/>
              <a:t> I</a:t>
            </a:r>
            <a:r>
              <a:rPr lang="cs-CZ" altLang="cs-CZ" sz="2000" i="1" baseline="-25000" dirty="0"/>
              <a:t>1</a:t>
            </a:r>
            <a:r>
              <a:rPr lang="cs-CZ" altLang="cs-CZ" sz="2000" dirty="0"/>
              <a:t>  se rovná výkonu </a:t>
            </a:r>
            <a:r>
              <a:rPr lang="cs-CZ" altLang="cs-CZ" sz="2000" i="1" dirty="0"/>
              <a:t>S</a:t>
            </a:r>
            <a:r>
              <a:rPr lang="cs-CZ" altLang="cs-CZ" sz="2000" i="1" baseline="-25000" dirty="0"/>
              <a:t>2</a:t>
            </a:r>
            <a:r>
              <a:rPr lang="cs-CZ" altLang="cs-CZ" sz="2000" i="1" dirty="0"/>
              <a:t> = U</a:t>
            </a:r>
            <a:r>
              <a:rPr lang="cs-CZ" altLang="cs-CZ" sz="2000" i="1" baseline="-25000" dirty="0"/>
              <a:t>2 </a:t>
            </a:r>
            <a:r>
              <a:rPr lang="cs-CZ" altLang="cs-CZ" sz="2000" i="1" dirty="0">
                <a:sym typeface="Symbol" pitchFamily="18" charset="2"/>
              </a:rPr>
              <a:t></a:t>
            </a:r>
            <a:r>
              <a:rPr lang="cs-CZ" altLang="cs-CZ" sz="2000" i="1" dirty="0"/>
              <a:t> I</a:t>
            </a:r>
            <a:r>
              <a:rPr lang="cs-CZ" altLang="cs-CZ" sz="2000" i="1" baseline="-25000" dirty="0"/>
              <a:t>2</a:t>
            </a:r>
            <a:r>
              <a:rPr lang="cs-CZ" altLang="cs-CZ" sz="2000" dirty="0"/>
              <a:t> </a:t>
            </a:r>
          </a:p>
          <a:p>
            <a:pPr>
              <a:buFontTx/>
              <a:buNone/>
            </a:pPr>
            <a:endParaRPr lang="cs-CZ" altLang="cs-CZ" sz="2000" dirty="0"/>
          </a:p>
          <a:p>
            <a:pPr>
              <a:buFontTx/>
              <a:buNone/>
            </a:pPr>
            <a:r>
              <a:rPr lang="cs-CZ" altLang="cs-CZ" sz="2000" dirty="0"/>
              <a:t>Z toho plyne, že </a:t>
            </a:r>
            <a:r>
              <a:rPr lang="cs-CZ" altLang="cs-CZ" sz="2000" i="1" dirty="0">
                <a:solidFill>
                  <a:srgbClr val="0033CC"/>
                </a:solidFill>
              </a:rPr>
              <a:t>při nižším napětí</a:t>
            </a:r>
            <a:r>
              <a:rPr lang="cs-CZ" altLang="cs-CZ" sz="2000" dirty="0"/>
              <a:t>, můžeme odebírat </a:t>
            </a:r>
            <a:r>
              <a:rPr lang="cs-CZ" altLang="cs-CZ" sz="2000" i="1" dirty="0">
                <a:solidFill>
                  <a:srgbClr val="0033CC"/>
                </a:solidFill>
              </a:rPr>
              <a:t>větší proud</a:t>
            </a:r>
            <a:r>
              <a:rPr lang="cs-CZ" altLang="cs-CZ" sz="2000" dirty="0"/>
              <a:t> a naopak. Pro </a:t>
            </a:r>
            <a:r>
              <a:rPr lang="cs-CZ" altLang="cs-CZ" sz="2000" b="1" dirty="0"/>
              <a:t>převod</a:t>
            </a:r>
            <a:r>
              <a:rPr lang="cs-CZ" altLang="cs-CZ" sz="2000" dirty="0"/>
              <a:t> platí: </a:t>
            </a:r>
          </a:p>
        </p:txBody>
      </p:sp>
      <p:sp>
        <p:nvSpPr>
          <p:cNvPr id="41989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41991" name="Rectangle 7"/>
          <p:cNvSpPr>
            <a:spLocks noChangeArrowheads="1"/>
          </p:cNvSpPr>
          <p:nvPr/>
        </p:nvSpPr>
        <p:spPr bwMode="auto">
          <a:xfrm>
            <a:off x="3683000" y="41402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graphicFrame>
        <p:nvGraphicFramePr>
          <p:cNvPr id="41990" name="Objec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86903037"/>
              </p:ext>
            </p:extLst>
          </p:nvPr>
        </p:nvGraphicFramePr>
        <p:xfrm>
          <a:off x="3298039" y="4490000"/>
          <a:ext cx="2675454" cy="100545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2005" name="Rovnice" r:id="rId3" imgW="1193800" imgH="444500" progId="Equation.3">
                  <p:embed/>
                </p:oleObj>
              </mc:Choice>
              <mc:Fallback>
                <p:oleObj name="Rovnice" r:id="rId3" imgW="1193800" imgH="444500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98039" y="4490000"/>
                        <a:ext cx="2675454" cy="1005453"/>
                      </a:xfrm>
                      <a:prstGeom prst="rect">
                        <a:avLst/>
                      </a:prstGeom>
                      <a:noFill/>
                      <a:extLst/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19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19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19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19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19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19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19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19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19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19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19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19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5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19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19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19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86" grpId="0"/>
      <p:bldP spid="4198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z="3200" b="1"/>
              <a:t>PROVEDENÍ TRANSFORMÁTORŮ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1331913" y="1628775"/>
            <a:ext cx="2808287" cy="790575"/>
          </a:xfrm>
        </p:spPr>
        <p:txBody>
          <a:bodyPr/>
          <a:lstStyle/>
          <a:p>
            <a:pPr algn="ctr">
              <a:lnSpc>
                <a:spcPct val="90000"/>
              </a:lnSpc>
              <a:buFontTx/>
              <a:buNone/>
            </a:pPr>
            <a:r>
              <a:rPr lang="cs-CZ" altLang="cs-CZ" sz="2000" i="1">
                <a:solidFill>
                  <a:srgbClr val="0033CC"/>
                </a:solidFill>
              </a:rPr>
              <a:t>jádrové</a:t>
            </a:r>
          </a:p>
          <a:p>
            <a:pPr algn="ctr">
              <a:lnSpc>
                <a:spcPct val="90000"/>
              </a:lnSpc>
              <a:buFontTx/>
              <a:buNone/>
            </a:pPr>
            <a:r>
              <a:rPr lang="cs-CZ" altLang="cs-CZ" sz="2000"/>
              <a:t>vinutí obklopuje plechy</a:t>
            </a:r>
          </a:p>
        </p:txBody>
      </p:sp>
      <p:sp>
        <p:nvSpPr>
          <p:cNvPr id="26636" name="Rectangle 12"/>
          <p:cNvSpPr>
            <a:spLocks noChangeArrowheads="1"/>
          </p:cNvSpPr>
          <p:nvPr/>
        </p:nvSpPr>
        <p:spPr bwMode="auto">
          <a:xfrm>
            <a:off x="5219700" y="1628775"/>
            <a:ext cx="2736850" cy="79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>
              <a:spcBef>
                <a:spcPct val="20000"/>
              </a:spcBef>
              <a:buChar char="•"/>
              <a:defRPr sz="2800">
                <a:solidFill>
                  <a:schemeClr val="tx1"/>
                </a:solidFill>
                <a:latin typeface="Arial" charset="0"/>
              </a:defRPr>
            </a:lvl1pPr>
            <a:lvl2pPr marL="742950" indent="-285750" algn="l">
              <a:spcBef>
                <a:spcPct val="20000"/>
              </a:spcBef>
              <a:buChar char="–"/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algn="l">
              <a:spcBef>
                <a:spcPct val="20000"/>
              </a:spcBef>
              <a:buChar char="•"/>
              <a:defRPr sz="2000">
                <a:solidFill>
                  <a:schemeClr val="tx1"/>
                </a:solidFill>
                <a:latin typeface="Arial" charset="0"/>
              </a:defRPr>
            </a:lvl3pPr>
            <a:lvl4pPr marL="1600200" indent="-228600" algn="l">
              <a:spcBef>
                <a:spcPct val="20000"/>
              </a:spcBef>
              <a:buChar char="–"/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algn="l">
              <a:spcBef>
                <a:spcPct val="20000"/>
              </a:spcBef>
              <a:buChar char="»"/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lnSpc>
                <a:spcPct val="90000"/>
              </a:lnSpc>
              <a:buFontTx/>
              <a:buNone/>
            </a:pPr>
            <a:r>
              <a:rPr lang="cs-CZ" altLang="cs-CZ" sz="2000" i="1">
                <a:solidFill>
                  <a:srgbClr val="0033CC"/>
                </a:solidFill>
              </a:rPr>
              <a:t>plášťové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altLang="cs-CZ" sz="2000"/>
              <a:t>plechy obklopují vinutí</a:t>
            </a:r>
          </a:p>
        </p:txBody>
      </p:sp>
      <p:pic>
        <p:nvPicPr>
          <p:cNvPr id="26637" name="Picture 13" descr="Transformátor jádrový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331913" y="3141663"/>
            <a:ext cx="2808287" cy="2576512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6638" name="Picture 14" descr="Transformátor plášťový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219700" y="3200400"/>
            <a:ext cx="2778125" cy="251777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66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2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0" dur="2000"/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2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3" dur="2000"/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000"/>
                                        <p:tgtEl>
                                          <p:spTgt spid="266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2000"/>
                                        <p:tgtEl>
                                          <p:spTgt spid="266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5" presetClass="entr" presetSubtype="0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66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266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266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5" presetClass="entr" presetSubtype="0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266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266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266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476250"/>
            <a:ext cx="8229600" cy="850900"/>
          </a:xfrm>
        </p:spPr>
        <p:txBody>
          <a:bodyPr/>
          <a:lstStyle/>
          <a:p>
            <a:r>
              <a:rPr lang="cs-CZ" altLang="cs-CZ" sz="3200" b="1">
                <a:solidFill>
                  <a:srgbClr val="CC0000"/>
                </a:solidFill>
              </a:rPr>
              <a:t>SÍŤOVÉ  TRANSFORMÁTORY</a:t>
            </a:r>
          </a:p>
        </p:txBody>
      </p:sp>
      <p:sp>
        <p:nvSpPr>
          <p:cNvPr id="481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188" y="1898209"/>
            <a:ext cx="7573144" cy="3629025"/>
          </a:xfrm>
        </p:spPr>
        <p:txBody>
          <a:bodyPr/>
          <a:lstStyle/>
          <a:p>
            <a:pPr algn="just">
              <a:buFontTx/>
              <a:buNone/>
            </a:pPr>
            <a:r>
              <a:rPr lang="cs-CZ" altLang="cs-CZ" sz="2400" dirty="0" smtClean="0">
                <a:latin typeface="Calibri" panose="020F0502020204030204" pitchFamily="34" charset="0"/>
              </a:rPr>
              <a:t>	</a:t>
            </a:r>
            <a:r>
              <a:rPr lang="cs-CZ" altLang="cs-CZ" sz="2800" dirty="0" smtClean="0">
                <a:latin typeface="Calibri" panose="020F0502020204030204" pitchFamily="34" charset="0"/>
              </a:rPr>
              <a:t>Jsou </a:t>
            </a:r>
            <a:r>
              <a:rPr lang="cs-CZ" altLang="cs-CZ" sz="2800" dirty="0">
                <a:latin typeface="Calibri" panose="020F0502020204030204" pitchFamily="34" charset="0"/>
              </a:rPr>
              <a:t>to transformátory, které převádí napětí </a:t>
            </a:r>
            <a:r>
              <a:rPr lang="cs-CZ" altLang="cs-CZ" sz="2800" dirty="0" smtClean="0">
                <a:latin typeface="Calibri" panose="020F0502020204030204" pitchFamily="34" charset="0"/>
              </a:rPr>
              <a:t>elektrorozvodné sítě </a:t>
            </a:r>
            <a:r>
              <a:rPr lang="cs-CZ" altLang="cs-CZ" sz="2800" dirty="0">
                <a:latin typeface="Calibri" panose="020F0502020204030204" pitchFamily="34" charset="0"/>
              </a:rPr>
              <a:t>230 </a:t>
            </a:r>
            <a:r>
              <a:rPr lang="cs-CZ" altLang="cs-CZ" sz="2800" dirty="0" smtClean="0">
                <a:latin typeface="Calibri" panose="020F0502020204030204" pitchFamily="34" charset="0"/>
              </a:rPr>
              <a:t>V/ 50 Hz </a:t>
            </a:r>
            <a:r>
              <a:rPr lang="cs-CZ" altLang="cs-CZ" sz="2800" dirty="0">
                <a:latin typeface="Calibri" panose="020F0502020204030204" pitchFamily="34" charset="0"/>
              </a:rPr>
              <a:t>na napětí jiné, dnes převážně nižší. </a:t>
            </a:r>
            <a:endParaRPr lang="cs-CZ" altLang="cs-CZ" sz="2800" dirty="0" smtClean="0">
              <a:latin typeface="Calibri" panose="020F0502020204030204" pitchFamily="34" charset="0"/>
            </a:endParaRPr>
          </a:p>
          <a:p>
            <a:pPr algn="just">
              <a:buFontTx/>
              <a:buNone/>
            </a:pPr>
            <a:r>
              <a:rPr lang="cs-CZ" altLang="cs-CZ" sz="2800" dirty="0">
                <a:latin typeface="Calibri" panose="020F0502020204030204" pitchFamily="34" charset="0"/>
              </a:rPr>
              <a:t>	</a:t>
            </a:r>
            <a:r>
              <a:rPr lang="cs-CZ" altLang="cs-CZ" sz="2800" dirty="0" smtClean="0">
                <a:latin typeface="Calibri" panose="020F0502020204030204" pitchFamily="34" charset="0"/>
              </a:rPr>
              <a:t>Mají </a:t>
            </a:r>
            <a:r>
              <a:rPr lang="cs-CZ" altLang="cs-CZ" sz="2800" dirty="0">
                <a:latin typeface="Calibri" panose="020F0502020204030204" pitchFamily="34" charset="0"/>
              </a:rPr>
              <a:t>většinou jedno primární vinutí a jedno nebo více vinutí sekundárních.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481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481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48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3000" fill="hold"/>
                                        <p:tgtEl>
                                          <p:spTgt spid="481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000" fill="hold"/>
                                        <p:tgtEl>
                                          <p:spTgt spid="481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3000"/>
                                        <p:tgtEl>
                                          <p:spTgt spid="481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0" grpId="0"/>
      <p:bldP spid="48131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z="3200" b="1">
                <a:solidFill>
                  <a:srgbClr val="CC0000"/>
                </a:solidFill>
              </a:rPr>
              <a:t>ZVLÁŠTNÍ TRANSFORMÁTORY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27088" y="1341438"/>
            <a:ext cx="7632700" cy="4525962"/>
          </a:xfrm>
        </p:spPr>
        <p:txBody>
          <a:bodyPr/>
          <a:lstStyle/>
          <a:p>
            <a:pPr>
              <a:lnSpc>
                <a:spcPct val="150000"/>
              </a:lnSpc>
              <a:buFontTx/>
              <a:buNone/>
            </a:pPr>
            <a:r>
              <a:rPr lang="cs-CZ" altLang="cs-CZ" sz="2400" b="1" i="1"/>
              <a:t>Jedná se například o transformátory</a:t>
            </a:r>
          </a:p>
          <a:p>
            <a:pPr>
              <a:lnSpc>
                <a:spcPct val="150000"/>
              </a:lnSpc>
            </a:pPr>
            <a:r>
              <a:rPr lang="cs-CZ" altLang="cs-CZ" sz="2400"/>
              <a:t>svařovací – pro odporové nebo obloukové svařování</a:t>
            </a:r>
          </a:p>
          <a:p>
            <a:pPr>
              <a:lnSpc>
                <a:spcPct val="150000"/>
              </a:lnSpc>
            </a:pPr>
            <a:r>
              <a:rPr lang="cs-CZ" altLang="cs-CZ" sz="2400"/>
              <a:t>pecové</a:t>
            </a:r>
          </a:p>
          <a:p>
            <a:pPr>
              <a:lnSpc>
                <a:spcPct val="150000"/>
              </a:lnSpc>
            </a:pPr>
            <a:r>
              <a:rPr lang="cs-CZ" altLang="cs-CZ" sz="2400"/>
              <a:t>neonové pro vysoká napětí</a:t>
            </a:r>
          </a:p>
          <a:p>
            <a:pPr>
              <a:lnSpc>
                <a:spcPct val="150000"/>
              </a:lnSpc>
            </a:pPr>
            <a:r>
              <a:rPr lang="cs-CZ" altLang="cs-CZ" sz="2400"/>
              <a:t>měřicí – pro měření velkých napětí a proudů</a:t>
            </a:r>
          </a:p>
          <a:p>
            <a:pPr>
              <a:lnSpc>
                <a:spcPct val="150000"/>
              </a:lnSpc>
            </a:pPr>
            <a:r>
              <a:rPr lang="cs-CZ" altLang="cs-CZ" sz="2400"/>
              <a:t>transformátorová páječka</a:t>
            </a:r>
          </a:p>
          <a:p>
            <a:pPr>
              <a:lnSpc>
                <a:spcPct val="150000"/>
              </a:lnSpc>
            </a:pPr>
            <a:r>
              <a:rPr lang="cs-CZ" altLang="cs-CZ" sz="2400"/>
              <a:t>a další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50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50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5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45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5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5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450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50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50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5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50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450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450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5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450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450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450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5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450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450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450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5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450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450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450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5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450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450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450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058" grpId="0"/>
      <p:bldP spid="45059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>
          <a:xfrm>
            <a:off x="539750" y="260350"/>
            <a:ext cx="7921625" cy="1223963"/>
          </a:xfrm>
        </p:spPr>
        <p:txBody>
          <a:bodyPr/>
          <a:lstStyle/>
          <a:p>
            <a:r>
              <a:rPr lang="cs-CZ" altLang="cs-CZ" sz="3200" b="1" i="1">
                <a:solidFill>
                  <a:srgbClr val="33CC33"/>
                </a:solidFill>
              </a:rPr>
              <a:t>Svařovací transformátory </a:t>
            </a:r>
            <a:br>
              <a:rPr lang="cs-CZ" altLang="cs-CZ" sz="3200" b="1" i="1">
                <a:solidFill>
                  <a:srgbClr val="33CC33"/>
                </a:solidFill>
              </a:rPr>
            </a:br>
            <a:r>
              <a:rPr lang="cs-CZ" altLang="cs-CZ" sz="3200" b="1" i="1">
                <a:solidFill>
                  <a:srgbClr val="33CC33"/>
                </a:solidFill>
              </a:rPr>
              <a:t>na odporové svařování</a:t>
            </a:r>
            <a:r>
              <a:rPr lang="cs-CZ" altLang="cs-CZ" sz="3200" b="1">
                <a:solidFill>
                  <a:srgbClr val="CC0000"/>
                </a:solidFill>
              </a:rPr>
              <a:t> </a:t>
            </a:r>
          </a:p>
        </p:txBody>
      </p:sp>
      <p:sp>
        <p:nvSpPr>
          <p:cNvPr id="46085" name="Rectangle 5"/>
          <p:cNvSpPr>
            <a:spLocks noChangeArrowheads="1"/>
          </p:cNvSpPr>
          <p:nvPr/>
        </p:nvSpPr>
        <p:spPr bwMode="auto">
          <a:xfrm>
            <a:off x="354013" y="1616075"/>
            <a:ext cx="7991475" cy="15636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marL="838200" indent="-838200">
              <a:defRPr sz="4400">
                <a:solidFill>
                  <a:schemeClr val="tx2"/>
                </a:solidFill>
                <a:latin typeface="Arial" charset="0"/>
              </a:defRPr>
            </a:lvl1pPr>
            <a:lvl2pPr marL="838200" indent="-838200">
              <a:defRPr sz="4400">
                <a:solidFill>
                  <a:schemeClr val="tx2"/>
                </a:solidFill>
                <a:latin typeface="Arial" charset="0"/>
              </a:defRPr>
            </a:lvl2pPr>
            <a:lvl3pPr marL="838200" indent="-838200">
              <a:defRPr sz="4400">
                <a:solidFill>
                  <a:schemeClr val="tx2"/>
                </a:solidFill>
                <a:latin typeface="Arial" charset="0"/>
              </a:defRPr>
            </a:lvl3pPr>
            <a:lvl4pPr marL="838200" indent="-838200">
              <a:defRPr sz="4400">
                <a:solidFill>
                  <a:schemeClr val="tx2"/>
                </a:solidFill>
                <a:latin typeface="Arial" charset="0"/>
              </a:defRPr>
            </a:lvl4pPr>
            <a:lvl5pPr marL="838200" indent="-838200">
              <a:defRPr sz="4400">
                <a:solidFill>
                  <a:schemeClr val="tx2"/>
                </a:solidFill>
                <a:latin typeface="Arial" charset="0"/>
              </a:defRPr>
            </a:lvl5pPr>
            <a:lvl6pPr marL="1295400" indent="-8382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1752600" indent="-8382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2209800" indent="-8382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2667000" indent="-8382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 algn="l">
              <a:lnSpc>
                <a:spcPct val="150000"/>
              </a:lnSpc>
              <a:buFont typeface="Wingdings" pitchFamily="2" charset="2"/>
              <a:buNone/>
            </a:pPr>
            <a:r>
              <a:rPr lang="cs-CZ" altLang="cs-CZ" sz="1800"/>
              <a:t>	- je potřeba malé napětí – 4 až 12 V a velký proud – 1 až 100 kA</a:t>
            </a:r>
            <a:br>
              <a:rPr lang="cs-CZ" altLang="cs-CZ" sz="1800"/>
            </a:br>
            <a:r>
              <a:rPr lang="cs-CZ" altLang="cs-CZ" sz="1800"/>
              <a:t>- výstupní vinutí tvoří jeden </a:t>
            </a:r>
            <a:r>
              <a:rPr lang="cs-CZ" altLang="cs-CZ" sz="1800" i="1">
                <a:solidFill>
                  <a:srgbClr val="0033CC"/>
                </a:solidFill>
              </a:rPr>
              <a:t>závit z měděné trubky</a:t>
            </a:r>
            <a:r>
              <a:rPr lang="cs-CZ" altLang="cs-CZ" sz="1800"/>
              <a:t>, kterou prochází   	  chladící voda</a:t>
            </a:r>
            <a:br>
              <a:rPr lang="cs-CZ" altLang="cs-CZ" sz="1800"/>
            </a:br>
            <a:r>
              <a:rPr lang="cs-CZ" altLang="cs-CZ" sz="1800"/>
              <a:t>- svařovací proud se řídí přepínáním odboček ve vstupním vinutí</a:t>
            </a:r>
          </a:p>
        </p:txBody>
      </p:sp>
      <p:pic>
        <p:nvPicPr>
          <p:cNvPr id="46086" name="Picture 6" descr="Transformátor - odporové svařování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627313" y="3357563"/>
            <a:ext cx="3311525" cy="27559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46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5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460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460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60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5" presetClass="entr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60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60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60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2" grpId="0"/>
      <p:bldP spid="4608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z="3200" b="1" i="1">
                <a:solidFill>
                  <a:srgbClr val="33CC33"/>
                </a:solidFill>
              </a:rPr>
              <a:t>Svařovací transformátory </a:t>
            </a:r>
            <a:br>
              <a:rPr lang="cs-CZ" altLang="cs-CZ" sz="3200" b="1" i="1">
                <a:solidFill>
                  <a:srgbClr val="33CC33"/>
                </a:solidFill>
              </a:rPr>
            </a:br>
            <a:r>
              <a:rPr lang="cs-CZ" altLang="cs-CZ" sz="3200" b="1" i="1">
                <a:solidFill>
                  <a:srgbClr val="33CC33"/>
                </a:solidFill>
              </a:rPr>
              <a:t>na obloukové svařování</a:t>
            </a:r>
          </a:p>
        </p:txBody>
      </p:sp>
      <p:sp>
        <p:nvSpPr>
          <p:cNvPr id="49156" name="Rectangle 4"/>
          <p:cNvSpPr>
            <a:spLocks noChangeArrowheads="1"/>
          </p:cNvSpPr>
          <p:nvPr/>
        </p:nvSpPr>
        <p:spPr bwMode="auto">
          <a:xfrm>
            <a:off x="684213" y="1412875"/>
            <a:ext cx="7726362" cy="2447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defRPr sz="4400">
                <a:solidFill>
                  <a:schemeClr val="tx2"/>
                </a:solidFill>
                <a:latin typeface="Arial" charset="0"/>
              </a:defRPr>
            </a:lvl1pPr>
            <a:lvl2pPr>
              <a:defRPr sz="4400">
                <a:solidFill>
                  <a:schemeClr val="tx2"/>
                </a:solidFill>
                <a:latin typeface="Arial" charset="0"/>
              </a:defRPr>
            </a:lvl2pPr>
            <a:lvl3pPr>
              <a:defRPr sz="4400">
                <a:solidFill>
                  <a:schemeClr val="tx2"/>
                </a:solidFill>
                <a:latin typeface="Arial" charset="0"/>
              </a:defRPr>
            </a:lvl3pPr>
            <a:lvl4pPr>
              <a:defRPr sz="4400">
                <a:solidFill>
                  <a:schemeClr val="tx2"/>
                </a:solidFill>
                <a:latin typeface="Arial" charset="0"/>
              </a:defRPr>
            </a:lvl4pPr>
            <a:lvl5pPr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 algn="l">
              <a:lnSpc>
                <a:spcPct val="150000"/>
              </a:lnSpc>
              <a:buFont typeface="Wingdings" pitchFamily="2" charset="2"/>
              <a:buNone/>
            </a:pPr>
            <a:r>
              <a:rPr lang="cs-CZ" altLang="cs-CZ" sz="1800" i="1"/>
              <a:t>- napětí potřebné k zapálení oblouku – 60 až 70 V</a:t>
            </a:r>
            <a:br>
              <a:rPr lang="cs-CZ" altLang="cs-CZ" sz="1800" i="1"/>
            </a:br>
            <a:r>
              <a:rPr lang="cs-CZ" altLang="cs-CZ" sz="1800" i="1"/>
              <a:t>- napětí při svařování – 20 až 25 V</a:t>
            </a:r>
            <a:br>
              <a:rPr lang="cs-CZ" altLang="cs-CZ" sz="1800" i="1"/>
            </a:br>
            <a:r>
              <a:rPr lang="cs-CZ" altLang="cs-CZ" sz="1800" i="1"/>
              <a:t>- proud 60 až 120 A</a:t>
            </a:r>
            <a:br>
              <a:rPr lang="cs-CZ" altLang="cs-CZ" sz="1800" i="1"/>
            </a:br>
            <a:r>
              <a:rPr lang="cs-CZ" altLang="cs-CZ" sz="1800" i="1"/>
              <a:t/>
            </a:r>
            <a:br>
              <a:rPr lang="cs-CZ" altLang="cs-CZ" sz="1800" i="1"/>
            </a:br>
            <a:r>
              <a:rPr lang="cs-CZ" altLang="cs-CZ" sz="1800" i="1"/>
              <a:t>Používají se tzv. rozptylové transformátory, které tento požadavek splňují.</a:t>
            </a:r>
            <a:br>
              <a:rPr lang="cs-CZ" altLang="cs-CZ" sz="1800" i="1"/>
            </a:br>
            <a:r>
              <a:rPr lang="cs-CZ" altLang="cs-CZ" sz="1800" i="1"/>
              <a:t>Proud se řídí oddalováním nebo natáčením jádra transformátoru.</a:t>
            </a:r>
          </a:p>
        </p:txBody>
      </p:sp>
      <p:pic>
        <p:nvPicPr>
          <p:cNvPr id="49157" name="Picture 5" descr="Transformátor - obloukové svařování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5650" y="4221163"/>
            <a:ext cx="7345363" cy="1731962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49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5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491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491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9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" presetClass="entr" presetSubtype="4" decel="5000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491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491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54" grpId="0"/>
      <p:bldP spid="4915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850900"/>
          </a:xfrm>
        </p:spPr>
        <p:txBody>
          <a:bodyPr/>
          <a:lstStyle/>
          <a:p>
            <a:r>
              <a:rPr lang="cs-CZ" altLang="cs-CZ" sz="3200" b="1" i="1" dirty="0">
                <a:solidFill>
                  <a:srgbClr val="33CC33"/>
                </a:solidFill>
              </a:rPr>
              <a:t>Pecové transformátory</a:t>
            </a:r>
          </a:p>
        </p:txBody>
      </p:sp>
      <p:sp>
        <p:nvSpPr>
          <p:cNvPr id="50180" name="Rectangle 4"/>
          <p:cNvSpPr>
            <a:spLocks noChangeArrowheads="1"/>
          </p:cNvSpPr>
          <p:nvPr/>
        </p:nvSpPr>
        <p:spPr bwMode="auto">
          <a:xfrm>
            <a:off x="755650" y="1196975"/>
            <a:ext cx="7993063" cy="2016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defRPr sz="4400">
                <a:solidFill>
                  <a:schemeClr val="tx2"/>
                </a:solidFill>
                <a:latin typeface="Arial" charset="0"/>
              </a:defRPr>
            </a:lvl1pPr>
            <a:lvl2pPr>
              <a:defRPr sz="4400">
                <a:solidFill>
                  <a:schemeClr val="tx2"/>
                </a:solidFill>
                <a:latin typeface="Arial" charset="0"/>
              </a:defRPr>
            </a:lvl2pPr>
            <a:lvl3pPr>
              <a:defRPr sz="4400">
                <a:solidFill>
                  <a:schemeClr val="tx2"/>
                </a:solidFill>
                <a:latin typeface="Arial" charset="0"/>
              </a:defRPr>
            </a:lvl3pPr>
            <a:lvl4pPr>
              <a:defRPr sz="4400">
                <a:solidFill>
                  <a:schemeClr val="tx2"/>
                </a:solidFill>
                <a:latin typeface="Arial" charset="0"/>
              </a:defRPr>
            </a:lvl4pPr>
            <a:lvl5pPr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 algn="l">
              <a:lnSpc>
                <a:spcPct val="150000"/>
              </a:lnSpc>
              <a:buFont typeface="Wingdings" pitchFamily="2" charset="2"/>
              <a:buNone/>
            </a:pPr>
            <a:r>
              <a:rPr lang="cs-CZ" altLang="cs-CZ" sz="1800" i="1"/>
              <a:t>Používají se v odporových, obloukových nebo indukčních pecích pro tavení elektricky vodivých materiálů (kovů). </a:t>
            </a:r>
            <a:br>
              <a:rPr lang="cs-CZ" altLang="cs-CZ" sz="1800" i="1"/>
            </a:br>
            <a:r>
              <a:rPr lang="cs-CZ" altLang="cs-CZ" sz="1800" i="1"/>
              <a:t>- vyrábí se různé velikosti: od desítek kVA do 80 MVA</a:t>
            </a:r>
            <a:br>
              <a:rPr lang="cs-CZ" altLang="cs-CZ" sz="1800" i="1"/>
            </a:br>
            <a:r>
              <a:rPr lang="cs-CZ" altLang="cs-CZ" sz="1800" i="1"/>
              <a:t>- výstupní napětí: 4 až 500 V</a:t>
            </a:r>
            <a:br>
              <a:rPr lang="cs-CZ" altLang="cs-CZ" sz="1800" i="1"/>
            </a:br>
            <a:r>
              <a:rPr lang="cs-CZ" altLang="cs-CZ" sz="1800" i="1"/>
              <a:t>- výstupní proudy: až 300 kA</a:t>
            </a:r>
          </a:p>
        </p:txBody>
      </p:sp>
      <p:pic>
        <p:nvPicPr>
          <p:cNvPr id="50181" name="Picture 5" descr="Transformátor pecový nízkofrekvenční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987675" y="3429000"/>
            <a:ext cx="3241675" cy="2667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50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5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01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501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0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5" presetClass="entr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01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01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0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178" grpId="0"/>
      <p:bldP spid="5018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84360" y="597528"/>
            <a:ext cx="8229600" cy="620932"/>
          </a:xfrm>
        </p:spPr>
        <p:txBody>
          <a:bodyPr/>
          <a:lstStyle/>
          <a:p>
            <a:r>
              <a:rPr lang="cs-CZ" sz="3200" b="1" i="1" dirty="0" smtClean="0">
                <a:solidFill>
                  <a:srgbClr val="33CC33"/>
                </a:solidFill>
              </a:rPr>
              <a:t>Autotransformátor</a:t>
            </a:r>
            <a:endParaRPr lang="cs-CZ" sz="3200" dirty="0">
              <a:solidFill>
                <a:srgbClr val="33CC33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5307" y="1319542"/>
            <a:ext cx="8229600" cy="4818708"/>
          </a:xfrm>
        </p:spPr>
        <p:txBody>
          <a:bodyPr/>
          <a:lstStyle/>
          <a:p>
            <a:pPr marL="0" indent="0" algn="just">
              <a:buNone/>
            </a:pPr>
            <a:r>
              <a:rPr lang="cs-CZ" sz="2800" dirty="0">
                <a:latin typeface="Calibri" panose="020F0502020204030204" pitchFamily="34" charset="0"/>
              </a:rPr>
              <a:t>Má </a:t>
            </a:r>
            <a:r>
              <a:rPr lang="cs-CZ" sz="2800" i="1" dirty="0">
                <a:latin typeface="Calibri" panose="020F0502020204030204" pitchFamily="34" charset="0"/>
              </a:rPr>
              <a:t>pouze jedno vinutí</a:t>
            </a:r>
            <a:r>
              <a:rPr lang="cs-CZ" sz="2800" dirty="0">
                <a:latin typeface="Calibri" panose="020F0502020204030204" pitchFamily="34" charset="0"/>
              </a:rPr>
              <a:t>, rozdělené jezdcem na dvě </a:t>
            </a:r>
            <a:r>
              <a:rPr lang="cs-CZ" sz="2800" dirty="0" smtClean="0">
                <a:latin typeface="Calibri" panose="020F0502020204030204" pitchFamily="34" charset="0"/>
              </a:rPr>
              <a:t>části, s počtem závitů </a:t>
            </a:r>
            <a:r>
              <a:rPr lang="cs-CZ" altLang="cs-CZ" sz="2800" i="1" dirty="0" smtClean="0"/>
              <a:t>N</a:t>
            </a:r>
            <a:r>
              <a:rPr lang="cs-CZ" altLang="cs-CZ" sz="2800" i="1" baseline="-25000" dirty="0" smtClean="0"/>
              <a:t>1</a:t>
            </a:r>
            <a:r>
              <a:rPr lang="cs-CZ" sz="2800" dirty="0" smtClean="0">
                <a:latin typeface="Calibri" panose="020F0502020204030204" pitchFamily="34" charset="0"/>
              </a:rPr>
              <a:t> a </a:t>
            </a:r>
            <a:r>
              <a:rPr lang="cs-CZ" altLang="cs-CZ" sz="2800" i="1" dirty="0" smtClean="0"/>
              <a:t>N</a:t>
            </a:r>
            <a:r>
              <a:rPr lang="cs-CZ" altLang="cs-CZ" sz="2800" i="1" baseline="-25000" dirty="0" smtClean="0"/>
              <a:t>2</a:t>
            </a:r>
            <a:r>
              <a:rPr lang="cs-CZ" altLang="cs-CZ" sz="2800" dirty="0">
                <a:latin typeface="Calibri" panose="020F0502020204030204" pitchFamily="34" charset="0"/>
              </a:rPr>
              <a:t> </a:t>
            </a:r>
            <a:r>
              <a:rPr lang="cs-CZ" sz="2800" dirty="0" smtClean="0">
                <a:latin typeface="Calibri" panose="020F0502020204030204" pitchFamily="34" charset="0"/>
              </a:rPr>
              <a:t>.</a:t>
            </a:r>
          </a:p>
          <a:p>
            <a:pPr marL="0" indent="0" algn="just">
              <a:buNone/>
            </a:pPr>
            <a:r>
              <a:rPr lang="cs-CZ" sz="2800" dirty="0" smtClean="0">
                <a:latin typeface="Calibri" panose="020F0502020204030204" pitchFamily="34" charset="0"/>
              </a:rPr>
              <a:t>Používají </a:t>
            </a:r>
            <a:r>
              <a:rPr lang="cs-CZ" sz="2800" dirty="0">
                <a:latin typeface="Calibri" panose="020F0502020204030204" pitchFamily="34" charset="0"/>
              </a:rPr>
              <a:t>se </a:t>
            </a:r>
            <a:r>
              <a:rPr lang="cs-CZ" sz="2800" b="1" dirty="0" smtClean="0">
                <a:latin typeface="Calibri" panose="020F0502020204030204" pitchFamily="34" charset="0"/>
              </a:rPr>
              <a:t>k plynulému </a:t>
            </a:r>
            <a:r>
              <a:rPr lang="cs-CZ" sz="2800" b="1" dirty="0">
                <a:latin typeface="Calibri" panose="020F0502020204030204" pitchFamily="34" charset="0"/>
              </a:rPr>
              <a:t>snižování nebo i ke zvyšování </a:t>
            </a:r>
            <a:r>
              <a:rPr lang="cs-CZ" sz="2800" i="1" dirty="0">
                <a:latin typeface="Calibri" panose="020F0502020204030204" pitchFamily="34" charset="0"/>
              </a:rPr>
              <a:t>napětí</a:t>
            </a:r>
            <a:r>
              <a:rPr lang="cs-CZ" sz="2800" dirty="0">
                <a:latin typeface="Calibri" panose="020F0502020204030204" pitchFamily="34" charset="0"/>
              </a:rPr>
              <a:t>, které </a:t>
            </a:r>
            <a:r>
              <a:rPr lang="cs-CZ" sz="2800" i="1" dirty="0">
                <a:latin typeface="Calibri" panose="020F0502020204030204" pitchFamily="34" charset="0"/>
              </a:rPr>
              <a:t>lze </a:t>
            </a:r>
            <a:r>
              <a:rPr lang="cs-CZ" sz="2800" i="1" dirty="0" smtClean="0">
                <a:latin typeface="Calibri" panose="020F0502020204030204" pitchFamily="34" charset="0"/>
              </a:rPr>
              <a:t>měnit</a:t>
            </a:r>
            <a:r>
              <a:rPr lang="cs-CZ" sz="2800" dirty="0" smtClean="0">
                <a:latin typeface="Calibri" panose="020F0502020204030204" pitchFamily="34" charset="0"/>
              </a:rPr>
              <a:t> </a:t>
            </a:r>
            <a:r>
              <a:rPr lang="cs-CZ" sz="2800" dirty="0">
                <a:latin typeface="Calibri" panose="020F0502020204030204" pitchFamily="34" charset="0"/>
              </a:rPr>
              <a:t>přestavením jezdce. </a:t>
            </a:r>
            <a:endParaRPr lang="cs-CZ" sz="28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800" dirty="0">
                <a:latin typeface="Calibri" panose="020F0502020204030204" pitchFamily="34" charset="0"/>
              </a:rPr>
              <a:t> </a:t>
            </a:r>
            <a:r>
              <a:rPr lang="cs-CZ" sz="800" dirty="0" smtClean="0">
                <a:latin typeface="Calibri" panose="020F0502020204030204" pitchFamily="34" charset="0"/>
              </a:rPr>
              <a:t> </a:t>
            </a:r>
          </a:p>
          <a:p>
            <a:pPr marL="0" indent="0" algn="just">
              <a:buNone/>
            </a:pPr>
            <a:r>
              <a:rPr lang="cs-CZ" sz="2800" dirty="0" smtClean="0">
                <a:latin typeface="Calibri" panose="020F0502020204030204" pitchFamily="34" charset="0"/>
              </a:rPr>
              <a:t>POZOR</a:t>
            </a:r>
            <a:r>
              <a:rPr lang="cs-CZ" sz="2800" dirty="0">
                <a:latin typeface="Calibri" panose="020F0502020204030204" pitchFamily="34" charset="0"/>
              </a:rPr>
              <a:t>! </a:t>
            </a:r>
            <a:endParaRPr lang="cs-CZ" sz="28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800" dirty="0" smtClean="0">
                <a:latin typeface="Calibri" panose="020F0502020204030204" pitchFamily="34" charset="0"/>
              </a:rPr>
              <a:t>Vstupní </a:t>
            </a:r>
            <a:r>
              <a:rPr lang="cs-CZ" sz="2800" dirty="0">
                <a:latin typeface="Calibri" panose="020F0502020204030204" pitchFamily="34" charset="0"/>
              </a:rPr>
              <a:t>obvod není oddělen od výstupního – </a:t>
            </a:r>
            <a:r>
              <a:rPr lang="cs-CZ" sz="2800" b="1" dirty="0">
                <a:latin typeface="Calibri" panose="020F0502020204030204" pitchFamily="34" charset="0"/>
              </a:rPr>
              <a:t>zvýšená možnost úrazu elektrickým proudem</a:t>
            </a:r>
            <a:r>
              <a:rPr lang="cs-CZ" sz="2800" dirty="0">
                <a:latin typeface="Calibri" panose="020F0502020204030204" pitchFamily="34" charset="0"/>
              </a:rPr>
              <a:t>.</a:t>
            </a:r>
          </a:p>
          <a:p>
            <a:pPr marL="0" indent="0">
              <a:buNone/>
            </a:pPr>
            <a:r>
              <a:rPr lang="cs-CZ" sz="1800" dirty="0" smtClean="0">
                <a:latin typeface="Calibri" panose="020F0502020204030204" pitchFamily="34" charset="0"/>
              </a:rPr>
              <a:t>  </a:t>
            </a:r>
          </a:p>
          <a:p>
            <a:pPr marL="0" indent="0">
              <a:buNone/>
            </a:pPr>
            <a:r>
              <a:rPr lang="cs-CZ" sz="2800" dirty="0" smtClean="0">
                <a:latin typeface="Calibri" panose="020F0502020204030204" pitchFamily="34" charset="0"/>
              </a:rPr>
              <a:t>		Převod</a:t>
            </a:r>
            <a:r>
              <a:rPr lang="cs-CZ" dirty="0" smtClean="0">
                <a:latin typeface="Calibri" panose="020F0502020204030204" pitchFamily="34" charset="0"/>
              </a:rPr>
              <a:t>	 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301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7115" y="4893865"/>
            <a:ext cx="2898361" cy="10649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58407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31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31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30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30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30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30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9250" y="534155"/>
            <a:ext cx="8229600" cy="467620"/>
          </a:xfrm>
        </p:spPr>
        <p:txBody>
          <a:bodyPr/>
          <a:lstStyle/>
          <a:p>
            <a:r>
              <a:rPr lang="cs-CZ" altLang="cs-CZ" sz="3200" b="1" dirty="0" smtClean="0"/>
              <a:t>Souhrn učiva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69544" y="1219247"/>
            <a:ext cx="7623017" cy="4928056"/>
          </a:xfrm>
        </p:spPr>
        <p:txBody>
          <a:bodyPr/>
          <a:lstStyle/>
          <a:p>
            <a:pPr marL="0" indent="0">
              <a:buNone/>
            </a:pPr>
            <a:r>
              <a:rPr lang="cs-CZ" sz="2000" b="1" i="1" dirty="0" smtClean="0">
                <a:latin typeface="Calibri" panose="020F0502020204030204" pitchFamily="34" charset="0"/>
              </a:rPr>
              <a:t>KONTROLNÍ </a:t>
            </a:r>
            <a:r>
              <a:rPr lang="cs-CZ" sz="2000" b="1" i="1" dirty="0">
                <a:latin typeface="Calibri" panose="020F0502020204030204" pitchFamily="34" charset="0"/>
              </a:rPr>
              <a:t>TEST</a:t>
            </a:r>
          </a:p>
          <a:p>
            <a:pPr lvl="0">
              <a:buFont typeface="+mj-lt"/>
              <a:buAutoNum type="arabicPeriod"/>
            </a:pPr>
            <a:r>
              <a:rPr lang="cs-CZ" sz="1600" i="1" dirty="0">
                <a:latin typeface="Calibri" panose="020F0502020204030204" pitchFamily="34" charset="0"/>
              </a:rPr>
              <a:t>Jaký je vztah mezi napětím, proudem a počtem závitů u transformátorů?</a:t>
            </a:r>
            <a:endParaRPr lang="cs-CZ" sz="1600" b="1" i="1" dirty="0">
              <a:latin typeface="Calibri" panose="020F0502020204030204" pitchFamily="34" charset="0"/>
            </a:endParaRPr>
          </a:p>
          <a:p>
            <a:pPr lvl="0" algn="just">
              <a:buFont typeface="+mj-lt"/>
              <a:buAutoNum type="arabicPeriod"/>
            </a:pPr>
            <a:r>
              <a:rPr lang="cs-CZ" sz="1600" i="1" dirty="0">
                <a:latin typeface="Calibri" panose="020F0502020204030204" pitchFamily="34" charset="0"/>
              </a:rPr>
              <a:t>Kolikrát více závitů musí mít sekundární vinutí, jestli-že potřebujeme z transformátoru, připojeného na 400 V, získat napětí 1700 V? Kolikrát větší nebo menší může být maximální odebíraný proud z tohoto transformátoru </a:t>
            </a:r>
            <a:r>
              <a:rPr lang="cs-CZ" sz="1600" b="1" i="1" u="sng" dirty="0">
                <a:latin typeface="Calibri" panose="020F0502020204030204" pitchFamily="34" charset="0"/>
              </a:rPr>
              <a:t>pomineme-li ztráty</a:t>
            </a:r>
            <a:r>
              <a:rPr lang="cs-CZ" sz="1600" i="1" dirty="0">
                <a:latin typeface="Calibri" panose="020F0502020204030204" pitchFamily="34" charset="0"/>
              </a:rPr>
              <a:t>?</a:t>
            </a:r>
            <a:r>
              <a:rPr lang="cs-CZ" sz="1600" dirty="0">
                <a:latin typeface="Calibri" panose="020F0502020204030204" pitchFamily="34" charset="0"/>
              </a:rPr>
              <a:t> </a:t>
            </a:r>
            <a:endParaRPr lang="cs-CZ" sz="1600" b="1" i="1" dirty="0">
              <a:latin typeface="Calibri" panose="020F0502020204030204" pitchFamily="34" charset="0"/>
            </a:endParaRPr>
          </a:p>
          <a:p>
            <a:pPr lvl="0" algn="just">
              <a:buFont typeface="+mj-lt"/>
              <a:buAutoNum type="arabicPeriod"/>
            </a:pPr>
            <a:r>
              <a:rPr lang="cs-CZ" sz="1600" i="1" dirty="0">
                <a:latin typeface="Calibri" panose="020F0502020204030204" pitchFamily="34" charset="0"/>
              </a:rPr>
              <a:t>Primárním vinutím transformátoru, které má 2760 závitů, prochází při napětí </a:t>
            </a:r>
            <a:r>
              <a:rPr lang="cs-CZ" sz="1600" i="1" dirty="0" smtClean="0">
                <a:latin typeface="Calibri" panose="020F0502020204030204" pitchFamily="34" charset="0"/>
              </a:rPr>
              <a:t>230 V proud </a:t>
            </a:r>
            <a:r>
              <a:rPr lang="cs-CZ" sz="1600" i="1" dirty="0">
                <a:latin typeface="Calibri" panose="020F0502020204030204" pitchFamily="34" charset="0"/>
              </a:rPr>
              <a:t>175 mA. Potřebuji získat napětí 24 V. Kolik závitů musí mít sekundární vinutí, </a:t>
            </a:r>
            <a:r>
              <a:rPr lang="cs-CZ" sz="1600" b="1" i="1" u="sng" dirty="0">
                <a:latin typeface="Calibri" panose="020F0502020204030204" pitchFamily="34" charset="0"/>
              </a:rPr>
              <a:t>pomineme-li ztráty</a:t>
            </a:r>
            <a:r>
              <a:rPr lang="cs-CZ" sz="1600" i="1" dirty="0">
                <a:latin typeface="Calibri" panose="020F0502020204030204" pitchFamily="34" charset="0"/>
              </a:rPr>
              <a:t> transformátoru?</a:t>
            </a:r>
            <a:endParaRPr lang="cs-CZ" sz="1600" b="1" i="1" dirty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cs-CZ" sz="1600" i="1" dirty="0">
                <a:latin typeface="Calibri" panose="020F0502020204030204" pitchFamily="34" charset="0"/>
              </a:rPr>
              <a:t> </a:t>
            </a:r>
            <a:r>
              <a:rPr lang="cs-CZ" sz="1600" i="1" dirty="0" smtClean="0">
                <a:latin typeface="Calibri" panose="020F0502020204030204" pitchFamily="34" charset="0"/>
              </a:rPr>
              <a:t>      a</a:t>
            </a:r>
            <a:r>
              <a:rPr lang="cs-CZ" sz="1600" i="1" dirty="0">
                <a:latin typeface="Calibri" panose="020F0502020204030204" pitchFamily="34" charset="0"/>
              </a:rPr>
              <a:t>) 24	 </a:t>
            </a:r>
            <a:r>
              <a:rPr lang="cs-CZ" sz="1600" i="1" dirty="0" smtClean="0">
                <a:latin typeface="Calibri" panose="020F0502020204030204" pitchFamily="34" charset="0"/>
              </a:rPr>
              <a:t>           b) </a:t>
            </a:r>
            <a:r>
              <a:rPr lang="cs-CZ" sz="1600" i="1" dirty="0">
                <a:latin typeface="Calibri" panose="020F0502020204030204" pitchFamily="34" charset="0"/>
              </a:rPr>
              <a:t>175	</a:t>
            </a:r>
            <a:r>
              <a:rPr lang="cs-CZ" sz="1600" i="1" dirty="0" smtClean="0">
                <a:latin typeface="Calibri" panose="020F0502020204030204" pitchFamily="34" charset="0"/>
              </a:rPr>
              <a:t>c</a:t>
            </a:r>
            <a:r>
              <a:rPr lang="cs-CZ" sz="1600" i="1" dirty="0">
                <a:latin typeface="Calibri" panose="020F0502020204030204" pitchFamily="34" charset="0"/>
              </a:rPr>
              <a:t>) 230	</a:t>
            </a:r>
            <a:r>
              <a:rPr lang="cs-CZ" sz="1600" i="1" dirty="0" smtClean="0">
                <a:latin typeface="Calibri" panose="020F0502020204030204" pitchFamily="34" charset="0"/>
              </a:rPr>
              <a:t>d</a:t>
            </a:r>
            <a:r>
              <a:rPr lang="cs-CZ" sz="1600" i="1" dirty="0">
                <a:latin typeface="Calibri" panose="020F0502020204030204" pitchFamily="34" charset="0"/>
              </a:rPr>
              <a:t>) 288	</a:t>
            </a:r>
            <a:r>
              <a:rPr lang="cs-CZ" sz="1600" i="1" dirty="0" smtClean="0">
                <a:latin typeface="Calibri" panose="020F0502020204030204" pitchFamily="34" charset="0"/>
              </a:rPr>
              <a:t>  e</a:t>
            </a:r>
            <a:r>
              <a:rPr lang="cs-CZ" sz="1600" i="1" dirty="0">
                <a:latin typeface="Calibri" panose="020F0502020204030204" pitchFamily="34" charset="0"/>
              </a:rPr>
              <a:t>) 336	</a:t>
            </a:r>
            <a:r>
              <a:rPr lang="cs-CZ" sz="1600" i="1" dirty="0" smtClean="0">
                <a:latin typeface="Calibri" panose="020F0502020204030204" pitchFamily="34" charset="0"/>
              </a:rPr>
              <a:t>   f</a:t>
            </a:r>
            <a:r>
              <a:rPr lang="cs-CZ" sz="1600" i="1" dirty="0">
                <a:latin typeface="Calibri" panose="020F0502020204030204" pitchFamily="34" charset="0"/>
              </a:rPr>
              <a:t>) 635	</a:t>
            </a:r>
            <a:r>
              <a:rPr lang="cs-CZ" sz="1600" i="1" dirty="0" smtClean="0">
                <a:latin typeface="Calibri" panose="020F0502020204030204" pitchFamily="34" charset="0"/>
              </a:rPr>
              <a:t>   g</a:t>
            </a:r>
            <a:r>
              <a:rPr lang="cs-CZ" sz="1600" i="1" dirty="0">
                <a:latin typeface="Calibri" panose="020F0502020204030204" pitchFamily="34" charset="0"/>
              </a:rPr>
              <a:t>) 936</a:t>
            </a:r>
            <a:endParaRPr lang="cs-CZ" sz="1600" b="1" i="1" dirty="0">
              <a:latin typeface="Calibri" panose="020F0502020204030204" pitchFamily="34" charset="0"/>
            </a:endParaRPr>
          </a:p>
          <a:p>
            <a:pPr lvl="0">
              <a:buFont typeface="+mj-lt"/>
              <a:buAutoNum type="arabicPeriod" startAt="4"/>
            </a:pPr>
            <a:r>
              <a:rPr lang="cs-CZ" sz="1600" i="1" dirty="0">
                <a:latin typeface="Calibri" panose="020F0502020204030204" pitchFamily="34" charset="0"/>
              </a:rPr>
              <a:t>Jaký největší proud můžeme z tohoto transformátoru odebírat?</a:t>
            </a:r>
            <a:endParaRPr lang="cs-CZ" sz="1600" b="1" i="1" dirty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cs-CZ" sz="1600" i="1" dirty="0">
                <a:latin typeface="Calibri" panose="020F0502020204030204" pitchFamily="34" charset="0"/>
              </a:rPr>
              <a:t> </a:t>
            </a:r>
            <a:r>
              <a:rPr lang="cs-CZ" sz="1600" i="1" dirty="0" smtClean="0">
                <a:latin typeface="Calibri" panose="020F0502020204030204" pitchFamily="34" charset="0"/>
              </a:rPr>
              <a:t>     a</a:t>
            </a:r>
            <a:r>
              <a:rPr lang="cs-CZ" sz="1600" i="1" dirty="0">
                <a:latin typeface="Calibri" panose="020F0502020204030204" pitchFamily="34" charset="0"/>
              </a:rPr>
              <a:t>) 24 </a:t>
            </a:r>
            <a:r>
              <a:rPr lang="cs-CZ" sz="1600" i="1" dirty="0" smtClean="0">
                <a:latin typeface="Calibri" panose="020F0502020204030204" pitchFamily="34" charset="0"/>
              </a:rPr>
              <a:t>mA        b</a:t>
            </a:r>
            <a:r>
              <a:rPr lang="cs-CZ" sz="1600" i="1" dirty="0">
                <a:latin typeface="Calibri" panose="020F0502020204030204" pitchFamily="34" charset="0"/>
              </a:rPr>
              <a:t>) 175 mA	</a:t>
            </a:r>
            <a:r>
              <a:rPr lang="cs-CZ" sz="1600" i="1" dirty="0" smtClean="0">
                <a:latin typeface="Calibri" panose="020F0502020204030204" pitchFamily="34" charset="0"/>
              </a:rPr>
              <a:t>c</a:t>
            </a:r>
            <a:r>
              <a:rPr lang="cs-CZ" sz="1600" i="1" dirty="0">
                <a:latin typeface="Calibri" panose="020F0502020204030204" pitchFamily="34" charset="0"/>
              </a:rPr>
              <a:t>) 1,68 A	d) 1,75 A	</a:t>
            </a:r>
            <a:r>
              <a:rPr lang="cs-CZ" sz="1600" i="1" dirty="0" smtClean="0">
                <a:latin typeface="Calibri" panose="020F0502020204030204" pitchFamily="34" charset="0"/>
              </a:rPr>
              <a:t>  e</a:t>
            </a:r>
            <a:r>
              <a:rPr lang="cs-CZ" sz="1600" i="1" dirty="0">
                <a:latin typeface="Calibri" panose="020F0502020204030204" pitchFamily="34" charset="0"/>
              </a:rPr>
              <a:t>) 2,76 A	 </a:t>
            </a:r>
            <a:r>
              <a:rPr lang="cs-CZ" sz="1600" i="1" dirty="0" smtClean="0">
                <a:latin typeface="Calibri" panose="020F0502020204030204" pitchFamily="34" charset="0"/>
              </a:rPr>
              <a:t>  f</a:t>
            </a:r>
            <a:r>
              <a:rPr lang="cs-CZ" sz="1600" i="1" dirty="0">
                <a:latin typeface="Calibri" panose="020F0502020204030204" pitchFamily="34" charset="0"/>
              </a:rPr>
              <a:t>) 4,68 A	</a:t>
            </a:r>
            <a:r>
              <a:rPr lang="cs-CZ" sz="1600" i="1" dirty="0" smtClean="0">
                <a:latin typeface="Calibri" panose="020F0502020204030204" pitchFamily="34" charset="0"/>
              </a:rPr>
              <a:t>    g</a:t>
            </a:r>
            <a:r>
              <a:rPr lang="cs-CZ" sz="1600" i="1" dirty="0">
                <a:latin typeface="Calibri" panose="020F0502020204030204" pitchFamily="34" charset="0"/>
              </a:rPr>
              <a:t>) 6,28 A</a:t>
            </a:r>
            <a:endParaRPr lang="cs-CZ" sz="1600" b="1" i="1" dirty="0">
              <a:latin typeface="Calibri" panose="020F0502020204030204" pitchFamily="34" charset="0"/>
            </a:endParaRPr>
          </a:p>
          <a:p>
            <a:pPr lvl="0">
              <a:buFont typeface="+mj-lt"/>
              <a:buAutoNum type="arabicPeriod" startAt="5"/>
            </a:pPr>
            <a:r>
              <a:rPr lang="cs-CZ" sz="1600" i="1" dirty="0">
                <a:latin typeface="Calibri" panose="020F0502020204030204" pitchFamily="34" charset="0"/>
              </a:rPr>
              <a:t>Z jakých obvodů se skládá transformátor a čím jsou tvořeny?</a:t>
            </a:r>
            <a:endParaRPr lang="cs-CZ" sz="1600" b="1" i="1" dirty="0">
              <a:latin typeface="Calibri" panose="020F0502020204030204" pitchFamily="34" charset="0"/>
            </a:endParaRPr>
          </a:p>
          <a:p>
            <a:pPr lvl="0">
              <a:buFont typeface="+mj-lt"/>
              <a:buAutoNum type="arabicPeriod" startAt="5"/>
            </a:pPr>
            <a:r>
              <a:rPr lang="cs-CZ" sz="1600" i="1" dirty="0">
                <a:latin typeface="Calibri" panose="020F0502020204030204" pitchFamily="34" charset="0"/>
              </a:rPr>
              <a:t>Jaký je rozdíl mezi plášťovým a jádrovým transformátorem?</a:t>
            </a:r>
            <a:endParaRPr lang="cs-CZ" sz="1600" b="1" i="1" dirty="0">
              <a:latin typeface="Calibri" panose="020F0502020204030204" pitchFamily="34" charset="0"/>
            </a:endParaRPr>
          </a:p>
          <a:p>
            <a:pPr lvl="0">
              <a:buFont typeface="+mj-lt"/>
              <a:buAutoNum type="arabicPeriod" startAt="5"/>
            </a:pPr>
            <a:r>
              <a:rPr lang="cs-CZ" sz="1600" i="1" dirty="0">
                <a:latin typeface="Calibri" panose="020F0502020204030204" pitchFamily="34" charset="0"/>
              </a:rPr>
              <a:t>Co to je autotransformátor (popiš ho) a k čemu se používá?</a:t>
            </a:r>
            <a:endParaRPr lang="cs-CZ" sz="1600" b="1" i="1" dirty="0">
              <a:latin typeface="Calibri" panose="020F0502020204030204" pitchFamily="34" charset="0"/>
            </a:endParaRPr>
          </a:p>
          <a:p>
            <a:pPr lvl="0" algn="just">
              <a:buFont typeface="+mj-lt"/>
              <a:buAutoNum type="arabicPeriod" startAt="5"/>
            </a:pPr>
            <a:r>
              <a:rPr lang="cs-CZ" sz="1600" i="1" dirty="0">
                <a:latin typeface="Calibri" panose="020F0502020204030204" pitchFamily="34" charset="0"/>
              </a:rPr>
              <a:t>Popiš některý ze zvláštních transformátorů! Na co se používá? Napiš základní parametry – proud, napětí atd.</a:t>
            </a:r>
            <a:endParaRPr lang="cs-CZ" sz="1600" b="1" i="1" dirty="0">
              <a:latin typeface="Calibri" panose="020F0502020204030204" pitchFamily="34" charset="0"/>
            </a:endParaRPr>
          </a:p>
          <a:p>
            <a:pPr lvl="0">
              <a:buFont typeface="+mj-lt"/>
              <a:buAutoNum type="arabicPeriod" startAt="5"/>
            </a:pPr>
            <a:r>
              <a:rPr lang="cs-CZ" sz="1600" i="1" dirty="0">
                <a:latin typeface="Calibri" panose="020F0502020204030204" pitchFamily="34" charset="0"/>
              </a:rPr>
              <a:t>Svařovací transformátory – napiš základní parametry – proud, napětí atd.</a:t>
            </a:r>
            <a:endParaRPr lang="cs-CZ" sz="1600" b="1" i="1" dirty="0">
              <a:latin typeface="Calibri" panose="020F0502020204030204" pitchFamily="34" charset="0"/>
            </a:endParaRPr>
          </a:p>
          <a:p>
            <a:pPr marL="457200" lvl="1" indent="0">
              <a:buNone/>
            </a:pPr>
            <a:endParaRPr lang="cs-CZ" altLang="cs-CZ" sz="2400" dirty="0" smtClean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2559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35213" y="833438"/>
            <a:ext cx="4699000" cy="642937"/>
          </a:xfrm>
        </p:spPr>
        <p:txBody>
          <a:bodyPr/>
          <a:lstStyle/>
          <a:p>
            <a:r>
              <a:rPr lang="cs-CZ" altLang="cs-CZ" sz="3200" b="1" dirty="0" smtClean="0"/>
              <a:t>Použité zdroje</a:t>
            </a:r>
            <a:endParaRPr lang="cs-CZ" altLang="cs-CZ" sz="3200" dirty="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556992" y="2272656"/>
            <a:ext cx="6808787" cy="3835400"/>
          </a:xfrm>
        </p:spPr>
        <p:txBody>
          <a:bodyPr/>
          <a:lstStyle/>
          <a:p>
            <a:pPr marL="0" indent="0">
              <a:lnSpc>
                <a:spcPct val="150000"/>
              </a:lnSpc>
              <a:buFontTx/>
              <a:buNone/>
              <a:defRPr/>
            </a:pPr>
            <a:r>
              <a:rPr lang="cs-CZ" altLang="cs-CZ" sz="2400" b="1" dirty="0" smtClean="0">
                <a:latin typeface="Calibri" panose="020F0502020204030204" pitchFamily="34" charset="0"/>
              </a:rPr>
              <a:t>Text vlastní</a:t>
            </a:r>
          </a:p>
          <a:p>
            <a:pPr marL="0" indent="0">
              <a:lnSpc>
                <a:spcPct val="150000"/>
              </a:lnSpc>
              <a:buFontTx/>
              <a:buNone/>
              <a:defRPr/>
            </a:pPr>
            <a:r>
              <a:rPr lang="cs-CZ" altLang="cs-CZ" sz="2400" b="1" dirty="0" smtClean="0">
                <a:latin typeface="Calibri" panose="020F0502020204030204" pitchFamily="34" charset="0"/>
              </a:rPr>
              <a:t>Obrázky z knihy:</a:t>
            </a:r>
          </a:p>
          <a:p>
            <a:pPr marL="0" indent="0">
              <a:lnSpc>
                <a:spcPct val="150000"/>
              </a:lnSpc>
              <a:buFontTx/>
              <a:buNone/>
              <a:defRPr/>
            </a:pPr>
            <a:r>
              <a:rPr lang="cs-CZ" sz="2400" dirty="0">
                <a:latin typeface="Calibri" panose="020F0502020204030204" pitchFamily="34" charset="0"/>
              </a:rPr>
              <a:t>ING. VOŽENÍLEK, Ladislav; ING. LSTIBŮREK, František. </a:t>
            </a:r>
            <a:r>
              <a:rPr lang="cs-CZ" sz="2400" i="1" dirty="0">
                <a:latin typeface="Calibri" panose="020F0502020204030204" pitchFamily="34" charset="0"/>
              </a:rPr>
              <a:t>Základy elektrotechniky II</a:t>
            </a:r>
            <a:r>
              <a:rPr lang="cs-CZ" sz="2400" dirty="0">
                <a:latin typeface="Calibri" panose="020F0502020204030204" pitchFamily="34" charset="0"/>
              </a:rPr>
              <a:t>. Praha: SNTL, 1989</a:t>
            </a:r>
            <a:endParaRPr lang="cs-CZ" altLang="cs-CZ" sz="2400" b="1" dirty="0" smtClean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5767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31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1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alt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alt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Crayons</Template>
  <TotalTime>1575</TotalTime>
  <Words>323</Words>
  <Application>Microsoft Office PowerPoint</Application>
  <PresentationFormat>Předvádění na obrazovce (4:3)</PresentationFormat>
  <Paragraphs>104</Paragraphs>
  <Slides>13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Výchozí návrh</vt:lpstr>
      <vt:lpstr>Rovnice</vt:lpstr>
      <vt:lpstr>STŘEDNÍ ŠKOLA STAVEBNÍ A TECHNICKÁ Ústí nad Labem, Čelakovského 5, příspěvková organizace Páteřní škola Ústeckého kraje</vt:lpstr>
      <vt:lpstr>ZÁKLADY ELEKTROTECHNIKY</vt:lpstr>
      <vt:lpstr>TRANSFORMÁTORY</vt:lpstr>
      <vt:lpstr>Zatížený transformátor</vt:lpstr>
      <vt:lpstr>PROVEDENÍ TRANSFORMÁTORŮ</vt:lpstr>
      <vt:lpstr>SÍŤOVÉ  TRANSFORMÁTORY</vt:lpstr>
      <vt:lpstr>ZVLÁŠTNÍ TRANSFORMÁTORY</vt:lpstr>
      <vt:lpstr>Svařovací transformátory  na odporové svařování </vt:lpstr>
      <vt:lpstr>Svařovací transformátory  na obloukové svařování</vt:lpstr>
      <vt:lpstr>Pecové transformátory</vt:lpstr>
      <vt:lpstr>Autotransformátor</vt:lpstr>
      <vt:lpstr>Souhrn učiva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ELEKTROTECHNIKY</dc:title>
  <dc:creator>Pepýk</dc:creator>
  <cp:lastModifiedBy>Karel Filas, Ing.</cp:lastModifiedBy>
  <cp:revision>45</cp:revision>
  <dcterms:created xsi:type="dcterms:W3CDTF">2006-12-09T22:12:50Z</dcterms:created>
  <dcterms:modified xsi:type="dcterms:W3CDTF">2014-01-02T11:20:54Z</dcterms:modified>
</cp:coreProperties>
</file>