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97" r:id="rId2"/>
    <p:sldId id="256" r:id="rId3"/>
    <p:sldId id="274" r:id="rId4"/>
    <p:sldId id="270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98" r:id="rId14"/>
    <p:sldId id="302" r:id="rId15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EC15B67-B4AB-4FEE-B14D-BFBA9D82061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945877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 alt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8ABFF4A-1349-4484-B8D8-F0C5687B0B1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881919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31295C-7E9C-4732-9951-DC21E69062E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5759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A469E-D0CF-4C26-B38C-BA3AF07100D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6747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B39D65-CB06-4FFA-AAAF-B0680C45F14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854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F1191-DB5A-43D6-9AC0-1D92B87358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57166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E421D6-2008-4961-A974-82CECDEF3A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6799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AD39A0-CF2B-49BB-8E85-7CCA03D47CB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55630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A88D8E-CEB8-40A7-9AB9-9F6458DBF95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60105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9E765-236E-47FE-91D2-D99DDD9B774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07408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9EF966-436C-48FA-980F-C4277F01304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9628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EC4DC-99B8-4463-8FB0-40DE7B9D9F2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901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0FAA02-13C2-4A98-8430-2E5940C199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35576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52AC296-B131-4EE2-AFEB-038D1112610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51897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Síťový transformátor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Elektrorozvodná síť, primární a sekundární vinutí, výkon, příkon, účinnost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Základy elektrotechniky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Josef Sýkora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– 16 let, obory elektro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a seznam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Síťový transformátor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8903BF8-03B6-4642-8151-34C35CFFAA8B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VY_32_INOVACE_36_722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084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altLang="cs-CZ" b="1" i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ELEKTROTECHNIKY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28191" y="3173131"/>
            <a:ext cx="7705725" cy="224989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SÍŤOVÝ</a:t>
            </a:r>
          </a:p>
          <a:p>
            <a:pPr>
              <a:lnSpc>
                <a:spcPct val="90000"/>
              </a:lnSpc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TRANSFORMÁTOR</a:t>
            </a:r>
            <a:endParaRPr lang="cs-CZ" altLang="cs-CZ" sz="6000" b="1" i="1" dirty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41153" y="820282"/>
            <a:ext cx="8229600" cy="850900"/>
          </a:xfrm>
        </p:spPr>
        <p:txBody>
          <a:bodyPr/>
          <a:lstStyle/>
          <a:p>
            <a:r>
              <a:rPr lang="cs-CZ" altLang="cs-CZ" sz="3200" b="1" dirty="0">
                <a:solidFill>
                  <a:srgbClr val="CC0000"/>
                </a:solidFill>
              </a:rPr>
              <a:t>SÍŤOVÉ  TRANSFORMÁTORY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886" y="2151707"/>
            <a:ext cx="7708948" cy="3629025"/>
          </a:xfrm>
        </p:spPr>
        <p:txBody>
          <a:bodyPr/>
          <a:lstStyle/>
          <a:p>
            <a:pPr algn="just">
              <a:lnSpc>
                <a:spcPct val="150000"/>
              </a:lnSpc>
              <a:buFontTx/>
              <a:buNone/>
            </a:pPr>
            <a:r>
              <a:rPr lang="cs-CZ" altLang="cs-CZ" sz="2200" dirty="0"/>
              <a:t>         </a:t>
            </a:r>
            <a:r>
              <a:rPr lang="cs-CZ" altLang="cs-CZ" sz="2400" dirty="0"/>
              <a:t>Jsou to transformátory, které převádí napětí elektrorozvodné sítě 230 V na napětí jiné, dnes převážně nižší. Mají většinou jedno primární vinutí a jedno nebo více vinutí sekundárních.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8" name="Rectangle 20"/>
          <p:cNvSpPr>
            <a:spLocks noGrp="1" noChangeArrowheads="1"/>
          </p:cNvSpPr>
          <p:nvPr>
            <p:ph type="ctrTitle"/>
          </p:nvPr>
        </p:nvSpPr>
        <p:spPr>
          <a:xfrm>
            <a:off x="548411" y="378643"/>
            <a:ext cx="7772400" cy="863600"/>
          </a:xfrm>
        </p:spPr>
        <p:txBody>
          <a:bodyPr/>
          <a:lstStyle/>
          <a:p>
            <a:r>
              <a:rPr lang="cs-CZ" altLang="cs-CZ" sz="3600" b="1" i="1" dirty="0">
                <a:solidFill>
                  <a:srgbClr val="0033CC"/>
                </a:solidFill>
              </a:rPr>
              <a:t>Výpočet síťového transformátoru</a:t>
            </a:r>
            <a:r>
              <a:rPr lang="cs-CZ" altLang="cs-CZ" dirty="0"/>
              <a:t> </a:t>
            </a:r>
          </a:p>
        </p:txBody>
      </p:sp>
      <p:sp>
        <p:nvSpPr>
          <p:cNvPr id="32789" name="Rectangle 21"/>
          <p:cNvSpPr>
            <a:spLocks noGrp="1" noChangeArrowheads="1"/>
          </p:cNvSpPr>
          <p:nvPr>
            <p:ph type="subTitle" idx="1"/>
          </p:nvPr>
        </p:nvSpPr>
        <p:spPr>
          <a:xfrm>
            <a:off x="742384" y="1348967"/>
            <a:ext cx="7857104" cy="2088284"/>
          </a:xfrm>
        </p:spPr>
        <p:txBody>
          <a:bodyPr/>
          <a:lstStyle/>
          <a:p>
            <a:pPr algn="l"/>
            <a:r>
              <a:rPr lang="cs-CZ" altLang="cs-CZ" sz="2200" b="1" i="1" dirty="0">
                <a:solidFill>
                  <a:srgbClr val="00CC00"/>
                </a:solidFill>
              </a:rPr>
              <a:t>K výpočtu musíme znát:</a:t>
            </a:r>
          </a:p>
          <a:p>
            <a:pPr algn="l"/>
            <a:r>
              <a:rPr lang="cs-CZ" altLang="cs-CZ" sz="1000" dirty="0" smtClean="0">
                <a:solidFill>
                  <a:srgbClr val="00CC00"/>
                </a:solidFill>
              </a:rPr>
              <a:t>  </a:t>
            </a:r>
            <a:endParaRPr lang="cs-CZ" altLang="cs-CZ" sz="1000" dirty="0">
              <a:solidFill>
                <a:srgbClr val="00CC00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cs-CZ" altLang="cs-CZ" sz="2200" dirty="0" smtClean="0"/>
              <a:t>   vstupní </a:t>
            </a:r>
            <a:r>
              <a:rPr lang="cs-CZ" altLang="cs-CZ" sz="2200" dirty="0"/>
              <a:t>napětí </a:t>
            </a:r>
            <a:r>
              <a:rPr lang="cs-CZ" altLang="cs-CZ" sz="2200" i="1" dirty="0"/>
              <a:t>U</a:t>
            </a:r>
            <a:r>
              <a:rPr lang="cs-CZ" altLang="cs-CZ" sz="2200" i="1" baseline="-25000" dirty="0"/>
              <a:t>1</a:t>
            </a:r>
            <a:r>
              <a:rPr lang="cs-CZ" altLang="cs-CZ" sz="2200" dirty="0"/>
              <a:t> </a:t>
            </a:r>
          </a:p>
          <a:p>
            <a:pPr algn="l">
              <a:buFont typeface="Wingdings" pitchFamily="2" charset="2"/>
              <a:buChar char="Ø"/>
            </a:pPr>
            <a:r>
              <a:rPr lang="cs-CZ" altLang="cs-CZ" sz="2200" dirty="0" smtClean="0"/>
              <a:t>   požadovaná </a:t>
            </a:r>
            <a:r>
              <a:rPr lang="cs-CZ" altLang="cs-CZ" sz="2200" dirty="0"/>
              <a:t>výstupní napětí </a:t>
            </a:r>
            <a:r>
              <a:rPr lang="cs-CZ" altLang="cs-CZ" sz="2200" i="1" dirty="0"/>
              <a:t>U</a:t>
            </a:r>
            <a:r>
              <a:rPr lang="cs-CZ" altLang="cs-CZ" sz="2200" i="1" baseline="-25000" dirty="0"/>
              <a:t>2</a:t>
            </a:r>
            <a:r>
              <a:rPr lang="cs-CZ" altLang="cs-CZ" sz="2200" i="1" dirty="0"/>
              <a:t> , U</a:t>
            </a:r>
            <a:r>
              <a:rPr lang="cs-CZ" altLang="cs-CZ" sz="2200" i="1" baseline="-25000" dirty="0"/>
              <a:t>3</a:t>
            </a:r>
            <a:r>
              <a:rPr lang="cs-CZ" altLang="cs-CZ" sz="2200" i="1" dirty="0"/>
              <a:t> , U</a:t>
            </a:r>
            <a:r>
              <a:rPr lang="cs-CZ" altLang="cs-CZ" sz="2200" i="1" baseline="-25000" dirty="0"/>
              <a:t>4 </a:t>
            </a:r>
            <a:r>
              <a:rPr lang="cs-CZ" altLang="cs-CZ" sz="2200" dirty="0"/>
              <a:t> atd. </a:t>
            </a:r>
          </a:p>
          <a:p>
            <a:pPr algn="l">
              <a:buFont typeface="Wingdings" pitchFamily="2" charset="2"/>
              <a:buChar char="Ø"/>
            </a:pPr>
            <a:r>
              <a:rPr lang="cs-CZ" altLang="cs-CZ" sz="2200" dirty="0" smtClean="0"/>
              <a:t>   předpokládané </a:t>
            </a:r>
            <a:r>
              <a:rPr lang="cs-CZ" altLang="cs-CZ" sz="2200" dirty="0"/>
              <a:t>velikosti odebíraných proudů </a:t>
            </a:r>
            <a:r>
              <a:rPr lang="cs-CZ" altLang="cs-CZ" sz="2200" i="1" dirty="0"/>
              <a:t>I</a:t>
            </a:r>
            <a:r>
              <a:rPr lang="cs-CZ" altLang="cs-CZ" sz="2200" i="1" baseline="-25000" dirty="0"/>
              <a:t>2 </a:t>
            </a:r>
            <a:r>
              <a:rPr lang="cs-CZ" altLang="cs-CZ" sz="2200" i="1" dirty="0"/>
              <a:t>, I</a:t>
            </a:r>
            <a:r>
              <a:rPr lang="cs-CZ" altLang="cs-CZ" sz="2200" i="1" baseline="-25000" dirty="0"/>
              <a:t>3</a:t>
            </a:r>
            <a:r>
              <a:rPr lang="cs-CZ" altLang="cs-CZ" sz="2200" i="1" dirty="0"/>
              <a:t> , I</a:t>
            </a:r>
            <a:r>
              <a:rPr lang="cs-CZ" altLang="cs-CZ" sz="2200" i="1" baseline="-25000" dirty="0"/>
              <a:t>4</a:t>
            </a:r>
            <a:r>
              <a:rPr lang="cs-CZ" altLang="cs-CZ" sz="2200" i="1" dirty="0"/>
              <a:t> </a:t>
            </a:r>
            <a:r>
              <a:rPr lang="cs-CZ" altLang="cs-CZ" sz="2200" dirty="0"/>
              <a:t> atd</a:t>
            </a:r>
            <a:r>
              <a:rPr lang="cs-CZ" altLang="cs-CZ" sz="2200" dirty="0" smtClean="0"/>
              <a:t>.</a:t>
            </a:r>
          </a:p>
          <a:p>
            <a:pPr algn="l">
              <a:buFont typeface="Wingdings" pitchFamily="2" charset="2"/>
              <a:buChar char="Ø"/>
            </a:pPr>
            <a:endParaRPr lang="cs-CZ" altLang="cs-CZ" sz="2200" dirty="0"/>
          </a:p>
        </p:txBody>
      </p:sp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789" y="3111326"/>
            <a:ext cx="2611383" cy="2773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2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2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2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2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2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8" grpId="0"/>
      <p:bldP spid="3278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i="1" u="sng" dirty="0"/>
              <a:t>Postup</a:t>
            </a:r>
            <a:r>
              <a:rPr lang="cs-CZ" altLang="cs-CZ" sz="3600" b="1" i="1" dirty="0"/>
              <a:t>:</a:t>
            </a:r>
            <a:r>
              <a:rPr lang="cs-CZ" altLang="cs-CZ" dirty="0"/>
              <a:t>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86828" y="2056520"/>
            <a:ext cx="7170345" cy="3281363"/>
          </a:xfrm>
        </p:spPr>
        <p:txBody>
          <a:bodyPr/>
          <a:lstStyle/>
          <a:p>
            <a:pPr marL="609600" indent="-609600" algn="just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1. vypočítáme předpokládaný maximální odebíraný výkon</a:t>
            </a:r>
          </a:p>
          <a:p>
            <a:pPr marL="0" indent="0"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r>
              <a:rPr lang="cs-CZ" altLang="cs-CZ" b="1" i="1" dirty="0">
                <a:latin typeface="Calibri" panose="020F0502020204030204" pitchFamily="34" charset="0"/>
              </a:rPr>
              <a:t>P =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2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I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2</a:t>
            </a:r>
            <a:r>
              <a:rPr lang="cs-CZ" altLang="cs-CZ" b="1" i="1" dirty="0">
                <a:latin typeface="Calibri" panose="020F0502020204030204" pitchFamily="34" charset="0"/>
              </a:rPr>
              <a:t> +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3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I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3</a:t>
            </a:r>
            <a:r>
              <a:rPr lang="cs-CZ" altLang="cs-CZ" b="1" i="1" dirty="0">
                <a:latin typeface="Calibri" panose="020F0502020204030204" pitchFamily="34" charset="0"/>
              </a:rPr>
              <a:t> +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4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I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4</a:t>
            </a:r>
            <a:r>
              <a:rPr lang="cs-CZ" altLang="cs-CZ" b="1" i="1" dirty="0">
                <a:latin typeface="Calibri" panose="020F0502020204030204" pitchFamily="34" charset="0"/>
              </a:rPr>
              <a:t> + 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55757"/>
            <a:ext cx="8229600" cy="4525963"/>
          </a:xfrm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2. z výkonu vypočítáme potřebný příkon  [W]</a:t>
            </a: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r>
              <a:rPr lang="cs-CZ" altLang="cs-CZ" b="1" dirty="0">
                <a:latin typeface="Calibri" panose="020F0502020204030204" pitchFamily="34" charset="0"/>
              </a:rPr>
              <a:t>	</a:t>
            </a:r>
          </a:p>
          <a:p>
            <a:pPr marL="609600" indent="-609600" algn="ctr">
              <a:buFontTx/>
              <a:buNone/>
            </a:pPr>
            <a:r>
              <a:rPr lang="cs-CZ" altLang="cs-CZ" dirty="0">
                <a:latin typeface="Calibri" panose="020F0502020204030204" pitchFamily="34" charset="0"/>
              </a:rPr>
              <a:t>kde </a:t>
            </a:r>
            <a:r>
              <a:rPr lang="cs-CZ" altLang="cs-CZ" i="1" dirty="0">
                <a:latin typeface="Calibri" panose="020F0502020204030204" pitchFamily="34" charset="0"/>
                <a:sym typeface="Symbol" pitchFamily="18" charset="2"/>
              </a:rPr>
              <a:t></a:t>
            </a:r>
            <a:r>
              <a:rPr lang="cs-CZ" altLang="cs-CZ" dirty="0">
                <a:latin typeface="Calibri" panose="020F0502020204030204" pitchFamily="34" charset="0"/>
              </a:rPr>
              <a:t> je účinnost </a:t>
            </a:r>
            <a:r>
              <a:rPr lang="cs-CZ" altLang="cs-CZ" dirty="0" smtClean="0">
                <a:latin typeface="Calibri" panose="020F0502020204030204" pitchFamily="34" charset="0"/>
              </a:rPr>
              <a:t>transformátoru</a:t>
            </a:r>
          </a:p>
          <a:p>
            <a:pPr marL="609600" indent="-609600" algn="ctr">
              <a:buFontTx/>
              <a:buNone/>
            </a:pPr>
            <a:r>
              <a:rPr lang="cs-CZ" altLang="cs-CZ" b="1" dirty="0" smtClean="0">
                <a:latin typeface="Calibri" panose="020F0502020204030204" pitchFamily="34" charset="0"/>
              </a:rPr>
              <a:t> </a:t>
            </a:r>
            <a:r>
              <a:rPr lang="cs-CZ" altLang="cs-CZ" dirty="0" smtClean="0">
                <a:latin typeface="Calibri" panose="020F0502020204030204" pitchFamily="34" charset="0"/>
              </a:rPr>
              <a:t>(většinou </a:t>
            </a:r>
            <a:r>
              <a:rPr lang="cs-CZ" altLang="cs-CZ" dirty="0">
                <a:latin typeface="Calibri" panose="020F0502020204030204" pitchFamily="34" charset="0"/>
              </a:rPr>
              <a:t>85 %)</a:t>
            </a: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042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6888139"/>
              </p:ext>
            </p:extLst>
          </p:nvPr>
        </p:nvGraphicFramePr>
        <p:xfrm>
          <a:off x="3907953" y="2456759"/>
          <a:ext cx="1550988" cy="139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42" name="Rovnice" r:id="rId3" imgW="469900" imgH="419100" progId="Equation.3">
                  <p:embed/>
                </p:oleObj>
              </mc:Choice>
              <mc:Fallback>
                <p:oleObj name="Rovnice" r:id="rId3" imgW="4699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7953" y="2456759"/>
                        <a:ext cx="1550988" cy="1392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38474"/>
            <a:ext cx="8229600" cy="4525963"/>
          </a:xfrm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3. vypočítáme průřez jádra [cm</a:t>
            </a:r>
            <a:r>
              <a:rPr lang="cs-CZ" altLang="cs-CZ" b="1" baseline="30000" dirty="0">
                <a:solidFill>
                  <a:srgbClr val="00CC00"/>
                </a:solidFill>
                <a:latin typeface="Calibri" panose="020F0502020204030204" pitchFamily="34" charset="0"/>
              </a:rPr>
              <a:t>2</a:t>
            </a: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]</a:t>
            </a:r>
          </a:p>
          <a:p>
            <a:pPr marL="609600" indent="-609600" algn="ctr">
              <a:buFontTx/>
              <a:buNone/>
            </a:pPr>
            <a:endParaRPr lang="cs-CZ" altLang="cs-CZ" b="1" dirty="0">
              <a:solidFill>
                <a:srgbClr val="00CC00"/>
              </a:solidFill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r>
              <a:rPr lang="cs-CZ" altLang="cs-CZ" dirty="0">
                <a:latin typeface="Calibri" panose="020F0502020204030204" pitchFamily="34" charset="0"/>
              </a:rPr>
              <a:t>kde </a:t>
            </a:r>
            <a:r>
              <a:rPr lang="cs-CZ" altLang="cs-CZ" i="1" dirty="0">
                <a:latin typeface="Calibri" panose="020F0502020204030204" pitchFamily="34" charset="0"/>
              </a:rPr>
              <a:t>k </a:t>
            </a:r>
            <a:r>
              <a:rPr lang="cs-CZ" altLang="cs-CZ" dirty="0">
                <a:latin typeface="Calibri" panose="020F0502020204030204" pitchFamily="34" charset="0"/>
              </a:rPr>
              <a:t>bývá nejčastěji 1,08 (dle příkonu)</a:t>
            </a:r>
          </a:p>
        </p:txBody>
      </p:sp>
      <p:sp>
        <p:nvSpPr>
          <p:cNvPr id="6246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468" name="Object 4"/>
          <p:cNvGraphicFramePr>
            <a:graphicFrameLocks noChangeAspect="1"/>
          </p:cNvGraphicFramePr>
          <p:nvPr/>
        </p:nvGraphicFramePr>
        <p:xfrm>
          <a:off x="2654300" y="2717800"/>
          <a:ext cx="3124200" cy="1054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9" name="Rovnice" r:id="rId3" imgW="787400" imgH="266700" progId="Equation.3">
                  <p:embed/>
                </p:oleObj>
              </mc:Choice>
              <mc:Fallback>
                <p:oleObj name="Rovnice" r:id="rId3" imgW="787400" imgH="266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54300" y="2717800"/>
                        <a:ext cx="3124200" cy="1054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29133"/>
            <a:ext cx="8229600" cy="3243263"/>
          </a:xfrm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4. vypočítáme skutečný průřez jádra [cm</a:t>
            </a:r>
            <a:r>
              <a:rPr lang="cs-CZ" altLang="cs-CZ" b="1" baseline="30000" dirty="0">
                <a:solidFill>
                  <a:srgbClr val="00CC00"/>
                </a:solidFill>
                <a:latin typeface="Calibri" panose="020F0502020204030204" pitchFamily="34" charset="0"/>
              </a:rPr>
              <a:t>2</a:t>
            </a: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]</a:t>
            </a:r>
          </a:p>
          <a:p>
            <a:pPr marL="609600" indent="-609600" algn="ctr">
              <a:buFontTx/>
              <a:buNone/>
            </a:pPr>
            <a:endParaRPr lang="cs-CZ" altLang="cs-CZ" b="1" dirty="0">
              <a:solidFill>
                <a:srgbClr val="00CC00"/>
              </a:solidFill>
              <a:latin typeface="Calibri" panose="020F0502020204030204" pitchFamily="34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349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1294553"/>
              </p:ext>
            </p:extLst>
          </p:nvPr>
        </p:nvGraphicFramePr>
        <p:xfrm>
          <a:off x="3450376" y="2359308"/>
          <a:ext cx="1900055" cy="1425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4" name="Rovnice" r:id="rId3" imgW="571500" imgH="431800" progId="Equation.3">
                  <p:embed/>
                </p:oleObj>
              </mc:Choice>
              <mc:Fallback>
                <p:oleObj name="Rovnice" r:id="rId3" imgW="5715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50376" y="2359308"/>
                        <a:ext cx="1900055" cy="142504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600" y="833438"/>
            <a:ext cx="8229600" cy="4957762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5. vypočítáme </a:t>
            </a:r>
            <a:r>
              <a:rPr lang="cs-CZ" altLang="cs-CZ" b="1" i="1" dirty="0">
                <a:solidFill>
                  <a:srgbClr val="00CC00"/>
                </a:solidFill>
                <a:latin typeface="Calibri" panose="020F0502020204030204" pitchFamily="34" charset="0"/>
              </a:rPr>
              <a:t>N</a:t>
            </a:r>
            <a:r>
              <a:rPr lang="cs-CZ" altLang="cs-CZ" b="1" i="1" baseline="-25000" dirty="0">
                <a:solidFill>
                  <a:srgbClr val="00CC00"/>
                </a:solidFill>
                <a:latin typeface="Calibri" panose="020F0502020204030204" pitchFamily="34" charset="0"/>
              </a:rPr>
              <a:t>1V </a:t>
            </a: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, tj. počet závitů na 1V</a:t>
            </a:r>
          </a:p>
          <a:p>
            <a:pPr algn="ctr">
              <a:buFontTx/>
              <a:buNone/>
            </a:pPr>
            <a:r>
              <a:rPr lang="cs-CZ" altLang="cs-CZ" sz="1800" b="1" dirty="0" smtClean="0">
                <a:latin typeface="Calibri" panose="020F0502020204030204" pitchFamily="34" charset="0"/>
              </a:rPr>
              <a:t> </a:t>
            </a:r>
          </a:p>
          <a:p>
            <a:pPr algn="ctr">
              <a:buFontTx/>
              <a:buNone/>
            </a:pPr>
            <a:r>
              <a:rPr lang="cs-CZ" altLang="cs-CZ" dirty="0" smtClean="0">
                <a:latin typeface="Calibri" panose="020F0502020204030204" pitchFamily="34" charset="0"/>
              </a:rPr>
              <a:t>Obecně </a:t>
            </a:r>
            <a:r>
              <a:rPr lang="cs-CZ" altLang="cs-CZ" dirty="0">
                <a:latin typeface="Calibri" panose="020F0502020204030204" pitchFamily="34" charset="0"/>
              </a:rPr>
              <a:t>platí vztah</a:t>
            </a: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r>
              <a:rPr lang="cs-CZ" altLang="cs-CZ" b="1" dirty="0">
                <a:solidFill>
                  <a:srgbClr val="0033CC"/>
                </a:solidFill>
                <a:latin typeface="Calibri" panose="020F0502020204030204" pitchFamily="34" charset="0"/>
              </a:rPr>
              <a:t>    </a:t>
            </a:r>
            <a:endParaRPr lang="cs-CZ" altLang="cs-CZ" b="1" dirty="0" smtClean="0">
              <a:solidFill>
                <a:srgbClr val="0033CC"/>
              </a:solidFill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r>
              <a:rPr lang="de-DE" altLang="cs-CZ" sz="2800" b="1" dirty="0" smtClean="0">
                <a:solidFill>
                  <a:srgbClr val="0033CC"/>
                </a:solidFill>
                <a:latin typeface="Calibri" panose="020F0502020204030204" pitchFamily="34" charset="0"/>
              </a:rPr>
              <a:t>pro </a:t>
            </a:r>
            <a:r>
              <a:rPr lang="de-DE" altLang="cs-CZ" sz="2800" b="1" i="1" dirty="0">
                <a:solidFill>
                  <a:srgbClr val="0033CC"/>
                </a:solidFill>
                <a:latin typeface="Calibri" panose="020F0502020204030204" pitchFamily="34" charset="0"/>
              </a:rPr>
              <a:t>B = 1 T</a:t>
            </a:r>
            <a:r>
              <a:rPr lang="de-DE" altLang="cs-CZ" sz="2800" b="1" dirty="0">
                <a:solidFill>
                  <a:srgbClr val="0033CC"/>
                </a:solidFill>
                <a:latin typeface="Calibri" panose="020F0502020204030204" pitchFamily="34" charset="0"/>
              </a:rPr>
              <a:t> a  </a:t>
            </a:r>
            <a:r>
              <a:rPr lang="de-DE" altLang="cs-CZ" sz="2800" b="1" i="1" dirty="0">
                <a:solidFill>
                  <a:srgbClr val="0033CC"/>
                </a:solidFill>
                <a:latin typeface="Calibri" panose="020F0502020204030204" pitchFamily="34" charset="0"/>
              </a:rPr>
              <a:t>f = 50 Hz</a:t>
            </a:r>
            <a:r>
              <a:rPr lang="de-DE" altLang="cs-CZ" sz="2800" b="1" dirty="0">
                <a:solidFill>
                  <a:srgbClr val="0033CC"/>
                </a:solidFill>
                <a:latin typeface="Calibri" panose="020F0502020204030204" pitchFamily="34" charset="0"/>
              </a:rPr>
              <a:t> </a:t>
            </a:r>
            <a:r>
              <a:rPr lang="de-DE" altLang="cs-CZ" sz="2800" b="1" dirty="0" err="1" smtClean="0">
                <a:solidFill>
                  <a:srgbClr val="0033CC"/>
                </a:solidFill>
                <a:latin typeface="Calibri" panose="020F0502020204030204" pitchFamily="34" charset="0"/>
              </a:rPr>
              <a:t>platí</a:t>
            </a:r>
            <a:r>
              <a:rPr lang="de-DE" altLang="cs-CZ" sz="2800" b="1" dirty="0" smtClean="0">
                <a:latin typeface="Calibri" panose="020F0502020204030204" pitchFamily="34" charset="0"/>
              </a:rPr>
              <a:t> </a:t>
            </a:r>
            <a:endParaRPr lang="cs-CZ" altLang="cs-CZ" sz="2800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451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8653450"/>
              </p:ext>
            </p:extLst>
          </p:nvPr>
        </p:nvGraphicFramePr>
        <p:xfrm>
          <a:off x="2957128" y="2497624"/>
          <a:ext cx="3229744" cy="10966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40" name="Rovnice" r:id="rId3" imgW="1371600" imgH="469900" progId="Equation.3">
                  <p:embed/>
                </p:oleObj>
              </mc:Choice>
              <mc:Fallback>
                <p:oleObj name="Rovnice" r:id="rId3" imgW="1371600" imgH="4699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57128" y="2497624"/>
                        <a:ext cx="3229744" cy="109660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451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518" y="4674230"/>
            <a:ext cx="1736631" cy="125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1800" y="762000"/>
            <a:ext cx="8229600" cy="4716463"/>
          </a:xfrm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6. </a:t>
            </a:r>
            <a:r>
              <a:rPr lang="cs-CZ" altLang="cs-CZ" b="1" dirty="0" smtClean="0">
                <a:solidFill>
                  <a:srgbClr val="00CC00"/>
                </a:solidFill>
                <a:latin typeface="Calibri" panose="020F0502020204030204" pitchFamily="34" charset="0"/>
              </a:rPr>
              <a:t>vypočítáme počet závitů </a:t>
            </a: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pro jednotlivá vinutí</a:t>
            </a:r>
          </a:p>
          <a:p>
            <a:pPr marL="609600" indent="-609600" algn="ctr">
              <a:buFontTx/>
              <a:buNone/>
            </a:pPr>
            <a:r>
              <a:rPr lang="cs-CZ" altLang="cs-CZ" sz="1400" b="1" dirty="0" smtClean="0">
                <a:latin typeface="Calibri" panose="020F0502020204030204" pitchFamily="34" charset="0"/>
              </a:rPr>
              <a:t>    </a:t>
            </a:r>
            <a:endParaRPr lang="cs-CZ" altLang="cs-CZ" sz="1400" b="1" dirty="0">
              <a:latin typeface="Calibri" panose="020F0502020204030204" pitchFamily="34" charset="0"/>
            </a:endParaRPr>
          </a:p>
          <a:p>
            <a:pPr marL="609600" indent="-609600" algn="just">
              <a:lnSpc>
                <a:spcPct val="150000"/>
              </a:lnSpc>
              <a:buFontTx/>
              <a:buNone/>
            </a:pPr>
            <a:r>
              <a:rPr lang="cs-CZ" altLang="cs-CZ" b="1" i="1" dirty="0" smtClean="0">
                <a:latin typeface="Calibri" panose="020F0502020204030204" pitchFamily="34" charset="0"/>
              </a:rPr>
              <a:t>				N</a:t>
            </a:r>
            <a:r>
              <a:rPr lang="cs-CZ" altLang="cs-CZ" b="1" i="1" baseline="-25000" dirty="0" smtClean="0">
                <a:latin typeface="Calibri" panose="020F0502020204030204" pitchFamily="34" charset="0"/>
              </a:rPr>
              <a:t>1</a:t>
            </a:r>
            <a:r>
              <a:rPr lang="cs-CZ" altLang="cs-CZ" b="1" i="1" dirty="0" smtClean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</a:rPr>
              <a:t>= N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1V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</a:t>
            </a:r>
          </a:p>
          <a:p>
            <a:pPr marL="609600" indent="-609600" algn="just">
              <a:lnSpc>
                <a:spcPct val="150000"/>
              </a:lnSpc>
              <a:buFontTx/>
              <a:buNone/>
            </a:pPr>
            <a:r>
              <a:rPr lang="cs-CZ" altLang="cs-CZ" b="1" i="1" dirty="0" smtClean="0">
                <a:latin typeface="Calibri" panose="020F0502020204030204" pitchFamily="34" charset="0"/>
              </a:rPr>
              <a:t>				N</a:t>
            </a:r>
            <a:r>
              <a:rPr lang="cs-CZ" altLang="cs-CZ" b="1" i="1" baseline="-25000" dirty="0" smtClean="0">
                <a:latin typeface="Calibri" panose="020F0502020204030204" pitchFamily="34" charset="0"/>
              </a:rPr>
              <a:t>2</a:t>
            </a:r>
            <a:r>
              <a:rPr lang="cs-CZ" altLang="cs-CZ" b="1" i="1" dirty="0" smtClean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</a:rPr>
              <a:t>= k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N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1V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2</a:t>
            </a:r>
          </a:p>
          <a:p>
            <a:pPr marL="609600" indent="-609600" algn="just">
              <a:lnSpc>
                <a:spcPct val="150000"/>
              </a:lnSpc>
              <a:buFontTx/>
              <a:buNone/>
            </a:pPr>
            <a:r>
              <a:rPr lang="cs-CZ" altLang="cs-CZ" b="1" i="1" dirty="0" smtClean="0">
                <a:latin typeface="Calibri" panose="020F0502020204030204" pitchFamily="34" charset="0"/>
              </a:rPr>
              <a:t>				N</a:t>
            </a:r>
            <a:r>
              <a:rPr lang="cs-CZ" altLang="cs-CZ" b="1" i="1" baseline="-25000" dirty="0" smtClean="0">
                <a:latin typeface="Calibri" panose="020F0502020204030204" pitchFamily="34" charset="0"/>
              </a:rPr>
              <a:t>3</a:t>
            </a:r>
            <a:r>
              <a:rPr lang="cs-CZ" altLang="cs-CZ" b="1" i="1" dirty="0" smtClean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</a:rPr>
              <a:t>= k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N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1V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i="1" dirty="0">
                <a:latin typeface="Calibri" panose="020F0502020204030204" pitchFamily="34" charset="0"/>
                <a:sym typeface="Symbol" pitchFamily="18" charset="2"/>
              </a:rPr>
              <a:t></a:t>
            </a:r>
            <a:r>
              <a:rPr lang="cs-CZ" altLang="cs-CZ" b="1" i="1" dirty="0">
                <a:latin typeface="Calibri" panose="020F0502020204030204" pitchFamily="34" charset="0"/>
              </a:rPr>
              <a:t> U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3 </a:t>
            </a:r>
            <a:r>
              <a:rPr lang="cs-CZ" altLang="cs-CZ" b="1" i="1" dirty="0">
                <a:latin typeface="Calibri" panose="020F0502020204030204" pitchFamily="34" charset="0"/>
              </a:rPr>
              <a:t> </a:t>
            </a:r>
            <a:r>
              <a:rPr lang="cs-CZ" altLang="cs-CZ" b="1" dirty="0">
                <a:latin typeface="Calibri" panose="020F0502020204030204" pitchFamily="34" charset="0"/>
              </a:rPr>
              <a:t>atd.  </a:t>
            </a:r>
          </a:p>
          <a:p>
            <a:pPr marL="609600" indent="-609600" algn="ctr">
              <a:buFontTx/>
              <a:buNone/>
            </a:pPr>
            <a:r>
              <a:rPr lang="cs-CZ" altLang="cs-CZ" sz="1800" b="1" dirty="0" smtClean="0">
                <a:latin typeface="Calibri" panose="020F0502020204030204" pitchFamily="34" charset="0"/>
              </a:rPr>
              <a:t> </a:t>
            </a:r>
            <a:endParaRPr lang="cs-CZ" altLang="cs-CZ" sz="1800" b="1" dirty="0">
              <a:latin typeface="Calibri" panose="020F0502020204030204" pitchFamily="34" charset="0"/>
            </a:endParaRPr>
          </a:p>
          <a:p>
            <a:pPr marL="609600" indent="-609600" algn="ctr">
              <a:buFontTx/>
              <a:buNone/>
            </a:pPr>
            <a:r>
              <a:rPr lang="cs-CZ" altLang="cs-CZ" dirty="0">
                <a:latin typeface="Calibri" panose="020F0502020204030204" pitchFamily="34" charset="0"/>
              </a:rPr>
              <a:t>kde </a:t>
            </a:r>
            <a:r>
              <a:rPr lang="cs-CZ" altLang="cs-CZ" i="1" dirty="0">
                <a:latin typeface="Calibri" panose="020F0502020204030204" pitchFamily="34" charset="0"/>
              </a:rPr>
              <a:t>k</a:t>
            </a:r>
            <a:r>
              <a:rPr lang="cs-CZ" altLang="cs-CZ" i="1" baseline="-25000" dirty="0">
                <a:latin typeface="Calibri" panose="020F0502020204030204" pitchFamily="34" charset="0"/>
              </a:rPr>
              <a:t>1</a:t>
            </a:r>
            <a:r>
              <a:rPr lang="cs-CZ" altLang="cs-CZ" dirty="0">
                <a:latin typeface="Calibri" panose="020F0502020204030204" pitchFamily="34" charset="0"/>
              </a:rPr>
              <a:t> je 1,06 až 1,1 dle </a:t>
            </a:r>
            <a:r>
              <a:rPr lang="cs-CZ" altLang="cs-CZ" dirty="0" smtClean="0">
                <a:latin typeface="Calibri" panose="020F0502020204030204" pitchFamily="34" charset="0"/>
              </a:rPr>
              <a:t>příkonu</a:t>
            </a:r>
          </a:p>
          <a:p>
            <a:pPr marL="609600" indent="-609600" algn="ctr">
              <a:buFontTx/>
              <a:buNone/>
            </a:pPr>
            <a:r>
              <a:rPr lang="cs-CZ" altLang="cs-CZ" b="1" dirty="0" smtClean="0">
                <a:latin typeface="Calibri" panose="020F0502020204030204" pitchFamily="34" charset="0"/>
              </a:rPr>
              <a:t> </a:t>
            </a:r>
            <a:r>
              <a:rPr lang="cs-CZ" altLang="cs-CZ" dirty="0">
                <a:latin typeface="Calibri" panose="020F0502020204030204" pitchFamily="34" charset="0"/>
              </a:rPr>
              <a:t>(nejčastěji k = 1,08)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49230"/>
            <a:ext cx="8229600" cy="3890963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7. vstupní proud vypočteme dle vztahu</a:t>
            </a: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buFontTx/>
              <a:buNone/>
            </a:pPr>
            <a:r>
              <a:rPr lang="cs-CZ" altLang="cs-CZ" b="1" dirty="0">
                <a:latin typeface="Calibri" panose="020F0502020204030204" pitchFamily="34" charset="0"/>
              </a:rPr>
              <a:t>kde </a:t>
            </a:r>
            <a:r>
              <a:rPr lang="cs-CZ" altLang="cs-CZ" b="1" i="1" dirty="0">
                <a:latin typeface="Calibri" panose="020F0502020204030204" pitchFamily="34" charset="0"/>
              </a:rPr>
              <a:t>P</a:t>
            </a:r>
            <a:r>
              <a:rPr lang="cs-CZ" altLang="cs-CZ" b="1" i="1" baseline="-25000" dirty="0">
                <a:latin typeface="Calibri" panose="020F0502020204030204" pitchFamily="34" charset="0"/>
              </a:rPr>
              <a:t>1</a:t>
            </a:r>
            <a:r>
              <a:rPr lang="cs-CZ" altLang="cs-CZ" b="1" baseline="-25000" dirty="0">
                <a:latin typeface="Calibri" panose="020F0502020204030204" pitchFamily="34" charset="0"/>
              </a:rPr>
              <a:t>  </a:t>
            </a:r>
            <a:r>
              <a:rPr lang="cs-CZ" altLang="cs-CZ" b="1" dirty="0">
                <a:latin typeface="Calibri" panose="020F0502020204030204" pitchFamily="34" charset="0"/>
              </a:rPr>
              <a:t>je vypočtený příkon</a:t>
            </a: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0" y="32051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6564" name="Object 4"/>
          <p:cNvGraphicFramePr>
            <a:graphicFrameLocks noChangeAspect="1"/>
          </p:cNvGraphicFramePr>
          <p:nvPr/>
        </p:nvGraphicFramePr>
        <p:xfrm>
          <a:off x="3670300" y="1998663"/>
          <a:ext cx="1755775" cy="1500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85" name="Rovnice" r:id="rId3" imgW="520700" imgH="444500" progId="Equation.3">
                  <p:embed/>
                </p:oleObj>
              </mc:Choice>
              <mc:Fallback>
                <p:oleObj name="Rovnice" r:id="rId3" imgW="520700" imgH="4445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70300" y="1998663"/>
                        <a:ext cx="1755775" cy="15001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9900" y="723900"/>
            <a:ext cx="8229600" cy="4919663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b="1" dirty="0">
                <a:solidFill>
                  <a:srgbClr val="00CC00"/>
                </a:solidFill>
                <a:latin typeface="Calibri" panose="020F0502020204030204" pitchFamily="34" charset="0"/>
              </a:rPr>
              <a:t>8. nakonec vypočítáme potřebný </a:t>
            </a:r>
            <a:r>
              <a:rPr lang="cs-CZ" altLang="cs-CZ" b="1" dirty="0" smtClean="0">
                <a:solidFill>
                  <a:srgbClr val="00CC00"/>
                </a:solidFill>
                <a:latin typeface="Calibri" panose="020F0502020204030204" pitchFamily="34" charset="0"/>
              </a:rPr>
              <a:t>průřez</a:t>
            </a:r>
            <a:endParaRPr lang="cs-CZ" altLang="cs-CZ" b="1" dirty="0">
              <a:solidFill>
                <a:srgbClr val="00CC00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b="1" dirty="0">
              <a:solidFill>
                <a:srgbClr val="00CC00"/>
              </a:solidFill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None/>
            </a:pPr>
            <a:endParaRPr lang="cs-CZ" altLang="cs-CZ" sz="2400" dirty="0" smtClean="0"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proudová hustota </a:t>
            </a:r>
            <a:r>
              <a:rPr lang="cs-CZ" altLang="cs-CZ" sz="2400" i="1" dirty="0" smtClean="0">
                <a:latin typeface="Calibri" panose="020F0502020204030204" pitchFamily="34" charset="0"/>
              </a:rPr>
              <a:t>J</a:t>
            </a:r>
            <a:r>
              <a:rPr lang="cs-CZ" altLang="cs-CZ" sz="2400" dirty="0" smtClean="0">
                <a:latin typeface="Calibri" panose="020F0502020204030204" pitchFamily="34" charset="0"/>
              </a:rPr>
              <a:t> pro </a:t>
            </a:r>
            <a:r>
              <a:rPr lang="cs-CZ" altLang="cs-CZ" sz="2400" dirty="0" err="1" smtClean="0">
                <a:latin typeface="Calibri" panose="020F0502020204030204" pitchFamily="34" charset="0"/>
              </a:rPr>
              <a:t>Cu</a:t>
            </a:r>
            <a:r>
              <a:rPr lang="cs-CZ" altLang="cs-CZ" sz="2400" dirty="0" smtClean="0">
                <a:latin typeface="Calibri" panose="020F0502020204030204" pitchFamily="34" charset="0"/>
              </a:rPr>
              <a:t> vodiče je  </a:t>
            </a:r>
            <a:r>
              <a:rPr lang="cs-CZ" altLang="cs-CZ" sz="2400" i="1" dirty="0" smtClean="0">
                <a:latin typeface="Calibri" panose="020F0502020204030204" pitchFamily="34" charset="0"/>
              </a:rPr>
              <a:t>J </a:t>
            </a:r>
            <a:r>
              <a:rPr lang="cs-CZ" altLang="cs-CZ" sz="2400" i="1" dirty="0" smtClean="0">
                <a:latin typeface="Calibri" panose="020F0502020204030204" pitchFamily="34" charset="0"/>
                <a:sym typeface="Symbol" pitchFamily="18" charset="2"/>
              </a:rPr>
              <a:t></a:t>
            </a:r>
            <a:r>
              <a:rPr lang="cs-CZ" altLang="cs-CZ" sz="2400" i="1" dirty="0" smtClean="0">
                <a:latin typeface="Calibri" panose="020F0502020204030204" pitchFamily="34" charset="0"/>
              </a:rPr>
              <a:t> 3 A / mm</a:t>
            </a:r>
            <a:r>
              <a:rPr lang="cs-CZ" altLang="cs-CZ" sz="2400" i="1" baseline="30000" dirty="0" smtClean="0">
                <a:latin typeface="Calibri" panose="020F0502020204030204" pitchFamily="34" charset="0"/>
              </a:rPr>
              <a:t>2</a:t>
            </a:r>
            <a:r>
              <a:rPr lang="cs-CZ" altLang="cs-CZ" sz="2400" baseline="30000" dirty="0" smtClean="0">
                <a:latin typeface="Calibri" panose="020F0502020204030204" pitchFamily="34" charset="0"/>
              </a:rPr>
              <a:t> 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dirty="0" smtClean="0"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b="1" dirty="0" smtClean="0">
                <a:solidFill>
                  <a:srgbClr val="33CC33"/>
                </a:solidFill>
                <a:latin typeface="Calibri" panose="020F0502020204030204" pitchFamily="34" charset="0"/>
              </a:rPr>
              <a:t>a </a:t>
            </a:r>
            <a:r>
              <a:rPr lang="cs-CZ" altLang="cs-CZ" b="1" dirty="0">
                <a:solidFill>
                  <a:srgbClr val="33CC33"/>
                </a:solidFill>
                <a:latin typeface="Calibri" panose="020F0502020204030204" pitchFamily="34" charset="0"/>
              </a:rPr>
              <a:t>z něho průměr použitého vodiče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b="1" dirty="0"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1200" b="1" dirty="0" smtClean="0">
                <a:latin typeface="Calibri" panose="020F0502020204030204" pitchFamily="34" charset="0"/>
              </a:rPr>
              <a:t> </a:t>
            </a:r>
            <a:endParaRPr lang="cs-CZ" altLang="cs-CZ" sz="1200" b="1" dirty="0">
              <a:latin typeface="Calibri" panose="020F050202020403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800" b="1" i="1" dirty="0">
                <a:solidFill>
                  <a:srgbClr val="0033CC"/>
                </a:solidFill>
                <a:latin typeface="Calibri" panose="020F0502020204030204" pitchFamily="34" charset="0"/>
              </a:rPr>
              <a:t>Pro vinutí se použije nejbližší větší vyráběný průměr</a:t>
            </a:r>
            <a:r>
              <a:rPr lang="cs-CZ" altLang="cs-CZ" sz="2800" b="1" i="1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759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759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7353864"/>
              </p:ext>
            </p:extLst>
          </p:nvPr>
        </p:nvGraphicFramePr>
        <p:xfrm>
          <a:off x="3978621" y="3910092"/>
          <a:ext cx="1614488" cy="1039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36" name="Rovnice" r:id="rId3" imgW="698500" imgH="444500" progId="Equation.3">
                  <p:embed/>
                </p:oleObj>
              </mc:Choice>
              <mc:Fallback>
                <p:oleObj name="Rovnice" r:id="rId3" imgW="698500" imgH="4445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78621" y="3910092"/>
                        <a:ext cx="1614488" cy="1039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9698951"/>
              </p:ext>
            </p:extLst>
          </p:nvPr>
        </p:nvGraphicFramePr>
        <p:xfrm>
          <a:off x="4386263" y="1276350"/>
          <a:ext cx="963612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37" name="Rovnice" r:id="rId5" imgW="406048" imgH="393359" progId="Equation.3">
                  <p:embed/>
                </p:oleObj>
              </mc:Choice>
              <mc:Fallback>
                <p:oleObj name="Rovnice" r:id="rId5" imgW="406048" imgH="39335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86263" y="1276350"/>
                        <a:ext cx="963612" cy="941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75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75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75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250" y="347663"/>
            <a:ext cx="8229600" cy="1143000"/>
          </a:xfrm>
        </p:spPr>
        <p:txBody>
          <a:bodyPr/>
          <a:lstStyle/>
          <a:p>
            <a:r>
              <a:rPr lang="cs-CZ" altLang="cs-CZ" sz="3200" b="1" smtClean="0"/>
              <a:t>Souhrn učiva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9838" y="2043113"/>
            <a:ext cx="7437437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altLang="cs-CZ" sz="2400" b="1" dirty="0" smtClean="0">
                <a:latin typeface="Calibri" pitchFamily="34" charset="0"/>
              </a:rPr>
              <a:t>Kontrolní otázky:</a:t>
            </a:r>
          </a:p>
          <a:p>
            <a:pPr lvl="1">
              <a:buFont typeface="Arial" charset="0"/>
              <a:buChar char="•"/>
            </a:pPr>
            <a:r>
              <a:rPr lang="cs-CZ" altLang="cs-CZ" sz="2400" dirty="0" smtClean="0">
                <a:latin typeface="Calibri" pitchFamily="34" charset="0"/>
              </a:rPr>
              <a:t>K čemu se používají síťové transformátory?</a:t>
            </a:r>
          </a:p>
          <a:p>
            <a:pPr lvl="1">
              <a:buFont typeface="Arial" charset="0"/>
              <a:buChar char="•"/>
            </a:pPr>
            <a:r>
              <a:rPr lang="cs-CZ" altLang="cs-CZ" sz="2400" dirty="0" smtClean="0">
                <a:latin typeface="Calibri" pitchFamily="34" charset="0"/>
              </a:rPr>
              <a:t>Jaké údaje potřebuji znát pro návrh síťového transformátoru?</a:t>
            </a:r>
          </a:p>
          <a:p>
            <a:pPr lvl="1">
              <a:buFont typeface="Arial" charset="0"/>
              <a:buChar char="•"/>
            </a:pPr>
            <a:r>
              <a:rPr lang="cs-CZ" altLang="cs-CZ" sz="2400" dirty="0" smtClean="0">
                <a:latin typeface="Calibri" pitchFamily="34" charset="0"/>
              </a:rPr>
              <a:t>Navrhni síťový transformátor pro tyto požadované parametry:</a:t>
            </a:r>
          </a:p>
          <a:p>
            <a:pPr marL="457200" lvl="1" indent="0">
              <a:buNone/>
            </a:pPr>
            <a:r>
              <a:rPr lang="cs-CZ" altLang="cs-CZ" sz="2400" dirty="0">
                <a:latin typeface="Calibri" pitchFamily="34" charset="0"/>
              </a:rPr>
              <a:t>	</a:t>
            </a:r>
            <a:r>
              <a:rPr lang="cs-CZ" altLang="cs-CZ" sz="2000" dirty="0" smtClean="0">
                <a:latin typeface="Calibri" panose="020F0502020204030204" pitchFamily="34" charset="0"/>
              </a:rPr>
              <a:t>výstupní napětí 		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U</a:t>
            </a:r>
            <a:r>
              <a:rPr lang="cs-CZ" alt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 = 9 V		U</a:t>
            </a:r>
            <a:r>
              <a:rPr lang="cs-CZ" altLang="cs-CZ" sz="2000" i="1" baseline="-25000" dirty="0" smtClean="0">
                <a:latin typeface="Calibri" panose="020F0502020204030204" pitchFamily="34" charset="0"/>
              </a:rPr>
              <a:t>3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 = 24 V</a:t>
            </a:r>
          </a:p>
          <a:p>
            <a:pPr marL="457200" lvl="1" indent="0">
              <a:buNone/>
            </a:pPr>
            <a:r>
              <a:rPr lang="cs-CZ" altLang="cs-CZ" sz="2400" dirty="0" smtClean="0">
                <a:latin typeface="Calibri" pitchFamily="34" charset="0"/>
              </a:rPr>
              <a:t> 	</a:t>
            </a:r>
            <a:r>
              <a:rPr lang="cs-CZ" altLang="cs-CZ" sz="2000" dirty="0" smtClean="0">
                <a:latin typeface="Calibri" pitchFamily="34" charset="0"/>
              </a:rPr>
              <a:t>max. odebíraný proud 	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I</a:t>
            </a:r>
            <a:r>
              <a:rPr lang="cs-CZ" altLang="cs-CZ" sz="2000" i="1" baseline="-25000" dirty="0" smtClean="0">
                <a:latin typeface="Calibri" panose="020F0502020204030204" pitchFamily="34" charset="0"/>
              </a:rPr>
              <a:t>2 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= 6,5 A		I</a:t>
            </a:r>
            <a:r>
              <a:rPr lang="cs-CZ" altLang="cs-CZ" sz="2000" i="1" baseline="-25000" dirty="0" smtClean="0">
                <a:latin typeface="Calibri" panose="020F0502020204030204" pitchFamily="34" charset="0"/>
              </a:rPr>
              <a:t>3 </a:t>
            </a:r>
            <a:r>
              <a:rPr lang="cs-CZ" altLang="cs-CZ" sz="2000" i="1" dirty="0" smtClean="0">
                <a:latin typeface="Calibri" panose="020F0502020204030204" pitchFamily="34" charset="0"/>
              </a:rPr>
              <a:t>= 850 mA</a:t>
            </a:r>
            <a:endParaRPr lang="cs-CZ" altLang="cs-CZ" sz="2000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41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5213" y="833438"/>
            <a:ext cx="4699000" cy="642937"/>
          </a:xfrm>
        </p:spPr>
        <p:txBody>
          <a:bodyPr/>
          <a:lstStyle/>
          <a:p>
            <a:r>
              <a:rPr lang="cs-CZ" altLang="cs-CZ" sz="3200" b="1" smtClean="0"/>
              <a:t>Použité zdroje</a:t>
            </a:r>
            <a:endParaRPr lang="cs-CZ" altLang="cs-CZ" sz="32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1313" y="2290763"/>
            <a:ext cx="6808787" cy="3835400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Text vlastní</a:t>
            </a:r>
          </a:p>
          <a:p>
            <a:pPr marL="0" indent="0"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Obrázek z knihy:</a:t>
            </a:r>
          </a:p>
          <a:p>
            <a:pPr marL="0" indent="0">
              <a:buNone/>
              <a:defRPr/>
            </a:pPr>
            <a:r>
              <a:rPr lang="cs-CZ" sz="2400" dirty="0">
                <a:latin typeface="Calibri" panose="020F0502020204030204" pitchFamily="34" charset="0"/>
              </a:rPr>
              <a:t>ING. VOŽENÍLEK, Ladislav; ING. LSTIBŮREK, František. </a:t>
            </a:r>
            <a:r>
              <a:rPr lang="cs-CZ" sz="2400" i="1" dirty="0">
                <a:latin typeface="Calibri" panose="020F0502020204030204" pitchFamily="34" charset="0"/>
              </a:rPr>
              <a:t>Základy elektrotechniky II</a:t>
            </a:r>
            <a:r>
              <a:rPr lang="cs-CZ" sz="2400" dirty="0">
                <a:latin typeface="Calibri" panose="020F0502020204030204" pitchFamily="34" charset="0"/>
              </a:rPr>
              <a:t>. Praha: SNTL, 1989</a:t>
            </a:r>
          </a:p>
          <a:p>
            <a:pPr marL="0" indent="0">
              <a:buFontTx/>
              <a:buNone/>
              <a:defRPr/>
            </a:pPr>
            <a:endParaRPr lang="cs-CZ" altLang="cs-CZ" sz="2400" b="1" dirty="0" smtClean="0">
              <a:latin typeface="Calibri" panose="020F0502020204030204" pitchFamily="34" charset="0"/>
            </a:endParaRPr>
          </a:p>
          <a:p>
            <a:pPr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7302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1757</TotalTime>
  <Words>342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ZÁKLADY ELEKTROTECHNIKY</vt:lpstr>
      <vt:lpstr>SÍŤOVÉ  TRANSFORMÁTORY</vt:lpstr>
      <vt:lpstr>Výpočet síťového transformátoru </vt:lpstr>
      <vt:lpstr>Postup: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53</cp:revision>
  <dcterms:created xsi:type="dcterms:W3CDTF">2006-12-09T22:12:50Z</dcterms:created>
  <dcterms:modified xsi:type="dcterms:W3CDTF">2014-01-02T11:23:03Z</dcterms:modified>
</cp:coreProperties>
</file>