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264" r:id="rId4"/>
    <p:sldId id="329" r:id="rId5"/>
    <p:sldId id="330" r:id="rId6"/>
    <p:sldId id="333" r:id="rId7"/>
    <p:sldId id="334" r:id="rId8"/>
    <p:sldId id="331" r:id="rId9"/>
    <p:sldId id="335" r:id="rId10"/>
    <p:sldId id="336" r:id="rId11"/>
    <p:sldId id="281" r:id="rId12"/>
    <p:sldId id="287" r:id="rId13"/>
    <p:sldId id="286" r:id="rId14"/>
    <p:sldId id="288" r:id="rId15"/>
    <p:sldId id="289" r:id="rId16"/>
    <p:sldId id="292" r:id="rId17"/>
    <p:sldId id="294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AFE4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5737" autoAdjust="0"/>
  </p:normalViewPr>
  <p:slideViewPr>
    <p:cSldViewPr>
      <p:cViewPr>
        <p:scale>
          <a:sx n="90" d="100"/>
          <a:sy n="90" d="100"/>
        </p:scale>
        <p:origin x="-594" y="-4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VY_32_INOVACE_Skládání rovnoběžných sil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Mechanika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VY_32_INOVACE_Skládání rovnoběžných sil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uzzle-puzzle.cz/zbozi/6-pohadka-o-velike-repe-190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477384312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učiva o silách a jejich skládání v 6.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3 </a:t>
            </a:r>
            <a:r>
              <a:rPr lang="cs-CZ" dirty="0"/>
              <a:t>– </a:t>
            </a:r>
            <a:r>
              <a:rPr lang="cs-CZ" dirty="0" smtClean="0"/>
              <a:t>10): Výslednice sil a skládání rovnoběžných sil. Snímky 6 a 7 obsahují animace skládání sil působících stejným a opačným </a:t>
            </a:r>
            <a:r>
              <a:rPr lang="cs-CZ" dirty="0"/>
              <a:t>směrem. Snímky </a:t>
            </a:r>
            <a:r>
              <a:rPr lang="cs-CZ" dirty="0" smtClean="0"/>
              <a:t>9 </a:t>
            </a:r>
            <a:r>
              <a:rPr lang="cs-CZ" dirty="0"/>
              <a:t>a </a:t>
            </a:r>
            <a:r>
              <a:rPr lang="cs-CZ" dirty="0" smtClean="0"/>
              <a:t>10 </a:t>
            </a:r>
            <a:r>
              <a:rPr lang="cs-CZ" dirty="0"/>
              <a:t>obsahují </a:t>
            </a:r>
            <a:r>
              <a:rPr lang="cs-CZ" dirty="0" smtClean="0"/>
              <a:t>animace demonstrující nalezení </a:t>
            </a:r>
            <a:r>
              <a:rPr lang="cs-CZ" smtClean="0"/>
              <a:t>působiště dvojice rovnoběžných </a:t>
            </a:r>
            <a:r>
              <a:rPr lang="cs-CZ" dirty="0" smtClean="0"/>
              <a:t>sil stejného a opačného </a:t>
            </a:r>
            <a:r>
              <a:rPr lang="cs-CZ" smtClean="0"/>
              <a:t>směru.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</a:t>
            </a:r>
            <a:r>
              <a:rPr lang="cs-CZ" dirty="0" smtClean="0"/>
              <a:t>interaktivní test </a:t>
            </a:r>
            <a:r>
              <a:rPr lang="cs-CZ" dirty="0"/>
              <a:t>(snímky 9 – 15</a:t>
            </a:r>
            <a:r>
              <a:rPr lang="cs-CZ" dirty="0" smtClean="0"/>
              <a:t>) – po kliknutí na odpověď se žáci dozví, zda odpověděli správně.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</a:t>
            </a:r>
            <a:r>
              <a:rPr lang="cs-CZ" dirty="0"/>
              <a:t>náročnost </a:t>
            </a:r>
            <a:r>
              <a:rPr lang="cs-CZ" dirty="0" smtClean="0"/>
              <a:t>35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cs-CZ" sz="6000" dirty="0"/>
              <a:t>Skládání </a:t>
            </a:r>
            <a:r>
              <a:rPr lang="cs-CZ" sz="6000" dirty="0" smtClean="0"/>
              <a:t>rovnoběžných </a:t>
            </a:r>
            <a:r>
              <a:rPr lang="cs-CZ" sz="6000" dirty="0"/>
              <a:t>sil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3484" y="1556792"/>
            <a:ext cx="5896719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3484" y="1556792"/>
            <a:ext cx="5896719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Zasadil dědek řepu…</a:t>
            </a:r>
            <a:br>
              <a:rPr lang="cs-CZ" dirty="0" smtClean="0"/>
            </a:br>
            <a:r>
              <a:rPr lang="cs-CZ" dirty="0" smtClean="0"/>
              <a:t>…vytáhli ji společnými silami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5439610"/>
            <a:ext cx="7521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sz="2000" dirty="0" smtClean="0"/>
              <a:t>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710" y="5487265"/>
            <a:ext cx="8784976" cy="1224136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/>
              <a:t>Pokud působíme na těleso současně několika silami, tyto síly se skládají </a:t>
            </a:r>
            <a:endParaRPr lang="cs-CZ" sz="3200" i="1" dirty="0">
              <a:solidFill>
                <a:schemeClr val="tx1">
                  <a:lumMod val="50000"/>
                  <a:lumOff val="50000"/>
                </a:schemeClr>
              </a:solidFill>
              <a:latin typeface="Cambria Math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i="1" dirty="0">
              <a:solidFill>
                <a:schemeClr val="tx1">
                  <a:lumMod val="50000"/>
                  <a:lumOff val="50000"/>
                </a:schemeClr>
              </a:solidFill>
              <a:latin typeface="Cambria Math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483768" y="4221088"/>
            <a:ext cx="1152128" cy="0"/>
          </a:xfrm>
          <a:prstGeom prst="line">
            <a:avLst/>
          </a:prstGeom>
          <a:ln w="38100">
            <a:solidFill>
              <a:srgbClr val="FAFE4C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35896" y="4077072"/>
            <a:ext cx="864096" cy="0"/>
          </a:xfrm>
          <a:prstGeom prst="line">
            <a:avLst/>
          </a:prstGeom>
          <a:ln w="38100">
            <a:solidFill>
              <a:srgbClr val="FAFE4C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499992" y="4221088"/>
            <a:ext cx="720080" cy="8384"/>
          </a:xfrm>
          <a:prstGeom prst="line">
            <a:avLst/>
          </a:prstGeom>
          <a:ln w="38100">
            <a:solidFill>
              <a:srgbClr val="FAFE4C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148064" y="4589512"/>
            <a:ext cx="576064" cy="0"/>
          </a:xfrm>
          <a:prstGeom prst="line">
            <a:avLst/>
          </a:prstGeom>
          <a:ln w="38100">
            <a:solidFill>
              <a:srgbClr val="FAFE4C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796136" y="4741912"/>
            <a:ext cx="576064" cy="0"/>
          </a:xfrm>
          <a:prstGeom prst="line">
            <a:avLst/>
          </a:prstGeom>
          <a:ln w="38100">
            <a:solidFill>
              <a:srgbClr val="FAFE4C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/>
          <p:cNvGrpSpPr/>
          <p:nvPr/>
        </p:nvGrpSpPr>
        <p:grpSpPr>
          <a:xfrm>
            <a:off x="2411760" y="3615407"/>
            <a:ext cx="3888432" cy="1541785"/>
            <a:chOff x="2411760" y="3615407"/>
            <a:chExt cx="3888432" cy="1541785"/>
          </a:xfrm>
        </p:grpSpPr>
        <p:sp>
          <p:nvSpPr>
            <p:cNvPr id="26" name="TextovéPole 25"/>
            <p:cNvSpPr txBox="1"/>
            <p:nvPr/>
          </p:nvSpPr>
          <p:spPr>
            <a:xfrm>
              <a:off x="2411760" y="3687415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r>
                <a:rPr lang="cs-CZ" sz="2400" b="1" baseline="-25000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  <a:endParaRPr lang="cs-CZ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563888" y="3615407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r>
                <a:rPr lang="cs-CZ" sz="2400" b="1" baseline="-25000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endParaRPr lang="cs-CZ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499992" y="3789040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r>
                <a:rPr lang="cs-CZ" sz="2400" b="1" baseline="-25000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endParaRPr lang="cs-CZ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076056" y="4551511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r>
                <a:rPr lang="cs-CZ" sz="2400" b="1" baseline="-25000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endParaRPr lang="cs-CZ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724128" y="4695527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r>
                <a:rPr lang="cs-CZ" sz="2400" b="1" baseline="-25000" dirty="0" smtClean="0">
                  <a:solidFill>
                    <a:srgbClr val="FFFF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5</a:t>
              </a:r>
              <a:endParaRPr lang="cs-CZ" sz="2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2411760" y="4263479"/>
            <a:ext cx="3960440" cy="461665"/>
            <a:chOff x="2411760" y="4263479"/>
            <a:chExt cx="3960440" cy="461665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2483768" y="4293096"/>
              <a:ext cx="3888432" cy="0"/>
            </a:xfrm>
            <a:prstGeom prst="line">
              <a:avLst/>
            </a:prstGeom>
            <a:ln w="38100">
              <a:solidFill>
                <a:srgbClr val="C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ovéPole 32"/>
            <p:cNvSpPr txBox="1"/>
            <p:nvPr/>
          </p:nvSpPr>
          <p:spPr>
            <a:xfrm>
              <a:off x="2411760" y="4263479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C0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</a:t>
              </a:r>
              <a:endParaRPr lang="cs-CZ" sz="24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7303594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b="1" dirty="0">
                <a:latin typeface="Calibri" pitchFamily="34" charset="0"/>
              </a:rPr>
              <a:t>Výslednice sil </a:t>
            </a:r>
            <a:r>
              <a:rPr lang="cs-CZ" sz="3200" dirty="0">
                <a:latin typeface="Calibri" pitchFamily="34" charset="0"/>
              </a:rPr>
              <a:t>je síla, kterou lze nahradit všechny dílčí síly působící na těleso (resp. hmotný bod) tak, aby měla stejné účinky jako dílčí síly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Při skládání sil záleží na tom, jestli jsou síly rovnoběžné nebo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různoběžné, 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a také na tom, jestli působiště sil leží na stejné nositelce síly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VÝSLEDNICE SIL</a:t>
            </a:r>
          </a:p>
        </p:txBody>
      </p:sp>
    </p:spTree>
    <p:extLst>
      <p:ext uri="{BB962C8B-B14F-4D97-AF65-F5344CB8AC3E}">
        <p14:creationId xmlns:p14="http://schemas.microsoft.com/office/powerpoint/2010/main" xmlns="" val="382422735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Síly působící stejným směrem se sčítají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Když působíme na těleso současně silami 20 N a 10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N,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je to stejné, jako by na těleso působila jedna síla 30 N</a:t>
            </a:r>
            <a:endParaRPr lang="cs-CZ" sz="2800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síly stejného směru se stejným působištěm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2895724" y="4937569"/>
            <a:ext cx="2183514" cy="3599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895724" y="4937569"/>
            <a:ext cx="1144478" cy="3362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886489" y="4258754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6489" y="4258754"/>
                <a:ext cx="385498" cy="57547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r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3891106" y="4221380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1106" y="4221380"/>
                <a:ext cx="385498" cy="57547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vál 14"/>
          <p:cNvSpPr/>
          <p:nvPr/>
        </p:nvSpPr>
        <p:spPr>
          <a:xfrm>
            <a:off x="2823715" y="4869160"/>
            <a:ext cx="144016" cy="144016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2923466" y="4941168"/>
            <a:ext cx="1144478" cy="3362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3654703" y="4271030"/>
                <a:ext cx="385498" cy="6111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′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4703" y="4271030"/>
                <a:ext cx="385498" cy="61112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476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se šipkou 17"/>
          <p:cNvCxnSpPr/>
          <p:nvPr/>
        </p:nvCxnSpPr>
        <p:spPr>
          <a:xfrm>
            <a:off x="2895724" y="4941168"/>
            <a:ext cx="3232710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5742935" y="4941168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𝐹</m:t>
                          </m:r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e>
                      </m:acc>
                    </m:oMath>
                  </m:oMathPara>
                </a14:m>
                <a:endParaRPr lang="cs-CZ" sz="28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2935" y="4941168"/>
                <a:ext cx="385498" cy="57547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4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Obdélník 19"/>
              <p:cNvSpPr/>
              <p:nvPr/>
            </p:nvSpPr>
            <p:spPr>
              <a:xfrm>
                <a:off x="3584165" y="5507587"/>
                <a:ext cx="1887888" cy="461665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dirty="0">
                          <a:latin typeface="Cambria Math"/>
                        </a:rPr>
                        <m:t>=</m:t>
                      </m:r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baseline="-25000" dirty="0">
                          <a:latin typeface="Cambria Math"/>
                        </a:rPr>
                        <m:t>1</m:t>
                      </m:r>
                      <m:r>
                        <a:rPr lang="cs-CZ" sz="2400" i="1" dirty="0">
                          <a:latin typeface="Cambria Math"/>
                        </a:rPr>
                        <m:t>+</m:t>
                      </m:r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baseline="-25000" dirty="0">
                          <a:latin typeface="Cambria Math"/>
                        </a:rPr>
                        <m:t>2</m:t>
                      </m:r>
                      <m:r>
                        <a:rPr lang="cs-CZ" sz="2400" i="1" dirty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400" i="1" dirty="0">
                  <a:latin typeface="Cambria Math"/>
                </a:endParaRPr>
              </a:p>
            </p:txBody>
          </p:sp>
        </mc:Choice>
        <mc:Fallback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4165" y="5507587"/>
                <a:ext cx="1887888" cy="46166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146376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7 L 0.23681 0.0009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40" y="46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0.22795 -0.00023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89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3" grpId="0" animBg="1"/>
      <p:bldP spid="14" grpId="0" animBg="1"/>
      <p:bldP spid="15" grpId="0" animBg="1"/>
      <p:bldP spid="17" grpId="0" animBg="1"/>
      <p:bldP spid="17" grpId="1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Síly působící opačným směrem se odčítají, výslednice míří ve směru větší síly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Když působíme na těleso současně silami 20 N a 10 N je to stejné, jako by na těleso působila jedna síla 10 N</a:t>
            </a:r>
            <a:endParaRPr lang="cs-CZ" sz="2800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síly opačného směru</a:t>
            </a:r>
            <a:br>
              <a:rPr lang="cs-CZ" dirty="0" smtClean="0"/>
            </a:br>
            <a:r>
              <a:rPr lang="cs-CZ" dirty="0"/>
              <a:t>se stejným působištěm</a:t>
            </a:r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4031940" y="5223673"/>
            <a:ext cx="2183514" cy="3599"/>
          </a:xfrm>
          <a:prstGeom prst="straightConnector1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879813" y="5223673"/>
            <a:ext cx="1144478" cy="3362"/>
          </a:xfrm>
          <a:prstGeom prst="straightConnector1">
            <a:avLst/>
          </a:prstGeom>
          <a:ln w="25400">
            <a:solidFill>
              <a:srgbClr val="002060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5878690" y="4544858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8690" y="4544858"/>
                <a:ext cx="385498" cy="57547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r="-109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2735796" y="4507484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5796" y="4507484"/>
                <a:ext cx="385498" cy="57547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1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vál 24"/>
          <p:cNvSpPr/>
          <p:nvPr/>
        </p:nvSpPr>
        <p:spPr>
          <a:xfrm>
            <a:off x="3959932" y="5155264"/>
            <a:ext cx="144016" cy="144016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2876916" y="5227272"/>
            <a:ext cx="1144478" cy="3362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2699792" y="4557134"/>
                <a:ext cx="385498" cy="6111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′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4557134"/>
                <a:ext cx="385498" cy="61112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492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>
            <a:off x="4067944" y="5238716"/>
            <a:ext cx="1055753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4716016" y="5229785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𝐹</m:t>
                          </m:r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e>
                      </m:acc>
                    </m:oMath>
                  </m:oMathPara>
                </a14:m>
                <a:endParaRPr lang="cs-CZ" sz="28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5229785"/>
                <a:ext cx="385498" cy="57547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3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Obdélník 29"/>
              <p:cNvSpPr/>
              <p:nvPr/>
            </p:nvSpPr>
            <p:spPr>
              <a:xfrm>
                <a:off x="2390471" y="5793690"/>
                <a:ext cx="4410695" cy="461665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latin typeface="Cambria Math"/>
                        </a:rPr>
                        <m:t>𝐹</m:t>
                      </m:r>
                      <m:r>
                        <a:rPr lang="cs-CZ" sz="2400" i="1" dirty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   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𝑛𝑒𝑏𝑜</m:t>
                      </m:r>
                      <m:r>
                        <a:rPr lang="cs-CZ" sz="2400" b="0" i="1" dirty="0" smtClean="0">
                          <a:latin typeface="Cambria Math"/>
                        </a:rPr>
                        <m:t>   </m:t>
                      </m:r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dirty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 dirty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i="1" dirty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400" i="1" dirty="0">
                  <a:latin typeface="Cambria Math"/>
                </a:endParaRPr>
              </a:p>
            </p:txBody>
          </p:sp>
        </mc:Choice>
        <mc:Fallback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0471" y="5793690"/>
                <a:ext cx="4410695" cy="46166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119019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22222E-6 L 0.22309 0.0009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46" y="46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 L 0.24098 0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4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3" grpId="0" animBg="1"/>
      <p:bldP spid="24" grpId="0" animBg="1"/>
      <p:bldP spid="25" grpId="0" animBg="1"/>
      <p:bldP spid="27" grpId="0" animBg="1"/>
      <p:bldP spid="27" grpId="1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Ďobek\Local Settings\Temporary Internet Files\Content.IE5\1RVC0P42\MC900290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2053" y="3933056"/>
            <a:ext cx="1680927" cy="144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Působiště síly můžeme libovolně posouvat po nositelce síly, ale pohybové účinky síly se </a:t>
            </a:r>
            <a:r>
              <a:rPr lang="cs-CZ" sz="3200" dirty="0" smtClean="0">
                <a:latin typeface="Calibri" pitchFamily="34" charset="0"/>
              </a:rPr>
              <a:t>nemění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Když tlačíme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krabici, 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je to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stejné, 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jako bychom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ji táhli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2800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2800" i="1" dirty="0" smtClean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2800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26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Skládání sil, které mají působiště na jedné nositelce síly, probíhá stejně jako v předchozích případech (působiště můžeme posunout a potom už jen sčítáme nebo odčítáme velikosti sil)</a:t>
            </a:r>
            <a:endParaRPr lang="cs-CZ" sz="2600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Změna působiště síly</a:t>
            </a:r>
            <a:endParaRPr lang="cs-CZ" dirty="0"/>
          </a:p>
        </p:txBody>
      </p:sp>
      <p:sp>
        <p:nvSpPr>
          <p:cNvPr id="34" name="Kříž 33"/>
          <p:cNvSpPr/>
          <p:nvPr/>
        </p:nvSpPr>
        <p:spPr>
          <a:xfrm>
            <a:off x="3876110" y="4545549"/>
            <a:ext cx="227951" cy="216024"/>
          </a:xfrm>
          <a:prstGeom prst="plus">
            <a:avLst>
              <a:gd name="adj" fmla="val 45576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3987505" y="4653561"/>
            <a:ext cx="1008112" cy="369334"/>
            <a:chOff x="4035323" y="5173248"/>
            <a:chExt cx="1008112" cy="369334"/>
          </a:xfrm>
        </p:grpSpPr>
        <p:cxnSp>
          <p:nvCxnSpPr>
            <p:cNvPr id="31" name="Přímá spojnice 30"/>
            <p:cNvCxnSpPr/>
            <p:nvPr/>
          </p:nvCxnSpPr>
          <p:spPr>
            <a:xfrm>
              <a:off x="4035323" y="5173248"/>
              <a:ext cx="1008112" cy="2"/>
            </a:xfrm>
            <a:prstGeom prst="line">
              <a:avLst/>
            </a:prstGeom>
            <a:ln w="38100">
              <a:solidFill>
                <a:srgbClr val="C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TextovéPole 52"/>
            <p:cNvSpPr txBox="1"/>
            <p:nvPr/>
          </p:nvSpPr>
          <p:spPr>
            <a:xfrm>
              <a:off x="4593473" y="5173250"/>
              <a:ext cx="2984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F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182272" y="4427820"/>
            <a:ext cx="5402598" cy="369332"/>
            <a:chOff x="3182272" y="4427820"/>
            <a:chExt cx="5402598" cy="369332"/>
          </a:xfrm>
        </p:grpSpPr>
        <p:cxnSp>
          <p:nvCxnSpPr>
            <p:cNvPr id="42" name="Přímá spojnice 41"/>
            <p:cNvCxnSpPr/>
            <p:nvPr/>
          </p:nvCxnSpPr>
          <p:spPr>
            <a:xfrm flipV="1">
              <a:off x="3182272" y="4653561"/>
              <a:ext cx="4006206" cy="2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TextovéPole 4"/>
            <p:cNvSpPr txBox="1"/>
            <p:nvPr/>
          </p:nvSpPr>
          <p:spPr>
            <a:xfrm>
              <a:off x="7164288" y="4427820"/>
              <a:ext cx="14205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nositelka síly</a:t>
              </a:r>
              <a:endParaRPr lang="cs-CZ" dirty="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95684956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85185E-6 L 0.14514 -0.0023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57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 L 0.14532 0.0023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57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4" grpId="0" animBg="1"/>
      <p:bldP spid="34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844824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Velikosti sil působících stejným směrem se sčítají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nalezení výsledného působiště ukazuje následující animace:</a:t>
            </a:r>
            <a:endParaRPr lang="cs-CZ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síly stejného směru s působišti na  různých nositelkách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291020" y="2811469"/>
            <a:ext cx="4225196" cy="103953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2941274" y="3861048"/>
            <a:ext cx="1" cy="1959564"/>
          </a:xfrm>
          <a:prstGeom prst="straightConnector1">
            <a:avLst/>
          </a:prstGeom>
          <a:ln w="25400">
            <a:solidFill>
              <a:srgbClr val="00206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724128" y="3851001"/>
            <a:ext cx="0" cy="1050146"/>
          </a:xfrm>
          <a:prstGeom prst="straightConnector1">
            <a:avLst/>
          </a:prstGeom>
          <a:ln w="25400">
            <a:solidFill>
              <a:srgbClr val="00206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2439611" y="5373216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9611" y="5373216"/>
                <a:ext cx="385498" cy="57547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r="-12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5804582" y="4633464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4582" y="4633464"/>
                <a:ext cx="385498" cy="57547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1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se šipkou 25"/>
          <p:cNvCxnSpPr/>
          <p:nvPr/>
        </p:nvCxnSpPr>
        <p:spPr>
          <a:xfrm flipH="1">
            <a:off x="5700664" y="3831226"/>
            <a:ext cx="23464" cy="2003640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5724128" y="5373216"/>
                <a:ext cx="385498" cy="6111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′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5373216"/>
                <a:ext cx="385498" cy="61112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460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>
            <a:off x="2915816" y="2811469"/>
            <a:ext cx="30153" cy="1049579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2098270" y="2745863"/>
                <a:ext cx="385498" cy="6111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′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8270" y="2745863"/>
                <a:ext cx="385498" cy="61112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492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se šipkou 29"/>
          <p:cNvCxnSpPr/>
          <p:nvPr/>
        </p:nvCxnSpPr>
        <p:spPr>
          <a:xfrm>
            <a:off x="2945969" y="2869165"/>
            <a:ext cx="2778159" cy="2951447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2945969" y="3851001"/>
            <a:ext cx="2778159" cy="10047"/>
          </a:xfrm>
          <a:prstGeom prst="straightConnector1">
            <a:avLst/>
          </a:prstGeom>
          <a:ln w="25400">
            <a:solidFill>
              <a:srgbClr val="FF0000"/>
            </a:solidFill>
            <a:prstDash val="sysDot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vál 31"/>
          <p:cNvSpPr/>
          <p:nvPr/>
        </p:nvSpPr>
        <p:spPr>
          <a:xfrm>
            <a:off x="3790801" y="3789040"/>
            <a:ext cx="144016" cy="144016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3851920" y="3831226"/>
            <a:ext cx="0" cy="297745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TextovéPole 33"/>
              <p:cNvSpPr txBox="1"/>
              <p:nvPr/>
            </p:nvSpPr>
            <p:spPr>
              <a:xfrm>
                <a:off x="3898470" y="6453921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𝐹</m:t>
                          </m:r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470" y="6453921"/>
                <a:ext cx="385498" cy="57547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r="-3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5" name="Obdélník 34"/>
              <p:cNvSpPr/>
              <p:nvPr/>
            </p:nvSpPr>
            <p:spPr>
              <a:xfrm>
                <a:off x="6676611" y="5517232"/>
                <a:ext cx="1810945" cy="453137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dirty="0">
                          <a:latin typeface="Cambria Math"/>
                        </a:rPr>
                        <m:t>=</m:t>
                      </m:r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baseline="-25000" dirty="0">
                          <a:latin typeface="Cambria Math"/>
                        </a:rPr>
                        <m:t>1</m:t>
                      </m:r>
                      <m:r>
                        <a:rPr lang="cs-CZ" sz="2400" i="1" dirty="0">
                          <a:latin typeface="Cambria Math"/>
                        </a:rPr>
                        <m:t>+</m:t>
                      </m:r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baseline="-25000" dirty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400" b="1" i="1" baseline="-25000" dirty="0"/>
              </a:p>
            </p:txBody>
          </p:sp>
        </mc:Choice>
        <mc:Fallback>
          <p:sp>
            <p:nvSpPr>
              <p:cNvPr id="35" name="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6611" y="5517232"/>
                <a:ext cx="1810945" cy="45313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6" name="Obdélník 35"/>
              <p:cNvSpPr/>
              <p:nvPr/>
            </p:nvSpPr>
            <p:spPr>
              <a:xfrm>
                <a:off x="6676611" y="6072207"/>
                <a:ext cx="1810945" cy="453137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latin typeface="Cambria Math"/>
                        </a:rPr>
                        <m:t>𝐹</m:t>
                      </m:r>
                      <m:r>
                        <a:rPr lang="cs-CZ" sz="2400" i="1" baseline="-25000" dirty="0">
                          <a:latin typeface="Cambria Math"/>
                        </a:rPr>
                        <m:t>1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𝑑</m:t>
                      </m:r>
                      <m:r>
                        <a:rPr lang="cs-CZ" sz="2400" i="1" baseline="-25000" dirty="0">
                          <a:latin typeface="Cambria Math"/>
                        </a:rPr>
                        <m:t>1</m:t>
                      </m:r>
                      <m:r>
                        <a:rPr lang="cs-CZ" sz="2400" b="0" i="1" dirty="0" smtClean="0">
                          <a:latin typeface="Cambria Math"/>
                        </a:rPr>
                        <m:t>=</m:t>
                      </m:r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baseline="-25000" dirty="0">
                          <a:latin typeface="Cambria Math"/>
                        </a:rPr>
                        <m:t>2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𝑑</m:t>
                      </m:r>
                      <m:r>
                        <a:rPr lang="cs-CZ" sz="2400" b="0" i="1" baseline="-25000" dirty="0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400" b="1" i="1" baseline="-25000" dirty="0"/>
              </a:p>
            </p:txBody>
          </p:sp>
        </mc:Choice>
        <mc:Fallback>
          <p:sp>
            <p:nvSpPr>
              <p:cNvPr id="36" name="Obdélník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6611" y="6072207"/>
                <a:ext cx="1810945" cy="453137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>
            <a:off x="2930892" y="4344888"/>
            <a:ext cx="921028" cy="0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TextovéPole 37"/>
              <p:cNvSpPr txBox="1"/>
              <p:nvPr/>
            </p:nvSpPr>
            <p:spPr>
              <a:xfrm>
                <a:off x="3106382" y="4293681"/>
                <a:ext cx="38549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6382" y="4293681"/>
                <a:ext cx="385498" cy="523220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r="-9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38"/>
          <p:cNvCxnSpPr/>
          <p:nvPr/>
        </p:nvCxnSpPr>
        <p:spPr>
          <a:xfrm>
            <a:off x="3851920" y="4344303"/>
            <a:ext cx="1848744" cy="15885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4690558" y="4293096"/>
                <a:ext cx="38549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0558" y="4293096"/>
                <a:ext cx="385498" cy="523220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r="-9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6449002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1" grpId="0" animBg="1"/>
      <p:bldP spid="24" grpId="0" animBg="1"/>
      <p:bldP spid="25" grpId="0" animBg="1"/>
      <p:bldP spid="27" grpId="0" animBg="1"/>
      <p:bldP spid="29" grpId="0" animBg="1"/>
      <p:bldP spid="32" grpId="0" animBg="1"/>
      <p:bldP spid="34" grpId="0" animBg="1"/>
      <p:bldP spid="35" grpId="0" animBg="1"/>
      <p:bldP spid="36" grpId="0" animBg="1"/>
      <p:bldP spid="38" grpId="0" animBg="1"/>
      <p:bldP spid="4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Obdélník 60"/>
          <p:cNvSpPr/>
          <p:nvPr/>
        </p:nvSpPr>
        <p:spPr>
          <a:xfrm>
            <a:off x="899592" y="2924944"/>
            <a:ext cx="6116086" cy="103953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844824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000" dirty="0" smtClean="0">
                <a:latin typeface="Calibri" pitchFamily="34" charset="0"/>
              </a:rPr>
              <a:t>Velikosti sil působících opačným směrem se odčítají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nalezení výsledného působiště ukazuje následující animace:</a:t>
            </a:r>
            <a:endParaRPr lang="cs-CZ" i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síly opačného směru s působišti na  různých nositelkách</a:t>
            </a:r>
            <a:endParaRPr lang="cs-CZ" dirty="0"/>
          </a:p>
        </p:txBody>
      </p:sp>
      <p:cxnSp>
        <p:nvCxnSpPr>
          <p:cNvPr id="41" name="Přímá spojnice se šipkou 40"/>
          <p:cNvCxnSpPr/>
          <p:nvPr/>
        </p:nvCxnSpPr>
        <p:spPr>
          <a:xfrm flipH="1">
            <a:off x="3565882" y="3969999"/>
            <a:ext cx="1" cy="1959564"/>
          </a:xfrm>
          <a:prstGeom prst="straightConnector1">
            <a:avLst/>
          </a:prstGeom>
          <a:ln w="25400">
            <a:solidFill>
              <a:srgbClr val="00206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6348736" y="3249999"/>
            <a:ext cx="0" cy="720000"/>
          </a:xfrm>
          <a:prstGeom prst="straightConnector1">
            <a:avLst/>
          </a:prstGeom>
          <a:ln w="25400">
            <a:solidFill>
              <a:srgbClr val="002060"/>
            </a:solidFill>
            <a:headEnd type="arrow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3" name="TextovéPole 42"/>
              <p:cNvSpPr txBox="1"/>
              <p:nvPr/>
            </p:nvSpPr>
            <p:spPr>
              <a:xfrm>
                <a:off x="3064219" y="5482167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4219" y="5482167"/>
                <a:ext cx="385498" cy="57547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r="-12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4" name="TextovéPole 43"/>
              <p:cNvSpPr txBox="1"/>
              <p:nvPr/>
            </p:nvSpPr>
            <p:spPr>
              <a:xfrm>
                <a:off x="6429190" y="3177911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9190" y="3177911"/>
                <a:ext cx="385498" cy="57547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1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Přímá spojnice se šipkou 44"/>
          <p:cNvCxnSpPr/>
          <p:nvPr/>
        </p:nvCxnSpPr>
        <p:spPr>
          <a:xfrm flipH="1">
            <a:off x="6325272" y="3940177"/>
            <a:ext cx="23464" cy="2003640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6" name="TextovéPole 45"/>
              <p:cNvSpPr txBox="1"/>
              <p:nvPr/>
            </p:nvSpPr>
            <p:spPr>
              <a:xfrm>
                <a:off x="6348736" y="5482167"/>
                <a:ext cx="385498" cy="6111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′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8736" y="5482167"/>
                <a:ext cx="385498" cy="61112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4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7" name="Přímá spojnice se šipkou 46"/>
          <p:cNvCxnSpPr/>
          <p:nvPr/>
        </p:nvCxnSpPr>
        <p:spPr>
          <a:xfrm>
            <a:off x="3570577" y="3970000"/>
            <a:ext cx="0" cy="719999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8" name="TextovéPole 47"/>
              <p:cNvSpPr txBox="1"/>
              <p:nvPr/>
            </p:nvSpPr>
            <p:spPr>
              <a:xfrm>
                <a:off x="3612432" y="4150958"/>
                <a:ext cx="385498" cy="6111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80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′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sz="28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2432" y="4150958"/>
                <a:ext cx="385498" cy="61112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476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9" name="Přímá spojnice se šipkou 48"/>
          <p:cNvCxnSpPr/>
          <p:nvPr/>
        </p:nvCxnSpPr>
        <p:spPr>
          <a:xfrm>
            <a:off x="1236168" y="3609959"/>
            <a:ext cx="5112568" cy="2319604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3570577" y="3959952"/>
            <a:ext cx="2778159" cy="10047"/>
          </a:xfrm>
          <a:prstGeom prst="straightConnector1">
            <a:avLst/>
          </a:prstGeom>
          <a:ln w="25400">
            <a:solidFill>
              <a:srgbClr val="FF0000"/>
            </a:solidFill>
            <a:prstDash val="sysDot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H="1">
            <a:off x="1977422" y="3959952"/>
            <a:ext cx="12730" cy="1279669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2" name="TextovéPole 51"/>
              <p:cNvSpPr txBox="1"/>
              <p:nvPr/>
            </p:nvSpPr>
            <p:spPr>
              <a:xfrm>
                <a:off x="1380184" y="4890902"/>
                <a:ext cx="385498" cy="5754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𝐹</m:t>
                          </m:r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</m:e>
                      </m:acc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0184" y="4890902"/>
                <a:ext cx="385498" cy="57547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r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4" name="Přímá spojnice se šipkou 53"/>
          <p:cNvCxnSpPr/>
          <p:nvPr/>
        </p:nvCxnSpPr>
        <p:spPr>
          <a:xfrm flipH="1">
            <a:off x="1187624" y="3969999"/>
            <a:ext cx="2352800" cy="0"/>
          </a:xfrm>
          <a:prstGeom prst="straightConnector1">
            <a:avLst/>
          </a:prstGeom>
          <a:ln w="25400">
            <a:solidFill>
              <a:srgbClr val="FF0000"/>
            </a:solidFill>
            <a:prstDash val="sysDot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vál 54"/>
          <p:cNvSpPr/>
          <p:nvPr/>
        </p:nvSpPr>
        <p:spPr>
          <a:xfrm>
            <a:off x="1918144" y="3897991"/>
            <a:ext cx="144016" cy="144016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nice 55"/>
          <p:cNvCxnSpPr/>
          <p:nvPr/>
        </p:nvCxnSpPr>
        <p:spPr>
          <a:xfrm>
            <a:off x="1990152" y="4434090"/>
            <a:ext cx="1575730" cy="0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7" name="TextovéPole 56"/>
              <p:cNvSpPr txBox="1"/>
              <p:nvPr/>
            </p:nvSpPr>
            <p:spPr>
              <a:xfrm>
                <a:off x="2540758" y="4382883"/>
                <a:ext cx="38549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0758" y="4382883"/>
                <a:ext cx="385498" cy="52322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r="-9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Přímá spojnice 57"/>
          <p:cNvCxnSpPr/>
          <p:nvPr/>
        </p:nvCxnSpPr>
        <p:spPr>
          <a:xfrm>
            <a:off x="1990152" y="5010154"/>
            <a:ext cx="4358584" cy="15885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  <a:prstDash val="sysDash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9" name="TextovéPole 58"/>
              <p:cNvSpPr txBox="1"/>
              <p:nvPr/>
            </p:nvSpPr>
            <p:spPr>
              <a:xfrm>
                <a:off x="3718344" y="4958947"/>
                <a:ext cx="38549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accent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8344" y="4958947"/>
                <a:ext cx="385498" cy="52322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r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0" name="Obdélník 59"/>
              <p:cNvSpPr/>
              <p:nvPr/>
            </p:nvSpPr>
            <p:spPr>
              <a:xfrm>
                <a:off x="6030995" y="6128361"/>
                <a:ext cx="2005743" cy="453137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latin typeface="Cambria Math"/>
                        </a:rPr>
                        <m:t>𝐹</m:t>
                      </m:r>
                      <m:r>
                        <a:rPr lang="cs-CZ" sz="2400" i="1" baseline="-25000" dirty="0">
                          <a:latin typeface="Cambria Math"/>
                        </a:rPr>
                        <m:t>1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𝑑</m:t>
                      </m:r>
                      <m:r>
                        <a:rPr lang="cs-CZ" sz="2400" i="1" baseline="-25000" dirty="0">
                          <a:latin typeface="Cambria Math"/>
                        </a:rPr>
                        <m:t>1</m:t>
                      </m:r>
                      <m:r>
                        <a:rPr lang="cs-CZ" sz="2400" b="0" i="1" dirty="0" smtClean="0">
                          <a:latin typeface="Cambria Math"/>
                        </a:rPr>
                        <m:t>=</m:t>
                      </m:r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baseline="-25000" dirty="0">
                          <a:latin typeface="Cambria Math"/>
                        </a:rPr>
                        <m:t>2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𝑑</m:t>
                      </m:r>
                      <m:r>
                        <a:rPr lang="cs-CZ" sz="2400" b="0" i="1" baseline="-25000" dirty="0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400" b="1" i="1" baseline="-25000" dirty="0"/>
              </a:p>
            </p:txBody>
          </p:sp>
        </mc:Choice>
        <mc:Fallback>
          <p:sp>
            <p:nvSpPr>
              <p:cNvPr id="60" name="Obdélník 5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0995" y="6128361"/>
                <a:ext cx="2005743" cy="453137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5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2" name="Obdélník 61"/>
              <p:cNvSpPr/>
              <p:nvPr/>
            </p:nvSpPr>
            <p:spPr>
              <a:xfrm>
                <a:off x="1051620" y="6128361"/>
                <a:ext cx="4410695" cy="461665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latin typeface="Cambria Math"/>
                        </a:rPr>
                        <m:t>𝐹</m:t>
                      </m:r>
                      <m:r>
                        <a:rPr lang="cs-CZ" sz="2400" i="1" dirty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</a:rPr>
                        <m:t>   </m:t>
                      </m:r>
                      <m:r>
                        <a:rPr lang="cs-CZ" sz="2400" b="0" i="1" dirty="0" smtClean="0">
                          <a:latin typeface="Cambria Math"/>
                        </a:rPr>
                        <m:t>𝑛𝑒𝑏𝑜</m:t>
                      </m:r>
                      <m:r>
                        <a:rPr lang="cs-CZ" sz="2400" b="0" i="1" dirty="0" smtClean="0">
                          <a:latin typeface="Cambria Math"/>
                        </a:rPr>
                        <m:t>   </m:t>
                      </m:r>
                      <m:r>
                        <a:rPr lang="cs-CZ" sz="2400" i="1" dirty="0">
                          <a:latin typeface="Cambria Math"/>
                        </a:rPr>
                        <m:t>𝐹</m:t>
                      </m:r>
                      <m:r>
                        <a:rPr lang="cs-CZ" sz="2400" i="1" dirty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 dirty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400" i="1" dirty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dirty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i="1" dirty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400" i="1" dirty="0">
                  <a:latin typeface="Cambria Math"/>
                </a:endParaRPr>
              </a:p>
            </p:txBody>
          </p:sp>
        </mc:Choice>
        <mc:Fallback>
          <p:sp>
            <p:nvSpPr>
              <p:cNvPr id="62" name="Obdélník 6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1620" y="6128361"/>
                <a:ext cx="4410695" cy="461665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847841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 animBg="1"/>
      <p:bldP spid="2" grpId="0" build="p"/>
      <p:bldP spid="43" grpId="0" animBg="1"/>
      <p:bldP spid="44" grpId="0" animBg="1"/>
      <p:bldP spid="46" grpId="0" animBg="1"/>
      <p:bldP spid="48" grpId="0" animBg="1"/>
      <p:bldP spid="52" grpId="0" animBg="1"/>
      <p:bldP spid="55" grpId="0" animBg="1"/>
      <p:bldP spid="57" grpId="0" animBg="1"/>
      <p:bldP spid="59" grpId="0" animBg="1"/>
      <p:bldP spid="60" grpId="0" animBg="1"/>
      <p:bldP spid="6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Co je výslednice sil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se skládají rovnoběžné síly</a:t>
            </a:r>
          </a:p>
          <a:p>
            <a:pPr lvl="1">
              <a:buFont typeface="Arial" pitchFamily="34" charset="0"/>
              <a:buChar char="•"/>
            </a:pPr>
            <a:r>
              <a:rPr lang="cs-CZ" sz="3000" dirty="0" smtClean="0">
                <a:latin typeface="Calibri" pitchFamily="34" charset="0"/>
              </a:rPr>
              <a:t>se stejným působištěm</a:t>
            </a:r>
          </a:p>
          <a:p>
            <a:pPr lvl="2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stejného směru</a:t>
            </a:r>
          </a:p>
          <a:p>
            <a:pPr lvl="2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opačného směru</a:t>
            </a:r>
          </a:p>
          <a:p>
            <a:pPr lvl="1">
              <a:buFont typeface="Arial" pitchFamily="34" charset="0"/>
              <a:buChar char="•"/>
            </a:pPr>
            <a:r>
              <a:rPr lang="cs-CZ" sz="3000" dirty="0" smtClean="0">
                <a:latin typeface="Calibri" pitchFamily="34" charset="0"/>
              </a:rPr>
              <a:t>s různými působišti na jedné nositelce síly</a:t>
            </a:r>
          </a:p>
          <a:p>
            <a:pPr lvl="1">
              <a:buFont typeface="Arial" pitchFamily="34" charset="0"/>
              <a:buChar char="•"/>
            </a:pPr>
            <a:r>
              <a:rPr lang="cs-CZ" sz="3000" dirty="0">
                <a:latin typeface="Calibri" pitchFamily="34" charset="0"/>
              </a:rPr>
              <a:t>s různými působišti na </a:t>
            </a:r>
            <a:r>
              <a:rPr lang="cs-CZ" sz="3000" dirty="0" smtClean="0">
                <a:latin typeface="Calibri" pitchFamily="34" charset="0"/>
              </a:rPr>
              <a:t>různých nositelkách síly</a:t>
            </a:r>
          </a:p>
          <a:p>
            <a:pPr lvl="2"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stejného směru</a:t>
            </a:r>
          </a:p>
          <a:p>
            <a:pPr lvl="2"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opačného </a:t>
            </a:r>
            <a:r>
              <a:rPr lang="cs-CZ" sz="2800" dirty="0" smtClean="0">
                <a:latin typeface="Calibri" pitchFamily="34" charset="0"/>
              </a:rPr>
              <a:t>směru</a:t>
            </a:r>
            <a:endParaRPr lang="cs-CZ" sz="3000" dirty="0" smtClean="0">
              <a:latin typeface="Calibri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30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/>
              <a:t>Pepa táhne směrem doprava silou 200 N, Tomáš doleva silou 230 N. Jak velká je výslednice </a:t>
            </a:r>
            <a:r>
              <a:rPr lang="cs-CZ" sz="3200" dirty="0" smtClean="0"/>
              <a:t>sil: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430 N směrem doleva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30 </a:t>
            </a:r>
            <a:r>
              <a:rPr lang="cs-CZ" sz="2800" dirty="0"/>
              <a:t>N směrem </a:t>
            </a:r>
            <a:r>
              <a:rPr lang="cs-CZ" sz="2800" dirty="0" smtClean="0"/>
              <a:t>doprava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30 </a:t>
            </a:r>
            <a:r>
              <a:rPr lang="cs-CZ" sz="2800" dirty="0"/>
              <a:t>N směrem doleva</a:t>
            </a:r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/>
              <a:t>Pepa táhne </a:t>
            </a:r>
            <a:r>
              <a:rPr lang="cs-CZ" sz="3200" dirty="0" smtClean="0"/>
              <a:t>saně směrem silou 300 </a:t>
            </a:r>
            <a:r>
              <a:rPr lang="cs-CZ" sz="3200" dirty="0"/>
              <a:t>N, Tomáš </a:t>
            </a:r>
            <a:r>
              <a:rPr lang="cs-CZ" sz="3200" dirty="0" smtClean="0"/>
              <a:t>je tlačí stejným směrem 100 </a:t>
            </a:r>
            <a:r>
              <a:rPr lang="cs-CZ" sz="3200" dirty="0"/>
              <a:t>N. Jak velká je výslednice sil: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200 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40 kg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400 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/>
              <a:t>Lustr vážící 2,5 kg je zavěšený u stropu na háku. Pod lustr zavěsíme vánoční ozdoby o hmotnosti 0,2 kg. Jaká celková síla bude působit na hák?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2,7 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2,7 kg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27 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Martin zvedá kbelík o hmotnosti 10 kg silou 60 N. Jakou silou mu musí pomoci Jakub, aby kbelík zvedli?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4 kg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50 N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40 N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Přetrhne se lano výtahu o nosnosti 10 000 N, jestliže do kabiny o hmotnosti 500 kg nastoupí muž vážící 90 kg a žena vážící 60 kg?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nedá se to určit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ano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416737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6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80-7238-431-7.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pracovní sešit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80-7238-432-5. </a:t>
            </a:r>
            <a:endParaRPr lang="cs-CZ" sz="1600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i="1" u="sng" dirty="0" smtClean="0">
                <a:solidFill>
                  <a:srgbClr val="073E87"/>
                </a:solidFill>
              </a:rPr>
              <a:t>Jiné zdroje:</a:t>
            </a:r>
            <a:r>
              <a:rPr lang="cs-CZ" sz="1600" dirty="0" smtClean="0"/>
              <a:t> 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 smtClean="0"/>
              <a:t>Obr. 1 -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www.puzzle-puzzle.cz/zbozi/6-pohadka-o-velike-repe-1902</a:t>
            </a:r>
            <a:endParaRPr lang="cs-CZ" sz="14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Zdroj obrázků: 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2599</TotalTime>
  <Words>743</Words>
  <Application>Microsoft Office PowerPoint</Application>
  <PresentationFormat>Předvádění na obrazovce (4:3)</PresentationFormat>
  <Paragraphs>140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Skládání rovnoběžných sil</vt:lpstr>
      <vt:lpstr>Zasadil dědek řepu… …vytáhli ji společnými silami</vt:lpstr>
      <vt:lpstr>VÝSLEDNICE SIL</vt:lpstr>
      <vt:lpstr>Rovnoběžné síly stejného směru se stejným působištěm</vt:lpstr>
      <vt:lpstr>Rovnoběžné síly opačného směru se stejným působištěm</vt:lpstr>
      <vt:lpstr>Změna působiště síly</vt:lpstr>
      <vt:lpstr>Rovnoběžné síly stejného směru s působišti na  různých nositelkách</vt:lpstr>
      <vt:lpstr>Rovnoběžné síly opačného směru s působišti na  různých nositelkách</vt:lpstr>
      <vt:lpstr>Co jsme se dozvěděli?</vt:lpstr>
      <vt:lpstr>Závěrečné opakování</vt:lpstr>
      <vt:lpstr>Pepa táhne směrem doprava silou 200 N, Tomáš doleva silou 230 N. Jak velká je výslednice sil:</vt:lpstr>
      <vt:lpstr>Pepa táhne saně směrem silou 300 N, Tomáš je tlačí stejným směrem 100 N. Jak velká je výslednice sil:</vt:lpstr>
      <vt:lpstr>Lustr vážící 2,5 kg je zavěšený u stropu na háku. Pod lustr zavěsíme vánoční ozdoby o hmotnosti 0,2 kg. Jaká celková síla bude působit na hák?</vt:lpstr>
      <vt:lpstr>Martin zvedá kbelík o hmotnosti 10 kg silou 60 N. Jakou silou mu musí pomoci Jakub, aby kbelík zvedli?</vt:lpstr>
      <vt:lpstr>Přetrhne se lano výtahu o nosnosti 10 000 N, jestliže do kabiny o hmotnosti 500 kg nastoupí muž vážící 90 kg a žena vážící 60 kg?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263</cp:revision>
  <dcterms:created xsi:type="dcterms:W3CDTF">2013-05-10T12:01:16Z</dcterms:created>
  <dcterms:modified xsi:type="dcterms:W3CDTF">2014-01-02T12:48:57Z</dcterms:modified>
</cp:coreProperties>
</file>