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8"/>
  </p:notesMasterIdLst>
  <p:sldIdLst>
    <p:sldId id="256" r:id="rId2"/>
    <p:sldId id="262" r:id="rId3"/>
    <p:sldId id="264" r:id="rId4"/>
    <p:sldId id="340" r:id="rId5"/>
    <p:sldId id="345" r:id="rId6"/>
    <p:sldId id="342" r:id="rId7"/>
    <p:sldId id="343" r:id="rId8"/>
    <p:sldId id="344" r:id="rId9"/>
    <p:sldId id="338" r:id="rId10"/>
    <p:sldId id="287" r:id="rId11"/>
    <p:sldId id="286" r:id="rId12"/>
    <p:sldId id="288" r:id="rId13"/>
    <p:sldId id="289" r:id="rId14"/>
    <p:sldId id="292" r:id="rId15"/>
    <p:sldId id="294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E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5737" autoAdjust="0"/>
  </p:normalViewPr>
  <p:slideViewPr>
    <p:cSldViewPr>
      <p:cViewPr>
        <p:scale>
          <a:sx n="80" d="100"/>
          <a:sy n="80" d="100"/>
        </p:scale>
        <p:origin x="-216" y="-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VY_32_INOVACE_Tíhová síla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Mechanika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VY_32_INOVACE_Tíhová síla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hyperlink" Target="http://www.youtube.com/watch?v=RCbHdjDZceQ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hyperlink" Target="http://www.youtube.com/watch?v=944yz1sItRY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http://www.loupak.cz/video/auto-moto/5286-studna-smrti?page=2" TargetMode="Externa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qwertasip.estranky.cz/clanky/fyzika-pred-einsteinem.html" TargetMode="External"/><Relationship Id="rId7" Type="http://schemas.openxmlformats.org/officeDocument/2006/relationships/hyperlink" Target="http://leccos.com/index.php/clanky/tihove-zrychleni" TargetMode="External"/><Relationship Id="rId2" Type="http://schemas.openxmlformats.org/officeDocument/2006/relationships/hyperlink" Target="http://fyzweb.cz/materialy/aplety_hwang/PohybTelesVcentralnimGravitacnimPoliZeme/projectileOrbit_cz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elantis.de/index.php?id=48&amp;L=2" TargetMode="External"/><Relationship Id="rId5" Type="http://schemas.openxmlformats.org/officeDocument/2006/relationships/hyperlink" Target="http://forum.matematika.cz/viewtopic.php?id=40344" TargetMode="External"/><Relationship Id="rId4" Type="http://schemas.openxmlformats.org/officeDocument/2006/relationships/hyperlink" Target="http://cs.wikipedia.org/wiki/Soubor:NewtonsLawOfUniversalGravitation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715035750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výklad učiva o </a:t>
            </a:r>
            <a:r>
              <a:rPr lang="cs-CZ" dirty="0" smtClean="0"/>
              <a:t>tíhové síle a tíhovém zrychlení</a:t>
            </a:r>
            <a:r>
              <a:rPr lang="cs-CZ" dirty="0" smtClean="0"/>
              <a:t> </a:t>
            </a:r>
            <a:r>
              <a:rPr lang="cs-CZ" dirty="0" smtClean="0"/>
              <a:t>v 6.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3 </a:t>
            </a:r>
            <a:r>
              <a:rPr lang="cs-CZ" dirty="0"/>
              <a:t>– </a:t>
            </a:r>
            <a:r>
              <a:rPr lang="cs-CZ" dirty="0" smtClean="0"/>
              <a:t>8): </a:t>
            </a:r>
            <a:r>
              <a:rPr lang="cs-CZ" dirty="0" smtClean="0"/>
              <a:t>Newtonův gravitační zákon, velikost gravitační síly, odstředivá síla, tíhová síla, tíhové zrychlení. </a:t>
            </a:r>
            <a:r>
              <a:rPr lang="cs-CZ" dirty="0" smtClean="0"/>
              <a:t>Snímky </a:t>
            </a:r>
            <a:r>
              <a:rPr lang="cs-CZ" dirty="0" smtClean="0"/>
              <a:t>5 </a:t>
            </a:r>
            <a:r>
              <a:rPr lang="cs-CZ" dirty="0" smtClean="0"/>
              <a:t>a </a:t>
            </a:r>
            <a:r>
              <a:rPr lang="cs-CZ" dirty="0" smtClean="0"/>
              <a:t>6 </a:t>
            </a:r>
            <a:r>
              <a:rPr lang="cs-CZ" dirty="0" smtClean="0"/>
              <a:t>jsou doplněny hypertextovými odkazy na videa </a:t>
            </a:r>
            <a:r>
              <a:rPr lang="cs-CZ" dirty="0" smtClean="0"/>
              <a:t>doplňující probírané </a:t>
            </a:r>
            <a:r>
              <a:rPr lang="cs-CZ" dirty="0" smtClean="0"/>
              <a:t>učivo.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</a:t>
            </a:r>
            <a:r>
              <a:rPr lang="cs-CZ" dirty="0"/>
              <a:t>závěrečný </a:t>
            </a:r>
            <a:r>
              <a:rPr lang="cs-CZ" dirty="0" smtClean="0"/>
              <a:t>interaktivní test (po kliknutí na odpověď se žáci dozví, zda </a:t>
            </a:r>
            <a:r>
              <a:rPr lang="cs-CZ" smtClean="0"/>
              <a:t>odpověděli </a:t>
            </a:r>
            <a:r>
              <a:rPr lang="cs-CZ" smtClean="0"/>
              <a:t>správně.</a:t>
            </a:r>
            <a:endParaRPr lang="cs-CZ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Časová náročnost </a:t>
            </a:r>
            <a:r>
              <a:rPr lang="cs-CZ" dirty="0" smtClean="0"/>
              <a:t>35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/>
          </a:bodyPr>
          <a:lstStyle/>
          <a:p>
            <a:pPr lvl="0"/>
            <a:r>
              <a:rPr lang="cs-CZ" sz="6000" dirty="0"/>
              <a:t>Tíhová síla</a:t>
            </a:r>
            <a:endParaRPr lang="cs-CZ" sz="5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Gravitační síla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250710" y="1844824"/>
                <a:ext cx="8784976" cy="4824536"/>
              </a:xfrm>
            </p:spPr>
            <p:txBody>
              <a:bodyPr>
                <a:normAutofit/>
              </a:bodyPr>
              <a:lstStyle/>
              <a:p>
                <a:pPr>
                  <a:buFont typeface="Arial" panose="020B0604020202020204" pitchFamily="34" charset="0"/>
                  <a:buChar char="•"/>
                </a:pPr>
                <a:r>
                  <a:rPr lang="cs-CZ" dirty="0"/>
                  <a:t>Všechny hmotné objekty mají své gravitační pole</a:t>
                </a:r>
                <a:r>
                  <a:rPr lang="cs-CZ" dirty="0" smtClean="0"/>
                  <a:t>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b="1" dirty="0"/>
                  <a:t>Newtonův gravitační zákon</a:t>
                </a:r>
                <a:r>
                  <a:rPr lang="cs-CZ" dirty="0"/>
                  <a:t>: Každá dvě tělesa se navzájem přitahují stejně velkými silami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g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, −</m:t>
                    </m:r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i="1">
                            <a:latin typeface="Cambria Math"/>
                          </a:rPr>
                          <m:t>g</m:t>
                        </m:r>
                      </m:sub>
                    </m:sSub>
                  </m:oMath>
                </a14:m>
                <a:r>
                  <a:rPr lang="cs-CZ" b="1" dirty="0"/>
                  <a:t> </a:t>
                </a:r>
                <a:r>
                  <a:rPr lang="cs-CZ" dirty="0"/>
                  <a:t>opačného směru. Velikost této síly je přímo úměrná součinu hmotností daných těles a nepřímo úměrná druhé mocnině jejich vzdálenosti</a:t>
                </a:r>
                <a:r>
                  <a:rPr lang="cs-CZ" dirty="0" smtClean="0"/>
                  <a:t>.</a:t>
                </a:r>
                <a:endParaRPr lang="cs-CZ" dirty="0" smtClean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0710" y="1844824"/>
                <a:ext cx="8784976" cy="4824536"/>
              </a:xfrm>
              <a:blipFill rotWithShape="1">
                <a:blip r:embed="rId2"/>
                <a:stretch>
                  <a:fillRect l="-902" t="-1011" r="-4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" name="Skupina 5"/>
          <p:cNvGrpSpPr/>
          <p:nvPr/>
        </p:nvGrpSpPr>
        <p:grpSpPr>
          <a:xfrm>
            <a:off x="611560" y="3820398"/>
            <a:ext cx="2314575" cy="2883932"/>
            <a:chOff x="1475656" y="4005064"/>
            <a:chExt cx="2314575" cy="2883932"/>
          </a:xfrm>
        </p:grpSpPr>
        <p:pic>
          <p:nvPicPr>
            <p:cNvPr id="1028" name="Picture 4" descr="http://ucivozs.sweb.cz/90_soubory/image002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75656" y="4005064"/>
              <a:ext cx="2314575" cy="2514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Obdélník 4"/>
            <p:cNvSpPr/>
            <p:nvPr/>
          </p:nvSpPr>
          <p:spPr>
            <a:xfrm>
              <a:off x="2123728" y="6519664"/>
              <a:ext cx="79220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1 </a:t>
              </a: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423088" y="3957984"/>
            <a:ext cx="2123201" cy="2956511"/>
            <a:chOff x="4982176" y="3937049"/>
            <a:chExt cx="2123201" cy="2956511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2176" y="3937049"/>
              <a:ext cx="2123201" cy="2587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Obdélník 8"/>
            <p:cNvSpPr/>
            <p:nvPr/>
          </p:nvSpPr>
          <p:spPr>
            <a:xfrm>
              <a:off x="5699040" y="6524228"/>
              <a:ext cx="81945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2 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084168" y="4006135"/>
            <a:ext cx="2857500" cy="2691428"/>
            <a:chOff x="6084168" y="4006135"/>
            <a:chExt cx="2857500" cy="2691428"/>
          </a:xfrm>
        </p:grpSpPr>
        <p:pic>
          <p:nvPicPr>
            <p:cNvPr id="1030" name="Picture 6" descr="newtonmanzana_1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4168" y="4006135"/>
              <a:ext cx="2857500" cy="21431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7103190" y="6328231"/>
              <a:ext cx="81945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3 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8349049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Velikost gravitační síly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250710" y="1844824"/>
                <a:ext cx="8784976" cy="4824536"/>
              </a:xfrm>
            </p:spPr>
            <p:txBody>
              <a:bodyPr>
                <a:normAutofit/>
              </a:bodyPr>
              <a:lstStyle/>
              <a:p>
                <a:pPr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g</m:t>
                        </m:r>
                      </m:sub>
                    </m:sSub>
                    <m:r>
                      <a:rPr lang="cs-CZ" b="1" i="1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el-GR" i="1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</a:rPr>
                      <m:t>𝜘</m:t>
                    </m:r>
                    <m:f>
                      <m:fPr>
                        <m:ctrlPr>
                          <a:rPr lang="cs-CZ" b="1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>
                                <a:solidFill>
                                  <a:schemeClr val="tx1">
                                    <a:lumMod val="50000"/>
                                    <a:lumOff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solidFill>
                                  <a:schemeClr val="tx1">
                                    <a:lumMod val="50000"/>
                                    <a:lumOff val="50000"/>
                                  </a:schemeClr>
                                </a:solidFill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i="1">
                                <a:solidFill>
                                  <a:schemeClr val="tx1">
                                    <a:lumMod val="50000"/>
                                    <a:lumOff val="50000"/>
                                  </a:schemeClr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∙</m:t>
                        </m:r>
                        <m:sSub>
                          <m:sSubPr>
                            <m:ctrlPr>
                              <a:rPr lang="cs-CZ" i="1">
                                <a:solidFill>
                                  <a:schemeClr val="tx1">
                                    <a:lumMod val="50000"/>
                                    <a:lumOff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solidFill>
                                  <a:schemeClr val="tx1">
                                    <a:lumMod val="50000"/>
                                    <a:lumOff val="50000"/>
                                  </a:schemeClr>
                                </a:solidFill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i="1">
                                <a:solidFill>
                                  <a:schemeClr val="tx1">
                                    <a:lumMod val="50000"/>
                                    <a:lumOff val="50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cs-CZ" i="1">
                                <a:solidFill>
                                  <a:schemeClr val="tx1">
                                    <a:lumMod val="50000"/>
                                    <a:lumOff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solidFill>
                                  <a:schemeClr val="tx1">
                                    <a:lumMod val="50000"/>
                                    <a:lumOff val="50000"/>
                                  </a:schemeClr>
                                </a:solidFill>
                                <a:latin typeface="Cambria Math"/>
                              </a:rPr>
                              <m:t>𝑟</m:t>
                            </m:r>
                          </m:e>
                          <m:sup>
                            <m:r>
                              <a:rPr lang="cs-CZ" i="1">
                                <a:solidFill>
                                  <a:schemeClr val="tx1">
                                    <a:lumMod val="50000"/>
                                    <a:lumOff val="50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cs-CZ" dirty="0" smtClean="0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gravitační konstanta  … </a:t>
                </a:r>
                <a14:m>
                  <m:oMath xmlns:m="http://schemas.openxmlformats.org/officeDocument/2006/math">
                    <m:r>
                      <a:rPr lang="el-GR" i="1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</a:rPr>
                      <m:t>𝜘</m:t>
                    </m:r>
                    <m:r>
                      <a:rPr lang="cs-CZ" b="0" i="1" smtClean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</a:rPr>
                      <m:t> (</m:t>
                    </m:r>
                    <m:r>
                      <a:rPr lang="cs-CZ" b="0" i="1" smtClean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</a:rPr>
                      <m:t>𝐺</m:t>
                    </m:r>
                    <m:r>
                      <a:rPr lang="cs-CZ" b="0" i="1" smtClean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</a:rPr>
                      <m:t>)</m:t>
                    </m:r>
                    <m:r>
                      <a:rPr lang="cs-CZ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</a:rPr>
                      <m:t>=6,67</m:t>
                    </m:r>
                    <m:r>
                      <a:rPr lang="cs-CZ" i="1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−11</m:t>
                        </m:r>
                      </m:sup>
                    </m:sSup>
                    <m:r>
                      <a:rPr lang="cs-CZ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  <a:ea typeface="Cambria Math"/>
                      </a:rPr>
                      <m:t>N</m:t>
                    </m:r>
                    <m:r>
                      <a:rPr lang="cs-CZ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m</m:t>
                        </m:r>
                      </m:e>
                      <m:sup>
                        <m:r>
                          <a:rPr lang="cs-CZ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kg</m:t>
                        </m:r>
                      </m:e>
                      <m:sup>
                        <m:r>
                          <a:rPr lang="cs-CZ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−2</m:t>
                        </m:r>
                      </m:sup>
                    </m:sSup>
                  </m:oMath>
                </a14:m>
                <a:r>
                  <a:rPr lang="cs-CZ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 má velmi malou hodnotu </a:t>
                </a:r>
                <a:endParaRPr lang="cs-CZ" dirty="0" smtClean="0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dirty="0" smtClean="0"/>
                  <a:t>U těles malých hmotností gravitační sílu nepozorujeme, protože je velmi malá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dirty="0" smtClean="0"/>
                  <a:t>Gravitační síly pozorujeme u těles s velkou hmotností (planety, měsíce, hvězdy</a:t>
                </a:r>
                <a:r>
                  <a:rPr lang="cs-CZ" dirty="0" smtClean="0"/>
                  <a:t>)</a:t>
                </a:r>
                <a:endParaRPr lang="cs-CZ" dirty="0" smtClean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0710" y="1844824"/>
                <a:ext cx="8784976" cy="4824536"/>
              </a:xfrm>
              <a:blipFill rotWithShape="1">
                <a:blip r:embed="rId2"/>
                <a:stretch>
                  <a:fillRect l="-902" r="-4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Skupina 4"/>
          <p:cNvGrpSpPr/>
          <p:nvPr/>
        </p:nvGrpSpPr>
        <p:grpSpPr>
          <a:xfrm>
            <a:off x="2915816" y="4202409"/>
            <a:ext cx="4580972" cy="2364566"/>
            <a:chOff x="2915816" y="4202409"/>
            <a:chExt cx="4580972" cy="2364566"/>
          </a:xfrm>
        </p:grpSpPr>
        <p:pic>
          <p:nvPicPr>
            <p:cNvPr id="2052" name="Picture 4" descr="Soubor:NewtonsLawOfUniversalGravitation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02409"/>
              <a:ext cx="3377952" cy="23645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Obdélník 6"/>
            <p:cNvSpPr/>
            <p:nvPr/>
          </p:nvSpPr>
          <p:spPr>
            <a:xfrm>
              <a:off x="6661303" y="5933831"/>
              <a:ext cx="83548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4 </a:t>
              </a:r>
              <a:endParaRPr lang="cs-CZ" dirty="0"/>
            </a:p>
          </p:txBody>
        </p:sp>
      </p:grpSp>
      <p:pic>
        <p:nvPicPr>
          <p:cNvPr id="9" name="Picture 3" descr="http://www.youtube.com/watch?v=RCbHdjDZceQ&#10;" title="http://www.youtube.com/watch?v=RCbHdjDZceQ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1192" y="4566273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950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Odstředivá síla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250710" y="1844824"/>
                <a:ext cx="8784976" cy="4824536"/>
              </a:xfrm>
            </p:spPr>
            <p:txBody>
              <a:bodyPr>
                <a:normAutofit/>
              </a:bodyPr>
              <a:lstStyle/>
              <a:p>
                <a:pPr>
                  <a:buFont typeface="Arial" panose="020B0604020202020204" pitchFamily="34" charset="0"/>
                  <a:buChar char="•"/>
                </a:pPr>
                <a:r>
                  <a:rPr lang="cs-CZ" dirty="0"/>
                  <a:t>Projevuje se pokaždé, když se těleso pohybuje po zakřivené trajektorii </a:t>
                </a:r>
                <a:r>
                  <a:rPr lang="cs-CZ" dirty="0" smtClean="0"/>
                  <a:t>(např</a:t>
                </a:r>
                <a:r>
                  <a:rPr lang="cs-CZ" dirty="0"/>
                  <a:t>. </a:t>
                </a:r>
                <a:r>
                  <a:rPr lang="cs-CZ" dirty="0" smtClean="0"/>
                  <a:t>řetízkový </a:t>
                </a:r>
                <a:r>
                  <a:rPr lang="cs-CZ" dirty="0"/>
                  <a:t>kolotoč, </a:t>
                </a:r>
                <a:r>
                  <a:rPr lang="cs-CZ" dirty="0" smtClean="0"/>
                  <a:t>centrifuga, automobil </a:t>
                </a:r>
                <a:r>
                  <a:rPr lang="cs-CZ" dirty="0"/>
                  <a:t>projíždějící </a:t>
                </a:r>
                <a:r>
                  <a:rPr lang="cs-CZ" dirty="0" smtClean="0"/>
                  <a:t>zatáčku, kroužící letadlo)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dirty="0" smtClean="0"/>
                  <a:t>Působí směrem od středu (osy) otáčení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dirty="0" smtClean="0"/>
                  <a:t>Velikost </a:t>
                </a:r>
                <a:r>
                  <a:rPr lang="cs-CZ" dirty="0" smtClean="0"/>
                  <a:t>odstředivé síly závisí </a:t>
                </a:r>
                <a:r>
                  <a:rPr lang="cs-CZ" dirty="0" smtClean="0"/>
                  <a:t>na rychlosti otáčení a vzdálenosti od osy (když je rychlost otáčení a vzdálenost od osy otáčení větší, je větší i odstředivá síla působící na těleso)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  </m:t>
                        </m:r>
                        <m: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𝑜</m:t>
                        </m:r>
                      </m:sub>
                    </m:sSub>
                    <m:r>
                      <a:rPr lang="cs-CZ" i="1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  <m:r>
                          <m:rPr>
                            <m:sty m:val="p"/>
                          </m:rPr>
                          <a:rPr lang="el-GR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ω</m:t>
                        </m:r>
                      </m:e>
                      <m:sup>
                        <m: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</a:rPr>
                      <m:t>𝑟</m:t>
                    </m:r>
                  </m:oMath>
                </a14:m>
                <a:endParaRPr lang="cs-CZ" dirty="0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dirty="0" smtClean="0"/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0710" y="1844824"/>
                <a:ext cx="8784976" cy="4824536"/>
              </a:xfrm>
              <a:blipFill rotWithShape="1">
                <a:blip r:embed="rId2"/>
                <a:stretch>
                  <a:fillRect l="-902" t="-10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Skupina 4"/>
          <p:cNvGrpSpPr/>
          <p:nvPr/>
        </p:nvGrpSpPr>
        <p:grpSpPr>
          <a:xfrm>
            <a:off x="420544" y="4642882"/>
            <a:ext cx="3542617" cy="2117950"/>
            <a:chOff x="420544" y="4642882"/>
            <a:chExt cx="3542617" cy="2117950"/>
          </a:xfrm>
        </p:grpSpPr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544" y="4642882"/>
              <a:ext cx="2687838" cy="20264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Obdélník 5"/>
            <p:cNvSpPr/>
            <p:nvPr/>
          </p:nvSpPr>
          <p:spPr>
            <a:xfrm>
              <a:off x="3127676" y="6391500"/>
              <a:ext cx="83548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5 </a:t>
              </a:r>
              <a:endParaRPr lang="cs-CZ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318848" y="4642882"/>
            <a:ext cx="3672409" cy="2195662"/>
            <a:chOff x="5148063" y="4545706"/>
            <a:chExt cx="3672409" cy="2195662"/>
          </a:xfrm>
        </p:grpSpPr>
        <p:pic>
          <p:nvPicPr>
            <p:cNvPr id="3076" name="Picture 4" descr="http://www.belantis.de/typo3temp/pics/b49ec27cc3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3" y="4545706"/>
              <a:ext cx="2832795" cy="21236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Obdélník 8"/>
            <p:cNvSpPr/>
            <p:nvPr/>
          </p:nvSpPr>
          <p:spPr>
            <a:xfrm>
              <a:off x="7984987" y="6372036"/>
              <a:ext cx="83548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6 </a:t>
              </a:r>
              <a:endParaRPr lang="cs-CZ" dirty="0"/>
            </a:p>
          </p:txBody>
        </p:sp>
      </p:grpSp>
      <p:pic>
        <p:nvPicPr>
          <p:cNvPr id="11" name="Picture 3" descr="http://www.loupak.cz/video/auto-moto/5286-studna-smrti?page=2&#10;" title="http://www.loupak.cz/video/auto-moto/5286-studna-smrti?page=2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1192" y="4566273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http://www.youtube.com/watch?v=944yz1sItRY" title="http://www.youtube.com/watch?v=944yz1sItRY">
            <a:hlinkClick r:id="rId7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1192" y="5602932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88039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250710" y="1844824"/>
                <a:ext cx="8784976" cy="4824536"/>
              </a:xfrm>
            </p:spPr>
            <p:txBody>
              <a:bodyPr>
                <a:normAutofit fontScale="92500" lnSpcReduction="10000"/>
              </a:bodyPr>
              <a:lstStyle/>
              <a:p>
                <a:pPr marL="342900" lvl="0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r>
                  <a:rPr lang="cs-CZ" dirty="0" smtClean="0"/>
                  <a:t>Země ze otáčí – kromě gravitační působí na každé těleso i odstředivá síla</a:t>
                </a:r>
              </a:p>
              <a:p>
                <a:pPr marL="342900" lvl="0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r>
                  <a:rPr lang="cs-CZ" dirty="0" smtClean="0"/>
                  <a:t>Tíhová </a:t>
                </a:r>
                <a:r>
                  <a:rPr lang="cs-CZ" dirty="0" smtClean="0"/>
                  <a:t>síla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>
                                <a:latin typeface="Cambria Math"/>
                              </a:rPr>
                              <m:t>𝐹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</a:rPr>
                              <m:t>G</m:t>
                            </m:r>
                          </m:sub>
                        </m:sSub>
                      </m:e>
                    </m:acc>
                  </m:oMath>
                </a14:m>
                <a:r>
                  <a:rPr lang="cs-CZ" dirty="0"/>
                  <a:t> je vektorovým součtem gravitační síly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>
                                <a:latin typeface="Cambria Math"/>
                              </a:rPr>
                              <m:t>𝐹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</a:rPr>
                              <m:t>g</m:t>
                            </m:r>
                          </m:sub>
                        </m:sSub>
                      </m:e>
                    </m:acc>
                  </m:oMath>
                </a14:m>
                <a:r>
                  <a:rPr lang="cs-CZ" dirty="0"/>
                  <a:t> a setrvačné odstředivé síly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>
                                <a:latin typeface="Cambria Math"/>
                              </a:rPr>
                              <m:t>𝐹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</a:rPr>
                              <m:t>o</m:t>
                            </m:r>
                          </m:sub>
                        </m:sSub>
                      </m:e>
                    </m:acc>
                  </m:oMath>
                </a14:m>
                <a:r>
                  <a:rPr lang="cs-CZ" dirty="0"/>
                  <a:t>.</a:t>
                </a:r>
                <a:br>
                  <a:rPr lang="cs-CZ" dirty="0"/>
                </a:b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>
                                <a:latin typeface="Cambria Math"/>
                              </a:rPr>
                              <m:t>𝐹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</a:rPr>
                              <m:t>G</m:t>
                            </m:r>
                          </m:sub>
                        </m:sSub>
                      </m:e>
                    </m:acc>
                    <m:r>
                      <a:rPr lang="cs-CZ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>
                                <a:latin typeface="Cambria Math"/>
                              </a:rPr>
                              <m:t>𝐹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</a:rPr>
                              <m:t>g</m:t>
                            </m:r>
                          </m:sub>
                        </m:sSub>
                      </m:e>
                    </m:acc>
                    <m:r>
                      <a:rPr lang="cs-CZ">
                        <a:latin typeface="Cambria Math"/>
                      </a:rPr>
                      <m:t>+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>
                                <a:latin typeface="Cambria Math"/>
                              </a:rPr>
                              <m:t>𝐹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</a:rPr>
                              <m:t>o</m:t>
                            </m:r>
                          </m:sub>
                        </m:sSub>
                      </m:e>
                    </m:acc>
                  </m:oMath>
                </a14:m>
                <a:endParaRPr lang="cs-CZ" dirty="0"/>
              </a:p>
              <a:p>
                <a:pPr marL="342900" lvl="0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endParaRPr lang="cs-CZ" dirty="0"/>
              </a:p>
              <a:p>
                <a:pPr marL="342900" lvl="0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endParaRPr lang="cs-CZ" dirty="0"/>
              </a:p>
              <a:p>
                <a:pPr marL="342900" lvl="0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endParaRPr lang="cs-CZ" dirty="0"/>
              </a:p>
              <a:p>
                <a:pPr marL="342900" lvl="0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endParaRPr lang="cs-CZ" dirty="0"/>
              </a:p>
              <a:p>
                <a:pPr marL="342900" lvl="0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endParaRPr lang="cs-CZ" dirty="0" smtClean="0"/>
              </a:p>
              <a:p>
                <a:pPr marL="342900" lvl="0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endParaRPr lang="cs-CZ" dirty="0"/>
              </a:p>
              <a:p>
                <a:pPr marL="342900" lvl="0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r>
                  <a:rPr lang="cs-CZ" dirty="0" smtClean="0"/>
                  <a:t>Směr </a:t>
                </a:r>
                <a:r>
                  <a:rPr lang="cs-CZ" dirty="0"/>
                  <a:t>působení tíhové síly se nazývá svislý.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0710" y="1844824"/>
                <a:ext cx="8784976" cy="4824536"/>
              </a:xfrm>
              <a:blipFill rotWithShape="1">
                <a:blip r:embed="rId3"/>
                <a:stretch>
                  <a:fillRect l="-763" t="-15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Tíhová síla</a:t>
            </a:r>
          </a:p>
        </p:txBody>
      </p:sp>
      <p:pic>
        <p:nvPicPr>
          <p:cNvPr id="5" name="Picture 4" descr="http://leccos.com/pics/pic/tihove_zrychlen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5032" y="3052191"/>
            <a:ext cx="3096344" cy="2969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755461" y="6182357"/>
            <a:ext cx="8354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7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47239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250710" y="1844824"/>
                <a:ext cx="8784976" cy="4824536"/>
              </a:xfrm>
            </p:spPr>
            <p:txBody>
              <a:bodyPr>
                <a:normAutofit/>
              </a:bodyPr>
              <a:lstStyle/>
              <a:p>
                <a:pPr marL="342900" lvl="0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r>
                  <a:rPr lang="cs-CZ" dirty="0" smtClean="0"/>
                  <a:t>Tíhové zrychlení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>
                            <a:latin typeface="Cambria Math"/>
                          </a:rPr>
                          <m:t>𝑔</m:t>
                        </m:r>
                        <m:r>
                          <a:rPr lang="cs-CZ">
                            <a:latin typeface="Cambria Math"/>
                          </a:rPr>
                          <m:t> </m:t>
                        </m:r>
                      </m:e>
                    </m:acc>
                  </m:oMath>
                </a14:m>
                <a:r>
                  <a:rPr lang="cs-CZ" dirty="0"/>
                  <a:t> je zrychlení, které </a:t>
                </a:r>
                <a:r>
                  <a:rPr lang="cs-CZ" dirty="0" smtClean="0"/>
                  <a:t>tělesům </a:t>
                </a:r>
                <a:r>
                  <a:rPr lang="cs-CZ" dirty="0"/>
                  <a:t>uděluje tíhová síla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>
                                <a:latin typeface="Cambria Math"/>
                              </a:rPr>
                              <m:t>𝐹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</a:rPr>
                              <m:t>G</m:t>
                            </m:r>
                          </m:sub>
                        </m:sSub>
                      </m:e>
                    </m:acc>
                  </m:oMath>
                </a14:m>
                <a:r>
                  <a:rPr lang="cs-CZ" dirty="0"/>
                  <a:t> .</a:t>
                </a:r>
              </a:p>
              <a:p>
                <a:pPr marL="342900" lvl="0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r>
                  <a:rPr lang="cs-CZ" dirty="0" smtClean="0"/>
                  <a:t>Změny odstředivé </a:t>
                </a:r>
                <a:r>
                  <a:rPr lang="cs-CZ" dirty="0"/>
                  <a:t>síly </a:t>
                </a:r>
                <a:r>
                  <a:rPr lang="cs-CZ" dirty="0" smtClean="0"/>
                  <a:t>v </a:t>
                </a:r>
                <a:r>
                  <a:rPr lang="cs-CZ" dirty="0"/>
                  <a:t>závislosti na zeměpisné šířce </a:t>
                </a:r>
                <a:r>
                  <a:rPr lang="cs-CZ" dirty="0" smtClean="0"/>
                  <a:t>(závisí </a:t>
                </a:r>
                <a:r>
                  <a:rPr lang="cs-CZ" dirty="0"/>
                  <a:t>na vzdálenosti od osy otáčení = zemská osa) ovlivňují směr a </a:t>
                </a:r>
                <a:r>
                  <a:rPr lang="cs-CZ" dirty="0">
                    <a:solidFill>
                      <a:srgbClr val="FF0000"/>
                    </a:solidFill>
                  </a:rPr>
                  <a:t>velikost</a:t>
                </a:r>
                <a:r>
                  <a:rPr lang="cs-CZ" dirty="0"/>
                  <a:t> tíhové síly a tedy i </a:t>
                </a:r>
                <a:r>
                  <a:rPr lang="cs-CZ" dirty="0">
                    <a:solidFill>
                      <a:srgbClr val="FF0000"/>
                    </a:solidFill>
                  </a:rPr>
                  <a:t>tíhového zrychlení</a:t>
                </a:r>
                <a:r>
                  <a:rPr lang="cs-CZ" dirty="0"/>
                  <a:t>:</a:t>
                </a:r>
              </a:p>
              <a:p>
                <a:pPr marL="800100" lvl="1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r>
                  <a:rPr lang="cs-CZ" sz="2400" dirty="0"/>
                  <a:t>Rovník (odstředivá síla je největší) </a:t>
                </a:r>
                <a14:m>
                  <m:oMath xmlns:m="http://schemas.openxmlformats.org/officeDocument/2006/math">
                    <m:r>
                      <a:rPr lang="cs-CZ" sz="2400">
                        <a:latin typeface="Cambria Math"/>
                      </a:rPr>
                      <m:t>𝑔</m:t>
                    </m:r>
                    <m:r>
                      <a:rPr lang="cs-CZ" sz="2400">
                        <a:latin typeface="Cambria Math"/>
                      </a:rPr>
                      <m:t>=9,78 </m:t>
                    </m:r>
                    <m:r>
                      <m:rPr>
                        <m:sty m:val="p"/>
                      </m:rPr>
                      <a:rPr lang="cs-CZ" sz="2400">
                        <a:latin typeface="Cambria Math"/>
                      </a:rPr>
                      <m:t>m</m:t>
                    </m:r>
                    <m:r>
                      <a:rPr lang="cs-CZ" sz="2400">
                        <a:latin typeface="Cambria Math"/>
                      </a:rPr>
                      <m:t>∙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s</m:t>
                        </m:r>
                      </m:e>
                      <m:sup>
                        <m:r>
                          <a:rPr lang="cs-CZ" sz="2400">
                            <a:latin typeface="Cambria Math"/>
                          </a:rPr>
                          <m:t>−2</m:t>
                        </m:r>
                      </m:sup>
                    </m:sSup>
                  </m:oMath>
                </a14:m>
                <a:endParaRPr lang="cs-CZ" sz="2400" dirty="0"/>
              </a:p>
              <a:p>
                <a:pPr marL="800100" lvl="1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r>
                  <a:rPr lang="cs-CZ" sz="2400" dirty="0"/>
                  <a:t>Póly (odstředivá síla je nulová) </a:t>
                </a:r>
                <a14:m>
                  <m:oMath xmlns:m="http://schemas.openxmlformats.org/officeDocument/2006/math">
                    <m:r>
                      <a:rPr lang="cs-CZ" sz="2400">
                        <a:latin typeface="Cambria Math"/>
                      </a:rPr>
                      <m:t>𝑔</m:t>
                    </m:r>
                    <m:r>
                      <a:rPr lang="cs-CZ" sz="2400">
                        <a:latin typeface="Cambria Math"/>
                      </a:rPr>
                      <m:t>=9,83 </m:t>
                    </m:r>
                    <m:r>
                      <m:rPr>
                        <m:sty m:val="p"/>
                      </m:rPr>
                      <a:rPr lang="cs-CZ" sz="2400">
                        <a:latin typeface="Cambria Math"/>
                      </a:rPr>
                      <m:t>m</m:t>
                    </m:r>
                    <m:r>
                      <a:rPr lang="cs-CZ" sz="2400">
                        <a:latin typeface="Cambria Math"/>
                      </a:rPr>
                      <m:t>∙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s</m:t>
                        </m:r>
                      </m:e>
                      <m:sup>
                        <m:r>
                          <a:rPr lang="cs-CZ" sz="2400">
                            <a:latin typeface="Cambria Math"/>
                          </a:rPr>
                          <m:t>−2</m:t>
                        </m:r>
                      </m:sup>
                    </m:sSup>
                  </m:oMath>
                </a14:m>
                <a:endParaRPr lang="cs-CZ" sz="2400" dirty="0"/>
              </a:p>
              <a:p>
                <a:pPr marL="800100" lvl="1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r>
                  <a:rPr lang="cs-CZ" sz="2400" dirty="0"/>
                  <a:t>ČR </a:t>
                </a:r>
                <a14:m>
                  <m:oMath xmlns:m="http://schemas.openxmlformats.org/officeDocument/2006/math">
                    <m:r>
                      <a:rPr lang="cs-CZ" sz="2400">
                        <a:latin typeface="Cambria Math"/>
                      </a:rPr>
                      <m:t>𝑔</m:t>
                    </m:r>
                    <m:r>
                      <a:rPr lang="cs-CZ" sz="2400">
                        <a:latin typeface="Cambria Math"/>
                      </a:rPr>
                      <m:t>=9,81 </m:t>
                    </m:r>
                    <m:r>
                      <m:rPr>
                        <m:sty m:val="p"/>
                      </m:rPr>
                      <a:rPr lang="cs-CZ" sz="2400">
                        <a:latin typeface="Cambria Math"/>
                      </a:rPr>
                      <m:t>m</m:t>
                    </m:r>
                    <m:r>
                      <a:rPr lang="cs-CZ" sz="2400">
                        <a:latin typeface="Cambria Math"/>
                      </a:rPr>
                      <m:t>∙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s</m:t>
                        </m:r>
                      </m:e>
                      <m:sup>
                        <m:r>
                          <a:rPr lang="cs-CZ" sz="2400">
                            <a:latin typeface="Cambria Math"/>
                          </a:rPr>
                          <m:t>−2</m:t>
                        </m:r>
                      </m:sup>
                    </m:sSup>
                  </m:oMath>
                </a14:m>
                <a:endParaRPr lang="cs-CZ" sz="2400" dirty="0"/>
              </a:p>
              <a:p>
                <a:pPr marL="800100" lvl="1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r>
                  <a:rPr lang="cs-CZ" sz="2400" dirty="0"/>
                  <a:t>Normální tíhové zrychlení (dohoda) </a:t>
                </a:r>
                <a14:m>
                  <m:oMath xmlns:m="http://schemas.openxmlformats.org/officeDocument/2006/math">
                    <m:r>
                      <a:rPr lang="cs-CZ" sz="2400">
                        <a:latin typeface="Cambria Math"/>
                      </a:rPr>
                      <m:t>𝑔</m:t>
                    </m:r>
                    <m:r>
                      <a:rPr lang="cs-CZ" sz="2400">
                        <a:latin typeface="Cambria Math"/>
                      </a:rPr>
                      <m:t>=9,80665 </m:t>
                    </m:r>
                    <m:r>
                      <m:rPr>
                        <m:sty m:val="p"/>
                      </m:rPr>
                      <a:rPr lang="cs-CZ" sz="2400">
                        <a:latin typeface="Cambria Math"/>
                      </a:rPr>
                      <m:t>m</m:t>
                    </m:r>
                    <m:r>
                      <a:rPr lang="cs-CZ" sz="2400">
                        <a:latin typeface="Cambria Math"/>
                      </a:rPr>
                      <m:t>∙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s</m:t>
                        </m:r>
                      </m:e>
                      <m:sup>
                        <m:r>
                          <a:rPr lang="cs-CZ" sz="2400">
                            <a:latin typeface="Cambria Math"/>
                          </a:rPr>
                          <m:t>−2</m:t>
                        </m:r>
                      </m:sup>
                    </m:sSup>
                  </m:oMath>
                </a14:m>
                <a:endParaRPr lang="cs-CZ" sz="2400" dirty="0" smtClean="0"/>
              </a:p>
              <a:p>
                <a:pPr marL="800100" lvl="1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:r>
                  <a:rPr lang="cs-CZ" sz="2400" dirty="0" smtClean="0"/>
                  <a:t>Do výpočtů budeme dosazovat </a:t>
                </a:r>
                <a14:m>
                  <m:oMath xmlns:m="http://schemas.openxmlformats.org/officeDocument/2006/math">
                    <m:r>
                      <a:rPr lang="cs-CZ" sz="2400">
                        <a:latin typeface="Cambria Math"/>
                      </a:rPr>
                      <m:t>𝑔</m:t>
                    </m:r>
                    <m:r>
                      <a:rPr lang="cs-CZ" sz="2400">
                        <a:latin typeface="Cambria Math"/>
                      </a:rPr>
                      <m:t>=10 </m:t>
                    </m:r>
                    <m:r>
                      <m:rPr>
                        <m:sty m:val="p"/>
                      </m:rPr>
                      <a:rPr lang="cs-CZ" sz="2400">
                        <a:latin typeface="Cambria Math"/>
                      </a:rPr>
                      <m:t>m</m:t>
                    </m:r>
                    <m:r>
                      <a:rPr lang="cs-CZ" sz="2400">
                        <a:latin typeface="Cambria Math"/>
                      </a:rPr>
                      <m:t>∙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s</m:t>
                        </m:r>
                      </m:e>
                      <m:sup>
                        <m:r>
                          <a:rPr lang="cs-CZ" sz="2400">
                            <a:latin typeface="Cambria Math"/>
                          </a:rPr>
                          <m:t>−2</m:t>
                        </m:r>
                      </m:sup>
                    </m:sSup>
                  </m:oMath>
                </a14:m>
                <a:endParaRPr lang="cs-CZ" sz="2400" dirty="0" smtClean="0"/>
              </a:p>
              <a:p>
                <a:pPr marL="800100" lvl="1" indent="-342900" fontAlgn="base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>
                            <a:solidFill>
                              <a:srgbClr val="FF0000"/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2400">
                            <a:solidFill>
                              <a:srgbClr val="FF0000"/>
                            </a:solidFill>
                            <a:latin typeface="Cambria Math"/>
                          </a:rPr>
                          <m:t>G</m:t>
                        </m:r>
                      </m:sub>
                    </m:sSub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𝑚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𝑔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𝑚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∙10</m:t>
                    </m:r>
                  </m:oMath>
                </a14:m>
                <a:endParaRPr lang="cs-CZ" sz="2400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0710" y="1844824"/>
                <a:ext cx="8784976" cy="4824536"/>
              </a:xfrm>
              <a:blipFill rotWithShape="1">
                <a:blip r:embed="rId3"/>
                <a:stretch>
                  <a:fillRect l="-902" t="-1011" r="-11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Tíhové zrychlení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09944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Co říká Newtonův gravitační zákon.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Jaký </a:t>
            </a:r>
            <a:r>
              <a:rPr lang="cs-CZ" sz="3200" dirty="0">
                <a:latin typeface="Calibri" pitchFamily="34" charset="0"/>
              </a:rPr>
              <a:t>je rozdíl mezi gravitační silou a tíhovou silou.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Jakým směrem (a proč) míří tíhová síla v závislosti na zeměpisné šířce.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Jak (a proč) se liší velikost tíhového zrychlení v závislosti na zeměpisné šířce.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19241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Gravitační zákon formuloval: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Albert Einstein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Galileo Galilei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Isaac Newton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/>
              <a:t>Když se tělesa od sebe vzdálí na dvojnásobek původní vzdálenosti, gravitační síla se: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dvakrát zmenší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dvakrát </a:t>
            </a:r>
            <a:r>
              <a:rPr lang="cs-CZ" sz="2800" dirty="0" smtClean="0"/>
              <a:t>zvětší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čtyřikrát zmenší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Když se hmotnost jednoho tělesa dvakrát zvětší, velikost síly, kterou bude působit na druhé těleso se: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nezmění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dvakrát zmenší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dvakrát </a:t>
            </a:r>
            <a:r>
              <a:rPr lang="cs-CZ" sz="2800" dirty="0" smtClean="0"/>
              <a:t>zvětší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Tíhová síla je největší: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latin typeface="Calibri" pitchFamily="34" charset="0"/>
              </a:rPr>
              <a:t>na rovníku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latin typeface="Calibri" pitchFamily="34" charset="0"/>
              </a:rPr>
              <a:t>na obratnících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na pólech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/>
              <a:t>Velikost tíhové síly působící na chlapce o hmotnosti 40 kg je přibližně: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4 N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40 N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400 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16737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968552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6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učebnice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80-7238-431-7.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pracovní sešit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80-7238-432-5. </a:t>
            </a:r>
            <a:endParaRPr lang="cs-CZ" sz="1600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600" i="1" u="sng" dirty="0" smtClean="0">
                <a:solidFill>
                  <a:srgbClr val="073E87"/>
                </a:solidFill>
              </a:rPr>
              <a:t>Jiné zdroje:</a:t>
            </a:r>
            <a:r>
              <a:rPr lang="cs-CZ" sz="1600" dirty="0" smtClean="0"/>
              <a:t> 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400" dirty="0" smtClean="0"/>
              <a:t>Obr. 1 - </a:t>
            </a:r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ucivozs.sweb.cz</a:t>
            </a:r>
            <a:r>
              <a:rPr lang="cs-CZ" sz="1400" dirty="0"/>
              <a:t> [online]. [cit. 2.1.2014]. Dostupný na WWW: http://ucivozs.sweb.cz/90.html 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400" dirty="0"/>
              <a:t>Obr. </a:t>
            </a:r>
            <a:r>
              <a:rPr lang="cs-CZ" sz="1400" dirty="0" smtClean="0"/>
              <a:t>2 - AUTOR </a:t>
            </a:r>
            <a:r>
              <a:rPr lang="cs-CZ" sz="1400" dirty="0"/>
              <a:t>NEUVEDEN. </a:t>
            </a:r>
            <a:r>
              <a:rPr lang="cs-CZ" sz="1400" i="1" dirty="0"/>
              <a:t>fyzweb.cz</a:t>
            </a:r>
            <a:r>
              <a:rPr lang="cs-CZ" sz="1400" dirty="0"/>
              <a:t> [online]. [cit. 2.1.2014]. 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fyzweb.cz/materialy/aplety_hwang/PohybTelesVcentralnimGravitacnimPoliZeme/projectileOrbit_cz.html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400" dirty="0"/>
              <a:t>Obr. </a:t>
            </a:r>
            <a:r>
              <a:rPr lang="cs-CZ" sz="1400" dirty="0" smtClean="0"/>
              <a:t>3 </a:t>
            </a:r>
            <a:r>
              <a:rPr lang="cs-CZ" sz="1400" dirty="0"/>
              <a:t>- </a:t>
            </a:r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qwertasip.estranky.cz</a:t>
            </a:r>
            <a:r>
              <a:rPr lang="cs-CZ" sz="1400" dirty="0"/>
              <a:t> [online]. [cit. 2.1.2014].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www.qwertasip.estranky.cz/clanky/fyzika-pred-einsteinem.html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400" dirty="0" smtClean="0"/>
              <a:t>Obr</a:t>
            </a:r>
            <a:r>
              <a:rPr lang="cs-CZ" sz="1400" dirty="0"/>
              <a:t>. </a:t>
            </a:r>
            <a:r>
              <a:rPr lang="cs-CZ" sz="1400" dirty="0" smtClean="0"/>
              <a:t>4 </a:t>
            </a:r>
            <a:r>
              <a:rPr lang="cs-CZ" sz="1400" dirty="0"/>
              <a:t>- </a:t>
            </a:r>
            <a:r>
              <a:rPr lang="pt-BR" sz="1400" dirty="0" smtClean="0"/>
              <a:t>AUTOR </a:t>
            </a:r>
            <a:r>
              <a:rPr lang="pt-BR" sz="1400" dirty="0"/>
              <a:t>NEUVEDEN. </a:t>
            </a:r>
            <a:r>
              <a:rPr lang="pt-BR" sz="1400" i="1" dirty="0"/>
              <a:t>http://cs.wikipedia.org</a:t>
            </a:r>
            <a:r>
              <a:rPr lang="pt-BR" sz="1400" dirty="0"/>
              <a:t> [online]. [cit. 2.1.2014]. Dostupný na WWW: </a:t>
            </a:r>
            <a:r>
              <a:rPr lang="pt-BR" sz="1400" dirty="0">
                <a:hlinkClick r:id="rId4"/>
              </a:rPr>
              <a:t>http://</a:t>
            </a:r>
            <a:r>
              <a:rPr lang="pt-BR" sz="1400" dirty="0" smtClean="0">
                <a:hlinkClick r:id="rId4"/>
              </a:rPr>
              <a:t>cs.wikipedia.org/wiki/Soubor:NewtonsLawOfUniversalGravitation.svg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400" dirty="0"/>
              <a:t>Obr. </a:t>
            </a:r>
            <a:r>
              <a:rPr lang="cs-CZ" sz="1400" dirty="0" smtClean="0"/>
              <a:t>5 </a:t>
            </a:r>
            <a:r>
              <a:rPr lang="cs-CZ" sz="1400" dirty="0"/>
              <a:t>- </a:t>
            </a:r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forum.matematika.cz</a:t>
            </a:r>
            <a:r>
              <a:rPr lang="cs-CZ" sz="1400" dirty="0"/>
              <a:t> [online]. [cit. 2.1.2014].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forum.matematika.cz/viewtopic.php?id=40344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400" dirty="0"/>
              <a:t>Obr. </a:t>
            </a:r>
            <a:r>
              <a:rPr lang="cs-CZ" sz="1400" dirty="0" smtClean="0"/>
              <a:t>6 </a:t>
            </a:r>
            <a:r>
              <a:rPr lang="cs-CZ" sz="1400" dirty="0"/>
              <a:t>- </a:t>
            </a:r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belantis.de</a:t>
            </a:r>
            <a:r>
              <a:rPr lang="cs-CZ" sz="1400" dirty="0"/>
              <a:t> [online]. [cit. 2.1.2014].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www.belantis.de/index.php?id=48&amp;L=2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200" dirty="0"/>
              <a:t>Obr. </a:t>
            </a:r>
            <a:r>
              <a:rPr lang="cs-CZ" sz="1200" dirty="0" smtClean="0"/>
              <a:t>7 </a:t>
            </a:r>
            <a:r>
              <a:rPr lang="cs-CZ" sz="1200" dirty="0"/>
              <a:t>- 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leccos.com</a:t>
            </a:r>
            <a:r>
              <a:rPr lang="cs-CZ" sz="1200" dirty="0"/>
              <a:t> [online]. [cit. 2.1.2014].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leccos.com/index.php/clanky/tihove-zrychleni</a:t>
            </a:r>
            <a:endParaRPr lang="cs-CZ" sz="12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600" dirty="0" smtClean="0"/>
              <a:t>Zdroj </a:t>
            </a:r>
            <a:r>
              <a:rPr lang="cs-CZ" sz="1600" dirty="0" smtClean="0"/>
              <a:t>obrázků: www.office.microsoft.com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nění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ppt/theme/themeOverride2.xml><?xml version="1.0" encoding="utf-8"?>
<a:themeOverride xmlns:a="http://schemas.openxmlformats.org/drawingml/2006/main">
  <a:clrScheme name="Vlnění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2827</TotalTime>
  <Words>978</Words>
  <Application>Microsoft Office PowerPoint</Application>
  <PresentationFormat>Předvádění na obrazovce (4:3)</PresentationFormat>
  <Paragraphs>118</Paragraphs>
  <Slides>16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Základní škola a Mateřská škola Bílá Třemešná, okres Trutnov</vt:lpstr>
      <vt:lpstr>Anotace</vt:lpstr>
      <vt:lpstr>Tíhová síla</vt:lpstr>
      <vt:lpstr>Gravitační síla</vt:lpstr>
      <vt:lpstr>Velikost gravitační síly</vt:lpstr>
      <vt:lpstr>Odstředivá síla</vt:lpstr>
      <vt:lpstr>Tíhová síla</vt:lpstr>
      <vt:lpstr>Tíhové zrychlení</vt:lpstr>
      <vt:lpstr>Co jsme se dozvěděli?</vt:lpstr>
      <vt:lpstr>Závěrečné opakování</vt:lpstr>
      <vt:lpstr>Gravitační zákon formuloval:</vt:lpstr>
      <vt:lpstr>Když se tělesa od sebe vzdálí na dvojnásobek původní vzdálenosti, gravitační síla se:</vt:lpstr>
      <vt:lpstr>Když se hmotnost jednoho tělesa dvakrát zvětší, velikost síly, kterou bude působit na druhé těleso se:</vt:lpstr>
      <vt:lpstr>Tíhová síla je největší:</vt:lpstr>
      <vt:lpstr>Velikost tíhové síly působící na chlapce o hmotnosti 40 kg je přibližně: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296</cp:revision>
  <dcterms:created xsi:type="dcterms:W3CDTF">2013-05-10T12:01:16Z</dcterms:created>
  <dcterms:modified xsi:type="dcterms:W3CDTF">2014-01-02T15:41:19Z</dcterms:modified>
</cp:coreProperties>
</file>