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56" r:id="rId2"/>
    <p:sldId id="262" r:id="rId3"/>
    <p:sldId id="264" r:id="rId4"/>
    <p:sldId id="340" r:id="rId5"/>
    <p:sldId id="342" r:id="rId6"/>
    <p:sldId id="345" r:id="rId7"/>
    <p:sldId id="343" r:id="rId8"/>
    <p:sldId id="338" r:id="rId9"/>
    <p:sldId id="287" r:id="rId10"/>
    <p:sldId id="286" r:id="rId11"/>
    <p:sldId id="288" r:id="rId12"/>
    <p:sldId id="289" r:id="rId13"/>
    <p:sldId id="292" r:id="rId14"/>
    <p:sldId id="294" r:id="rId15"/>
    <p:sldId id="26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AFE4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66" d="100"/>
          <a:sy n="66" d="100"/>
        </p:scale>
        <p:origin x="-636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VY_32_INOVACE_Těžiště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924C264-1F80-43F8-AE8F-3FC7F2FF1353}" type="datetimeFigureOut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705B45B-E80B-4D34-BB5F-7F9D4992C7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6AD28-B2C2-43E3-9C24-66BB474BDF3B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6029D-9AC4-4144-96B5-99323397C0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08966-096E-40C6-AB26-DD5F2E4E894C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7CD05-D2CE-49C5-8877-FA690EDEC61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CC995-D360-4271-9FD7-0EB1182E35D3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81F71-6FCB-4C61-969E-48AE3DA97B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4DF87-B61D-4486-BFE6-20A37CD28B9E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4AD98-2808-4FD6-BFF7-13580016AC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61479-C79C-40D5-8F7A-FD3FD79ABAAA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06B94-F44E-4F86-8CBA-68EE7D81AF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E07C6-2BAB-4263-B53D-54ADD982723C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64D98-E702-4CB6-8832-1E7FD5C809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DBCB9-7B80-4F7F-9B3C-60C8D4DDFA46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90557-7460-489E-803B-063D3FB8AE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CB189-B950-4590-89BE-F28861633B7E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0513A-C34D-4F8F-A2E5-CC0173E7392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BAA29-54D1-4870-A183-82F8EC4E9D5A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D8EBD-5502-4C0A-AB7B-FA42111EFB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93B05-ED57-4036-AA0E-8D15F5A331DB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D9AA2-6472-4101-9CC1-E3D1A453F9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75AA-A3F5-4CAF-B0F1-4759DC2F4447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33E19-03D0-482D-B917-E85D326BD8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C74345-F91A-45A1-8FBC-01E79F4BFE63}" type="datetime1">
              <a:rPr lang="cs-CZ"/>
              <a:pPr>
                <a:defRPr/>
              </a:pPr>
              <a:t>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76353B-F31A-416A-B934-E5483E07DF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g4J4ko3eLa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www.youtube.com/watch?v=hqDhW8HkOQ8&amp;list=PLE8F2B3AAB02E43B7" TargetMode="External"/><Relationship Id="rId7" Type="http://schemas.openxmlformats.org/officeDocument/2006/relationships/hyperlink" Target="http://www.youtube.com/watch?v=2doZAz4lxX0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hyperlink" Target="http://www.youtube.com/watch?v=hhlo89Uo7Ok&amp;list=PLE8F2B3AAB02E43B7" TargetMode="External"/><Relationship Id="rId11" Type="http://schemas.openxmlformats.org/officeDocument/2006/relationships/image" Target="../media/image10.gif"/><Relationship Id="rId5" Type="http://schemas.openxmlformats.org/officeDocument/2006/relationships/hyperlink" Target="http://www.youtube.com/watch?v=FehHAZ_k66U&amp;list=PLE8F2B3AAB02E43B7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4.png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fyzweb.cz/materialy/sily/tezist/stabil.php" TargetMode="External"/><Relationship Id="rId2" Type="http://schemas.openxmlformats.org/officeDocument/2006/relationships/hyperlink" Target="http://kvinta-html.wz.cz/fyzika/mechanika/tuhe_teleso/teziste_tuh_tel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gjvj.cz/pokusy/pokusy/321.htm" TargetMode="External"/><Relationship Id="rId5" Type="http://schemas.openxmlformats.org/officeDocument/2006/relationships/hyperlink" Target="http://fyzweb.cz/materialy/sily/previs/previs.php" TargetMode="External"/><Relationship Id="rId4" Type="http://schemas.openxmlformats.org/officeDocument/2006/relationships/hyperlink" Target="http://matikaj.webnode.cz/news/teziste-teles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mtClean="0"/>
              <a:t>Prezentace je určena pro výklad učiva o těžišti a rovnovážné poloze v 6. ročníku ZŠ.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mtClean="0"/>
              <a:t>Prezentace se skládá ze dvou částí: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mtClean="0"/>
              <a:t>Výklad nové látky (snímky 3 – 7): Těžiště, způsoby určení pol</a:t>
            </a:r>
            <a:r>
              <a:rPr lang="cs-CZ" smtClean="0">
                <a:latin typeface="Arial" charset="0"/>
              </a:rPr>
              <a:t>o</a:t>
            </a:r>
            <a:r>
              <a:rPr lang="cs-CZ" smtClean="0"/>
              <a:t>hy těžiště, rovnovážná poloha tělesa. Snímky 5 a 7 jsou doplněny hypertextovými odkazy na videa demonstrující probírané učivo.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mtClean="0"/>
              <a:t>Shrnutí probrané látky a závěrečný interaktivní test (po kliknutí na odpověď se žáci dozví, zda odpověděli správně) s příklady na procvičení probrané látky (snímky 8 – 14).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mtClean="0"/>
              <a:t>Časová náročnost 35 min.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endParaRPr lang="cs-CZ" smtClean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986F529-7DFE-4F26-86C6-8F4922225B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cs-CZ" sz="6000" smtClean="0"/>
              <a:t>Těžiště</a:t>
            </a:r>
            <a:endParaRPr lang="cs-CZ" sz="5400" smtClean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29CF3B-3A48-429D-B75D-30E0BD056BF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CE8966-0071-4D39-AD43-D3FA62C6F77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Těžiště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cs-CZ" b="1" smtClean="0"/>
              <a:t>Těžiště </a:t>
            </a:r>
            <a:r>
              <a:rPr lang="cs-CZ" smtClean="0"/>
              <a:t>je působiště tíhové síly na těleso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>
                <a:solidFill>
                  <a:srgbClr val="7F7F7F"/>
                </a:solidFill>
              </a:rPr>
              <a:t>kdybychom skládali tíhové síly působící na každý atom tělesa,</a:t>
            </a:r>
            <a:br>
              <a:rPr lang="cs-CZ" smtClean="0">
                <a:solidFill>
                  <a:srgbClr val="7F7F7F"/>
                </a:solidFill>
              </a:rPr>
            </a:br>
            <a:r>
              <a:rPr lang="cs-CZ" smtClean="0">
                <a:solidFill>
                  <a:srgbClr val="7F7F7F"/>
                </a:solidFill>
              </a:rPr>
              <a:t>působiště výslednice by leželo právě v těžišti</a:t>
            </a:r>
            <a:endParaRPr lang="cs-CZ" smtClean="0"/>
          </a:p>
          <a:p>
            <a:pPr>
              <a:buFont typeface="Arial" charset="0"/>
              <a:buChar char="•"/>
            </a:pPr>
            <a:r>
              <a:rPr lang="cs-CZ" smtClean="0"/>
              <a:t>Polohu těžiště ovlivňuje rozložení látky v tělese</a:t>
            </a:r>
          </a:p>
          <a:p>
            <a:pPr>
              <a:buFont typeface="Arial" charset="0"/>
              <a:buChar char="•"/>
            </a:pPr>
            <a:r>
              <a:rPr lang="cs-CZ" smtClean="0"/>
              <a:t>Určení polohy těžiště: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Experimentálně – u nestejnorodých a geometricky nepravidelných těles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Výpočtem – u stejnorodých a geometricky pravidelných a souměrných těles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Pozn.: těžiště může ležet i mimo látku tělesa např. u dutých těles jako vázy, prstence, pneumatiky, podkovy apod.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Každé těleso má právě jedno těžiště</a:t>
            </a:r>
          </a:p>
          <a:p>
            <a:pPr>
              <a:buFont typeface="Arial" charset="0"/>
              <a:buChar char="•"/>
            </a:pPr>
            <a:endParaRPr lang="cs-CZ" smtClean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7019925" y="2565400"/>
            <a:ext cx="1800225" cy="1449388"/>
            <a:chOff x="7020271" y="2564904"/>
            <a:chExt cx="1800318" cy="1449536"/>
          </a:xfrm>
        </p:grpSpPr>
        <p:pic>
          <p:nvPicPr>
            <p:cNvPr id="17413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20271" y="2564904"/>
              <a:ext cx="1158263" cy="14495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4" name="Obdélník 5"/>
            <p:cNvSpPr>
              <a:spLocks noChangeArrowheads="1"/>
            </p:cNvSpPr>
            <p:nvPr/>
          </p:nvSpPr>
          <p:spPr bwMode="auto">
            <a:xfrm>
              <a:off x="8028384" y="3429000"/>
              <a:ext cx="79220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584D04-5830-4854-B488-AD2C7A0441D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Experimentální určení </a:t>
            </a:r>
            <a:r>
              <a:rPr lang="cs-CZ" dirty="0"/>
              <a:t>polohy těžiště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Těleso zavěsíme postupně za různé body a hledáme průsečík těžnic (přímky svislého směru – určíme je pomocí olovnice)</a:t>
            </a:r>
          </a:p>
          <a:p>
            <a:pPr>
              <a:buFont typeface="Arial" charset="0"/>
              <a:buChar char="•"/>
            </a:pPr>
            <a:endParaRPr lang="cs-CZ" smtClean="0"/>
          </a:p>
        </p:txBody>
      </p:sp>
      <p:pic>
        <p:nvPicPr>
          <p:cNvPr id="6" name="Picture 3" descr="http://www.youtube.com/watch?v=g4J4ko3eLaY&#10;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5300663"/>
            <a:ext cx="1139825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547813" y="3213100"/>
            <a:ext cx="5688012" cy="3122613"/>
            <a:chOff x="1547664" y="3212976"/>
            <a:chExt cx="5688632" cy="3122022"/>
          </a:xfrm>
        </p:grpSpPr>
        <p:pic>
          <p:nvPicPr>
            <p:cNvPr id="18438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547664" y="3212976"/>
              <a:ext cx="5688632" cy="27610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9" name="Obdélník 6"/>
            <p:cNvSpPr>
              <a:spLocks noChangeArrowheads="1"/>
            </p:cNvSpPr>
            <p:nvPr/>
          </p:nvSpPr>
          <p:spPr bwMode="auto">
            <a:xfrm>
              <a:off x="4139952" y="5965666"/>
              <a:ext cx="8194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2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B43662-5F17-43C2-A37C-38FF9225747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Určení polohy těžiště výpočtem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U geometricky pravidelných těles leží těžiště na ose souměrnosti tělesa (těžiště leží uprostřed těžnice)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 složitějších těles je k výpočtu nutné použít tzv. Momentovou větu – učí se na střední škole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958975" y="3735388"/>
            <a:ext cx="4284663" cy="2544762"/>
            <a:chOff x="1959483" y="3735739"/>
            <a:chExt cx="4284614" cy="2543941"/>
          </a:xfrm>
        </p:grpSpPr>
        <p:pic>
          <p:nvPicPr>
            <p:cNvPr id="19461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-120000">
              <a:off x="1959483" y="3735739"/>
              <a:ext cx="4284614" cy="21004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2" name="Obdélník 5"/>
            <p:cNvSpPr>
              <a:spLocks noChangeArrowheads="1"/>
            </p:cNvSpPr>
            <p:nvPr/>
          </p:nvSpPr>
          <p:spPr bwMode="auto">
            <a:xfrm>
              <a:off x="5406701" y="5910348"/>
              <a:ext cx="82426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3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/>
          <a:lstStyle/>
          <a:p>
            <a:pPr marL="342900" indent="-342900">
              <a:buClrTx/>
              <a:buSzTx/>
              <a:buFont typeface="Arial" charset="0"/>
              <a:buChar char="•"/>
            </a:pPr>
            <a:r>
              <a:rPr lang="cs-CZ" smtClean="0"/>
              <a:t>Těleso je v rovnovážné poloze, pokud ho zavěsíme </a:t>
            </a:r>
            <a:r>
              <a:rPr lang="cs-CZ" smtClean="0">
                <a:solidFill>
                  <a:srgbClr val="FF0000"/>
                </a:solidFill>
              </a:rPr>
              <a:t>nad těžištěm</a:t>
            </a:r>
            <a:r>
              <a:rPr lang="cs-CZ" smtClean="0"/>
              <a:t>, nebo podepřeme </a:t>
            </a:r>
            <a:r>
              <a:rPr lang="cs-CZ" smtClean="0">
                <a:solidFill>
                  <a:srgbClr val="FF0000"/>
                </a:solidFill>
              </a:rPr>
              <a:t>pod těžištěm</a:t>
            </a:r>
          </a:p>
          <a:p>
            <a:pPr marL="342900" indent="-342900">
              <a:buClrTx/>
              <a:buSzTx/>
              <a:buFont typeface="Arial" charset="0"/>
              <a:buChar char="•"/>
            </a:pPr>
            <a:r>
              <a:rPr lang="cs-CZ" smtClean="0"/>
              <a:t>Těleso v rovnovážné poloze zůstává v klidu</a:t>
            </a:r>
          </a:p>
          <a:p>
            <a:pPr marL="342900" indent="-342900">
              <a:buClrTx/>
              <a:buSzTx/>
              <a:buFont typeface="Arial" charset="0"/>
              <a:buChar char="•"/>
            </a:pPr>
            <a:endParaRPr lang="cs-CZ" smtClean="0"/>
          </a:p>
        </p:txBody>
      </p:sp>
      <p:sp>
        <p:nvSpPr>
          <p:cNvPr id="204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54C9CCE-F65E-4F79-97D1-7A401C5CF1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Rovnovážná poloha tělesa</a:t>
            </a:r>
          </a:p>
        </p:txBody>
      </p:sp>
      <p:pic>
        <p:nvPicPr>
          <p:cNvPr id="7" name="Picture 3" descr="http://www.youtube.com/watch?v=hqDhW8HkOQ8&amp;list=PLE8F2B3AAB02E43B7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85088" y="3417888"/>
            <a:ext cx="1139825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 descr="http://www.youtube.com/watch?v=FehHAZ_k66U&amp;list=PLE8F2B3AAB02E43B7">
            <a:hlinkClick r:id="rId5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85088" y="4546600"/>
            <a:ext cx="1139825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 descr="http://www.youtube.com/watch?v=hhlo89Uo7Ok&amp;list=PLE8F2B3AAB02E43B7&#10;">
            <a:hlinkClick r:id="rId6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85088" y="5675313"/>
            <a:ext cx="1139825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 descr="http://www.youtube.com/watch?v=2doZAz4lxX0">
            <a:hlinkClick r:id="rId7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85088" y="2289175"/>
            <a:ext cx="1139825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68313" y="3571875"/>
            <a:ext cx="2232025" cy="2001838"/>
            <a:chOff x="467545" y="3571177"/>
            <a:chExt cx="2232248" cy="2002616"/>
          </a:xfrm>
        </p:grpSpPr>
        <p:pic>
          <p:nvPicPr>
            <p:cNvPr id="20499" name="Picture 2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467545" y="3571177"/>
              <a:ext cx="2232248" cy="16665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500" name="Obdélník 10"/>
            <p:cNvSpPr>
              <a:spLocks noChangeArrowheads="1"/>
            </p:cNvSpPr>
            <p:nvPr/>
          </p:nvSpPr>
          <p:spPr bwMode="auto">
            <a:xfrm>
              <a:off x="1259632" y="5204461"/>
              <a:ext cx="83548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4 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2843213" y="3336925"/>
            <a:ext cx="1631950" cy="2374900"/>
            <a:chOff x="4211960" y="3197351"/>
            <a:chExt cx="1631601" cy="2375655"/>
          </a:xfrm>
        </p:grpSpPr>
        <p:pic>
          <p:nvPicPr>
            <p:cNvPr id="20497" name="Picture 4" descr="http://fyzika.gjvj.cz/pokusy/pokusy/fotky/321jehla41.jp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4211960" y="3197351"/>
              <a:ext cx="1631601" cy="20403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8" name="Obdélník 11"/>
            <p:cNvSpPr>
              <a:spLocks noChangeArrowheads="1"/>
            </p:cNvSpPr>
            <p:nvPr/>
          </p:nvSpPr>
          <p:spPr bwMode="auto">
            <a:xfrm>
              <a:off x="4614826" y="5203674"/>
              <a:ext cx="8258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5 </a:t>
              </a:r>
            </a:p>
          </p:txBody>
        </p:sp>
      </p:grp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4716463" y="3429000"/>
            <a:ext cx="2738437" cy="2166938"/>
            <a:chOff x="4788024" y="3360737"/>
            <a:chExt cx="2738438" cy="2166793"/>
          </a:xfrm>
        </p:grpSpPr>
        <p:pic>
          <p:nvPicPr>
            <p:cNvPr id="20495" name="Picture 2" descr="http://fyzweb.cz/materialy/sily/tezist/f05.jpg"/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4788024" y="3360737"/>
              <a:ext cx="2738438" cy="1809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6" name="Obdélník 15"/>
            <p:cNvSpPr>
              <a:spLocks noChangeArrowheads="1"/>
            </p:cNvSpPr>
            <p:nvPr/>
          </p:nvSpPr>
          <p:spPr bwMode="auto">
            <a:xfrm>
              <a:off x="5744309" y="5158198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6 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2051050" y="5719763"/>
            <a:ext cx="4762500" cy="1031875"/>
            <a:chOff x="2051681" y="5719159"/>
            <a:chExt cx="4762500" cy="1032391"/>
          </a:xfrm>
        </p:grpSpPr>
        <p:pic>
          <p:nvPicPr>
            <p:cNvPr id="20493" name="Picture 4" descr="http://fyzweb.cz/materialy/sily/tezist/prchod.gif"/>
            <p:cNvPicPr>
              <a:picLocks noChangeAspect="1" noChangeArrowheads="1"/>
            </p:cNvPicPr>
            <p:nvPr/>
          </p:nvPicPr>
          <p:blipFill>
            <a:blip r:embed="rId11"/>
            <a:srcRect/>
            <a:stretch>
              <a:fillRect/>
            </a:stretch>
          </p:blipFill>
          <p:spPr bwMode="auto">
            <a:xfrm>
              <a:off x="2051681" y="5719159"/>
              <a:ext cx="4762500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4" name="Obdélník 18"/>
            <p:cNvSpPr>
              <a:spLocks noChangeArrowheads="1"/>
            </p:cNvSpPr>
            <p:nvPr/>
          </p:nvSpPr>
          <p:spPr bwMode="auto">
            <a:xfrm>
              <a:off x="5580112" y="6382218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7 </a:t>
              </a: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Co je to těžiště.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se určí poloha těžiště.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Co je rovnovážná poloha tělesa.</a:t>
            </a:r>
          </a:p>
        </p:txBody>
      </p:sp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D1343E6-1519-4809-9B83-BA72EA08E2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C0896F5-5C62-4760-B980-C82000457C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2ED18C-9871-4E95-A866-DFD077E72BA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355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Působiště tíhové síly na těleso se nazývá: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střed tělesa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těžnice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těžiště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F3F2347-4A7F-4522-8A6D-5B575E3407C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/>
              <a:t>Může těžiště tělesa ležet mimo těleso?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Na otázku se nedá jednoznačně odpovědět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Ano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5800931-9989-445D-962C-0AB38C190F2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Při experimentálním určení polohy těžiště hledáme průsečík: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kolmic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výšek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těžnic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99E2EA-77EF-4B1C-8240-1CF52885021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Těleso </a:t>
            </a:r>
            <a:r>
              <a:rPr lang="cs-CZ" sz="3200" b="1" i="1" smtClean="0"/>
              <a:t>nebude</a:t>
            </a:r>
            <a:r>
              <a:rPr lang="cs-CZ" sz="3200" smtClean="0"/>
              <a:t> v rovnovážné poloze, pokud ho zavěsíme nebo podepřeme: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1 cm svisle dolů pod těžištěm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1 cm svisle </a:t>
            </a:r>
            <a:r>
              <a:rPr lang="cs-CZ" sz="2800" dirty="0">
                <a:latin typeface="Calibri" pitchFamily="34" charset="0"/>
              </a:rPr>
              <a:t>nahoře nad </a:t>
            </a:r>
            <a:r>
              <a:rPr lang="cs-CZ" sz="2800" dirty="0">
                <a:latin typeface="Calibri" pitchFamily="34" charset="0"/>
              </a:rPr>
              <a:t>těžištěm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 cm vodorovně vpravo od těžiště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C:\Documents and Settings\Ďobek\Local Settings\Temporary Internet Files\Content.IE5\2WIS9WBJ\MC9003348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7850" y="452438"/>
            <a:ext cx="1598613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7650" name="Skupina 9"/>
          <p:cNvGrpSpPr>
            <a:grpSpLocks/>
          </p:cNvGrpSpPr>
          <p:nvPr/>
        </p:nvGrpSpPr>
        <p:grpSpPr bwMode="auto">
          <a:xfrm>
            <a:off x="6372225" y="1125538"/>
            <a:ext cx="450850" cy="460375"/>
            <a:chOff x="6372200" y="1124744"/>
            <a:chExt cx="450638" cy="461665"/>
          </a:xfrm>
        </p:grpSpPr>
        <p:sp>
          <p:nvSpPr>
            <p:cNvPr id="2" name="Ovál 1"/>
            <p:cNvSpPr/>
            <p:nvPr/>
          </p:nvSpPr>
          <p:spPr>
            <a:xfrm>
              <a:off x="6372200" y="1285530"/>
              <a:ext cx="126940" cy="1273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667" name="TextovéPole 4"/>
            <p:cNvSpPr txBox="1">
              <a:spLocks noChangeArrowheads="1"/>
            </p:cNvSpPr>
            <p:nvPr/>
          </p:nvSpPr>
          <p:spPr bwMode="auto">
            <a:xfrm>
              <a:off x="6444208" y="1124744"/>
              <a:ext cx="37863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Candara" pitchFamily="34" charset="0"/>
                </a:rPr>
                <a:t>B</a:t>
              </a:r>
            </a:p>
          </p:txBody>
        </p:sp>
      </p:grpSp>
      <p:grpSp>
        <p:nvGrpSpPr>
          <p:cNvPr id="27651" name="Skupina 15"/>
          <p:cNvGrpSpPr>
            <a:grpSpLocks/>
          </p:cNvGrpSpPr>
          <p:nvPr/>
        </p:nvGrpSpPr>
        <p:grpSpPr bwMode="auto">
          <a:xfrm>
            <a:off x="6210300" y="1671638"/>
            <a:ext cx="425450" cy="461962"/>
            <a:chOff x="6372200" y="1124744"/>
            <a:chExt cx="426592" cy="461665"/>
          </a:xfrm>
        </p:grpSpPr>
        <p:sp>
          <p:nvSpPr>
            <p:cNvPr id="17" name="Ovál 16"/>
            <p:cNvSpPr/>
            <p:nvPr/>
          </p:nvSpPr>
          <p:spPr>
            <a:xfrm>
              <a:off x="6372200" y="1284978"/>
              <a:ext cx="127341" cy="128505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665" name="TextovéPole 17"/>
            <p:cNvSpPr txBox="1">
              <a:spLocks noChangeArrowheads="1"/>
            </p:cNvSpPr>
            <p:nvPr/>
          </p:nvSpPr>
          <p:spPr bwMode="auto">
            <a:xfrm>
              <a:off x="6444208" y="1124744"/>
              <a:ext cx="35458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Candara" pitchFamily="34" charset="0"/>
                </a:rPr>
                <a:t>C</a:t>
              </a:r>
            </a:p>
          </p:txBody>
        </p:sp>
      </p:grpSp>
      <p:grpSp>
        <p:nvGrpSpPr>
          <p:cNvPr id="27652" name="Skupina 18"/>
          <p:cNvGrpSpPr>
            <a:grpSpLocks/>
          </p:cNvGrpSpPr>
          <p:nvPr/>
        </p:nvGrpSpPr>
        <p:grpSpPr bwMode="auto">
          <a:xfrm>
            <a:off x="6524625" y="549275"/>
            <a:ext cx="450850" cy="460375"/>
            <a:chOff x="6372200" y="1124744"/>
            <a:chExt cx="450638" cy="461665"/>
          </a:xfrm>
        </p:grpSpPr>
        <p:sp>
          <p:nvSpPr>
            <p:cNvPr id="20" name="Ovál 19"/>
            <p:cNvSpPr/>
            <p:nvPr/>
          </p:nvSpPr>
          <p:spPr>
            <a:xfrm>
              <a:off x="6372200" y="1285531"/>
              <a:ext cx="126940" cy="1273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663" name="TextovéPole 20"/>
            <p:cNvSpPr txBox="1">
              <a:spLocks noChangeArrowheads="1"/>
            </p:cNvSpPr>
            <p:nvPr/>
          </p:nvSpPr>
          <p:spPr bwMode="auto">
            <a:xfrm>
              <a:off x="6444208" y="1124744"/>
              <a:ext cx="37863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Candara" pitchFamily="34" charset="0"/>
                </a:rPr>
                <a:t>A</a:t>
              </a:r>
            </a:p>
          </p:txBody>
        </p:sp>
      </p:grpSp>
      <p:sp>
        <p:nvSpPr>
          <p:cNvPr id="276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7C1708-563A-475F-A9A3-58DD65FA1AB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3200" smtClean="0"/>
              <a:t>Těžiště leží v bodě: 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C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B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9688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600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RAUNER, Karel; HAVEL, Václav; RANDA, Miroslav. </a:t>
            </a:r>
            <a:r>
              <a:rPr lang="cs-CZ" sz="1600" i="1" smtClean="0"/>
              <a:t>Fyzika 7 učebnice pro základní školy a víceletá gymnázia</a:t>
            </a:r>
            <a:r>
              <a:rPr lang="cs-CZ" sz="1600" smtClean="0"/>
              <a:t>. Plzeň: Fraus, 2005, ISBN 80-7238-431-7.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RAUNER, Karel; HAVEL, Václav; RANDA, Miroslav. </a:t>
            </a:r>
            <a:r>
              <a:rPr lang="cs-CZ" sz="1600" i="1" smtClean="0"/>
              <a:t>Fyzika 7 pracovní sešit pro základní školy a víceletá gymnázia</a:t>
            </a:r>
            <a:r>
              <a:rPr lang="cs-CZ" sz="1600" smtClean="0"/>
              <a:t>. Plzeň: Fraus, 2005, ISBN 80-7238-432-5.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sz="1600" i="1" u="sng" smtClean="0">
                <a:solidFill>
                  <a:srgbClr val="073E87"/>
                </a:solidFill>
              </a:rPr>
              <a:t>Jiné zdroje:</a:t>
            </a:r>
            <a:r>
              <a:rPr lang="cs-CZ" sz="1600" smtClean="0"/>
              <a:t> </a:t>
            </a:r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1 - </a:t>
            </a:r>
            <a:r>
              <a:rPr lang="pt-BR" sz="1400" smtClean="0"/>
              <a:t>AUTOR NEUVEDEN. </a:t>
            </a:r>
            <a:r>
              <a:rPr lang="pt-BR" sz="1400" i="1" smtClean="0"/>
              <a:t>kvinta-html.wz.cz</a:t>
            </a:r>
            <a:r>
              <a:rPr lang="pt-BR" sz="1400" smtClean="0"/>
              <a:t> [online]. [cit. </a:t>
            </a:r>
            <a:r>
              <a:rPr lang="cs-CZ" sz="1400" smtClean="0"/>
              <a:t>15</a:t>
            </a:r>
            <a:r>
              <a:rPr lang="pt-BR" sz="1400" smtClean="0"/>
              <a:t>.1</a:t>
            </a:r>
            <a:r>
              <a:rPr lang="cs-CZ" sz="1400" smtClean="0"/>
              <a:t>2</a:t>
            </a:r>
            <a:r>
              <a:rPr lang="pt-BR" sz="1400" smtClean="0"/>
              <a:t>.201</a:t>
            </a:r>
            <a:r>
              <a:rPr lang="cs-CZ" sz="1400" smtClean="0"/>
              <a:t>3</a:t>
            </a:r>
            <a:r>
              <a:rPr lang="pt-BR" sz="1400" smtClean="0"/>
              <a:t>]. Dostupný na WWW: </a:t>
            </a:r>
            <a:r>
              <a:rPr lang="pt-BR" sz="1400" smtClean="0">
                <a:hlinkClick r:id="rId2"/>
              </a:rPr>
              <a:t>http://kvinta-html.wz.cz/fyzika/mechanika/tuhe_teleso/teziste_tuh_tel.htm</a:t>
            </a:r>
            <a:endParaRPr lang="cs-CZ" sz="14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2 – AUTOR NEUVEDEN. </a:t>
            </a:r>
            <a:r>
              <a:rPr lang="cs-CZ" sz="1400" i="1" smtClean="0"/>
              <a:t>fyzweb.cz</a:t>
            </a:r>
            <a:r>
              <a:rPr lang="cs-CZ" sz="1400" smtClean="0"/>
              <a:t> [online]. [cit. 15</a:t>
            </a:r>
            <a:r>
              <a:rPr lang="pt-BR" sz="1400" smtClean="0"/>
              <a:t>.1</a:t>
            </a:r>
            <a:r>
              <a:rPr lang="cs-CZ" sz="1400" smtClean="0"/>
              <a:t>2</a:t>
            </a:r>
            <a:r>
              <a:rPr lang="pt-BR" sz="1400" smtClean="0"/>
              <a:t>.201</a:t>
            </a:r>
            <a:r>
              <a:rPr lang="cs-CZ" sz="1400" smtClean="0"/>
              <a:t>3]. Dostupný na WWW: </a:t>
            </a:r>
            <a:r>
              <a:rPr lang="cs-CZ" sz="1400" smtClean="0">
                <a:hlinkClick r:id="rId3"/>
              </a:rPr>
              <a:t>http://fyzweb.cz/materialy/sily/tezist/stabil.php</a:t>
            </a:r>
            <a:endParaRPr lang="cs-CZ" sz="14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3 – AUTOR NEUVEDEN. </a:t>
            </a:r>
            <a:r>
              <a:rPr lang="cs-CZ" sz="1400" i="1" smtClean="0"/>
              <a:t>matikaj.webnode.cz</a:t>
            </a:r>
            <a:r>
              <a:rPr lang="cs-CZ" sz="1400" smtClean="0"/>
              <a:t> [online]. [cit. 15</a:t>
            </a:r>
            <a:r>
              <a:rPr lang="pt-BR" sz="1400" smtClean="0"/>
              <a:t>.1</a:t>
            </a:r>
            <a:r>
              <a:rPr lang="cs-CZ" sz="1400" smtClean="0"/>
              <a:t>2</a:t>
            </a:r>
            <a:r>
              <a:rPr lang="pt-BR" sz="1400" smtClean="0"/>
              <a:t>.201</a:t>
            </a:r>
            <a:r>
              <a:rPr lang="cs-CZ" sz="1400" smtClean="0"/>
              <a:t>3]. Dostupný na WWW: </a:t>
            </a:r>
            <a:r>
              <a:rPr lang="cs-CZ" sz="1400" smtClean="0">
                <a:hlinkClick r:id="rId4"/>
              </a:rPr>
              <a:t>http://matikaj.webnode.cz/news/teziste-telesa/</a:t>
            </a:r>
            <a:endParaRPr lang="cs-CZ" sz="14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4 – AUTOR NEUVEDEN. </a:t>
            </a:r>
            <a:r>
              <a:rPr lang="cs-CZ" sz="1400" i="1" smtClean="0"/>
              <a:t>fyzweb.cz</a:t>
            </a:r>
            <a:r>
              <a:rPr lang="cs-CZ" sz="1400" smtClean="0"/>
              <a:t> [online]. [cit. 15</a:t>
            </a:r>
            <a:r>
              <a:rPr lang="pt-BR" sz="1400" smtClean="0"/>
              <a:t>.1</a:t>
            </a:r>
            <a:r>
              <a:rPr lang="cs-CZ" sz="1400" smtClean="0"/>
              <a:t>2</a:t>
            </a:r>
            <a:r>
              <a:rPr lang="pt-BR" sz="1400" smtClean="0"/>
              <a:t>.201</a:t>
            </a:r>
            <a:r>
              <a:rPr lang="cs-CZ" sz="1400" smtClean="0"/>
              <a:t>3]. Dostupný na WWW: </a:t>
            </a:r>
            <a:r>
              <a:rPr lang="cs-CZ" sz="1400" smtClean="0">
                <a:hlinkClick r:id="rId5"/>
              </a:rPr>
              <a:t>http://fyzweb.cz/materialy/sily/previs/previs.php</a:t>
            </a:r>
            <a:r>
              <a:rPr lang="cs-CZ" sz="1400" smtClean="0"/>
              <a:t> </a:t>
            </a:r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5 – </a:t>
            </a:r>
            <a:r>
              <a:rPr lang="pt-BR" sz="1400" smtClean="0"/>
              <a:t>AUTOR NEUVEDEN. </a:t>
            </a:r>
            <a:r>
              <a:rPr lang="pt-BR" sz="1400" i="1" smtClean="0"/>
              <a:t>http://fyzika.gjvj.cz</a:t>
            </a:r>
            <a:r>
              <a:rPr lang="pt-BR" sz="1400" smtClean="0"/>
              <a:t> [online]. [cit. </a:t>
            </a:r>
            <a:r>
              <a:rPr lang="cs-CZ" sz="1400" smtClean="0"/>
              <a:t>15</a:t>
            </a:r>
            <a:r>
              <a:rPr lang="pt-BR" sz="1400" smtClean="0"/>
              <a:t>.1</a:t>
            </a:r>
            <a:r>
              <a:rPr lang="cs-CZ" sz="1400" smtClean="0"/>
              <a:t>2</a:t>
            </a:r>
            <a:r>
              <a:rPr lang="pt-BR" sz="1400" smtClean="0"/>
              <a:t>.201</a:t>
            </a:r>
            <a:r>
              <a:rPr lang="cs-CZ" sz="1400" smtClean="0"/>
              <a:t>3</a:t>
            </a:r>
            <a:r>
              <a:rPr lang="pt-BR" sz="1400" smtClean="0"/>
              <a:t>]. Dostupný na WWW: </a:t>
            </a:r>
            <a:r>
              <a:rPr lang="pt-BR" sz="1400" smtClean="0">
                <a:hlinkClick r:id="rId6"/>
              </a:rPr>
              <a:t>http://fyzika.gjvj.cz/pokusy/pokusy/321.htm</a:t>
            </a:r>
            <a:endParaRPr lang="cs-CZ" sz="14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6, 7 – AUTOR NEUVEDEN. </a:t>
            </a:r>
            <a:r>
              <a:rPr lang="cs-CZ" sz="1400" i="1" smtClean="0"/>
              <a:t>fyzweb.cz</a:t>
            </a:r>
            <a:r>
              <a:rPr lang="cs-CZ" sz="1400" smtClean="0"/>
              <a:t> [online]. [cit. 15</a:t>
            </a:r>
            <a:r>
              <a:rPr lang="pt-BR" sz="1400" smtClean="0"/>
              <a:t>.1</a:t>
            </a:r>
            <a:r>
              <a:rPr lang="cs-CZ" sz="1400" smtClean="0"/>
              <a:t>2</a:t>
            </a:r>
            <a:r>
              <a:rPr lang="pt-BR" sz="1400" smtClean="0"/>
              <a:t>.201</a:t>
            </a:r>
            <a:r>
              <a:rPr lang="cs-CZ" sz="1400" smtClean="0"/>
              <a:t>3]. Dostupný na WWW: </a:t>
            </a:r>
            <a:r>
              <a:rPr lang="cs-CZ" sz="1400" smtClean="0">
                <a:hlinkClick r:id="rId3"/>
              </a:rPr>
              <a:t>http://fyzweb.cz/materialy/sily/tezist/stabil.php</a:t>
            </a:r>
            <a:endParaRPr lang="cs-CZ" sz="1400" smtClean="0"/>
          </a:p>
          <a:p>
            <a:pPr lvl="1">
              <a:buFont typeface="Arial" charset="0"/>
              <a:buChar char="•"/>
            </a:pPr>
            <a:r>
              <a:rPr lang="cs-CZ" sz="1600" smtClean="0"/>
              <a:t>Zdroj obrázků: www.office.microsoft.com</a:t>
            </a:r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7228323-174D-4149-ABCF-0A5E72952B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2798</TotalTime>
  <Words>552</Words>
  <Application>Microsoft Office PowerPoint</Application>
  <PresentationFormat>On-screen Show (4:3)</PresentationFormat>
  <Paragraphs>98</Paragraphs>
  <Slides>15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15</vt:i4>
      </vt:variant>
    </vt:vector>
  </HeadingPairs>
  <TitlesOfParts>
    <vt:vector size="27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Těžiště</vt:lpstr>
      <vt:lpstr>Těžiště</vt:lpstr>
      <vt:lpstr>Experimentální určení polohy těžiště</vt:lpstr>
      <vt:lpstr>Určení polohy těžiště výpočtem</vt:lpstr>
      <vt:lpstr>Rovnovážná poloha tělesa</vt:lpstr>
      <vt:lpstr>Co jsme se dozvěděli?</vt:lpstr>
      <vt:lpstr>Závěrečné opakování</vt:lpstr>
      <vt:lpstr>Působiště tíhové síly na těleso se nazývá:</vt:lpstr>
      <vt:lpstr>Může těžiště tělesa ležet mimo těleso?</vt:lpstr>
      <vt:lpstr>Při experimentálním určení polohy těžiště hledáme průsečík:</vt:lpstr>
      <vt:lpstr>Těleso nebude v rovnovážné poloze, pokud ho zavěsíme nebo podepřeme:</vt:lpstr>
      <vt:lpstr>Těžiště leží v bodě: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295</cp:revision>
  <dcterms:created xsi:type="dcterms:W3CDTF">2013-05-10T12:01:16Z</dcterms:created>
  <dcterms:modified xsi:type="dcterms:W3CDTF">2014-01-02T17:37:58Z</dcterms:modified>
</cp:coreProperties>
</file>