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 </a:t>
          </a:r>
          <a:r>
            <a:rPr lang="cs-CZ" sz="2000" baseline="0" dirty="0" smtClean="0"/>
            <a:t>ČJ_19_KAREL JAROMÍR ERBEN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Halže,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Fukalová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Život a dílo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CZ.1.07/1.4.00/21.3551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X="100137" custScaleY="9575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6D369DA-C8D8-46E8-ACDB-24F589BE58EE}" type="presOf" srcId="{B651F6E3-6281-48DB-9319-2AEAFDAE7572}" destId="{619D679B-A015-4ECF-8348-D1034C574F40}" srcOrd="0" destOrd="0" presId="urn:microsoft.com/office/officeart/2005/8/layout/target3"/>
    <dgm:cxn modelId="{CA847A4C-C5E6-4019-A2B4-0D6AD66DEFCD}" type="presOf" srcId="{4C35D32F-0EAB-4CD7-82EE-45574DC2A586}" destId="{890E4F0B-2866-4A3F-A3C7-2A14B1797930}" srcOrd="1" destOrd="0" presId="urn:microsoft.com/office/officeart/2005/8/layout/target3"/>
    <dgm:cxn modelId="{DFCEE54A-A7DF-4553-A5A8-F008DEB919A6}" type="presOf" srcId="{B651F6E3-6281-48DB-9319-2AEAFDAE7572}" destId="{6BB5E863-4638-4E1D-BFDE-399D028AC4ED}" srcOrd="1" destOrd="0" presId="urn:microsoft.com/office/officeart/2005/8/layout/target3"/>
    <dgm:cxn modelId="{BDCBB573-CB33-4F78-8257-537002EB2228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42367CB-A0A6-4ADC-AD91-65F3B176ADE9}" type="presOf" srcId="{D1D4F407-5343-4D3F-B5B9-D407B03CAEB4}" destId="{D005CE8C-CC26-4C3E-AC11-E15060ECD759}" srcOrd="0" destOrd="0" presId="urn:microsoft.com/office/officeart/2005/8/layout/target3"/>
    <dgm:cxn modelId="{BAC33ABF-D0FC-49F9-93B4-E7C6EFB9CCF9}" type="presOf" srcId="{D8197B8C-B260-4A16-BDF4-0947B075E274}" destId="{5A5FFA88-C948-4069-8E93-59FA12366E83}" srcOrd="1" destOrd="0" presId="urn:microsoft.com/office/officeart/2005/8/layout/target3"/>
    <dgm:cxn modelId="{ED91CAD6-C2AD-4F87-BBAA-88B104456FD2}" type="presOf" srcId="{757F3AB3-0718-4624-B441-E567A8F0AB56}" destId="{333A1088-737F-45CB-B68E-254E46348037}" srcOrd="0" destOrd="0" presId="urn:microsoft.com/office/officeart/2005/8/layout/target3"/>
    <dgm:cxn modelId="{A95C3973-B1C1-4391-A7E6-AA8521AFBC3E}" type="presOf" srcId="{4C35D32F-0EAB-4CD7-82EE-45574DC2A586}" destId="{8BEBB6EC-1DAA-4CAC-8A25-BC0FCBD5DBD5}" srcOrd="0" destOrd="0" presId="urn:microsoft.com/office/officeart/2005/8/layout/target3"/>
    <dgm:cxn modelId="{375ED028-3BD0-419C-87B7-CAD7FA754F83}" type="presOf" srcId="{D8197B8C-B260-4A16-BDF4-0947B075E274}" destId="{25B08C86-7E15-44DC-BE7F-FFB55DD49D12}" srcOrd="0" destOrd="0" presId="urn:microsoft.com/office/officeart/2005/8/layout/target3"/>
    <dgm:cxn modelId="{C59B95FD-0CCA-4DE3-951C-11F6CC589002}" type="presOf" srcId="{D1B46980-6531-4606-95E6-44980827E919}" destId="{2BE915AB-18AA-4053-B92C-3BFC9ED204BB}" srcOrd="1" destOrd="0" presId="urn:microsoft.com/office/officeart/2005/8/layout/target3"/>
    <dgm:cxn modelId="{1FC148EA-3D3D-49D9-BC0B-925FACF5E7D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EE4B4C4-964C-41E5-B203-19DC62F2B1EC}" type="presParOf" srcId="{333A1088-737F-45CB-B68E-254E46348037}" destId="{F5ABB229-8D3B-4694-996A-96F23CF14429}" srcOrd="0" destOrd="0" presId="urn:microsoft.com/office/officeart/2005/8/layout/target3"/>
    <dgm:cxn modelId="{4025CDFE-B904-4925-A73C-190354DDE423}" type="presParOf" srcId="{333A1088-737F-45CB-B68E-254E46348037}" destId="{F41139FD-01EE-4571-8B17-4FB00FC51163}" srcOrd="1" destOrd="0" presId="urn:microsoft.com/office/officeart/2005/8/layout/target3"/>
    <dgm:cxn modelId="{2EA3A5DA-72EB-4219-9845-CA6159CB4CC7}" type="presParOf" srcId="{333A1088-737F-45CB-B68E-254E46348037}" destId="{D005CE8C-CC26-4C3E-AC11-E15060ECD759}" srcOrd="2" destOrd="0" presId="urn:microsoft.com/office/officeart/2005/8/layout/target3"/>
    <dgm:cxn modelId="{A6A6C4BA-C7D7-46BA-86CB-991F7FF7671F}" type="presParOf" srcId="{333A1088-737F-45CB-B68E-254E46348037}" destId="{2C702D82-9B77-49B7-9568-BB8EB47C3372}" srcOrd="3" destOrd="0" presId="urn:microsoft.com/office/officeart/2005/8/layout/target3"/>
    <dgm:cxn modelId="{DB150AFD-326E-4EB7-B1F4-99D9F52AF298}" type="presParOf" srcId="{333A1088-737F-45CB-B68E-254E46348037}" destId="{A52A0455-90FF-4808-ABD0-F02540D31D5A}" srcOrd="4" destOrd="0" presId="urn:microsoft.com/office/officeart/2005/8/layout/target3"/>
    <dgm:cxn modelId="{BDE869A2-D3CB-4334-9552-3B894A7C5967}" type="presParOf" srcId="{333A1088-737F-45CB-B68E-254E46348037}" destId="{6140AFEC-043D-4C43-A2F9-D0F5331DF3A3}" srcOrd="5" destOrd="0" presId="urn:microsoft.com/office/officeart/2005/8/layout/target3"/>
    <dgm:cxn modelId="{3C3955C5-276C-4CB3-903F-3F4A8218A3AB}" type="presParOf" srcId="{333A1088-737F-45CB-B68E-254E46348037}" destId="{9358AC05-5D7D-4327-9F80-1AD486AEA664}" srcOrd="6" destOrd="0" presId="urn:microsoft.com/office/officeart/2005/8/layout/target3"/>
    <dgm:cxn modelId="{A62B00AC-8D31-4CD2-8B7A-91D83D371C02}" type="presParOf" srcId="{333A1088-737F-45CB-B68E-254E46348037}" destId="{313FC574-E1CD-4FB4-B054-0B805CE0447D}" srcOrd="7" destOrd="0" presId="urn:microsoft.com/office/officeart/2005/8/layout/target3"/>
    <dgm:cxn modelId="{8F486814-023E-4E85-B5C4-16D63C72B695}" type="presParOf" srcId="{333A1088-737F-45CB-B68E-254E46348037}" destId="{619D679B-A015-4ECF-8348-D1034C574F40}" srcOrd="8" destOrd="0" presId="urn:microsoft.com/office/officeart/2005/8/layout/target3"/>
    <dgm:cxn modelId="{F2042ED8-362E-46CE-933B-60BC620D38F1}" type="presParOf" srcId="{333A1088-737F-45CB-B68E-254E46348037}" destId="{322283A8-4A27-4CDA-BAE3-F381106A9174}" srcOrd="9" destOrd="0" presId="urn:microsoft.com/office/officeart/2005/8/layout/target3"/>
    <dgm:cxn modelId="{E01B2CD7-9386-4D90-B7DC-F01ABD0ACA4B}" type="presParOf" srcId="{333A1088-737F-45CB-B68E-254E46348037}" destId="{FFC9F71D-1B4F-4AD9-A4A6-86ADEFC8AF5C}" srcOrd="10" destOrd="0" presId="urn:microsoft.com/office/officeart/2005/8/layout/target3"/>
    <dgm:cxn modelId="{244E1415-F0F6-4189-91AB-A76FC44BAA06}" type="presParOf" srcId="{333A1088-737F-45CB-B68E-254E46348037}" destId="{25B08C86-7E15-44DC-BE7F-FFB55DD49D12}" srcOrd="11" destOrd="0" presId="urn:microsoft.com/office/officeart/2005/8/layout/target3"/>
    <dgm:cxn modelId="{B1FF7E3E-B76E-47C8-BF61-5E13B26CC40B}" type="presParOf" srcId="{333A1088-737F-45CB-B68E-254E46348037}" destId="{76644BE8-9D7C-4C09-B250-3D10AF48CBB7}" srcOrd="12" destOrd="0" presId="urn:microsoft.com/office/officeart/2005/8/layout/target3"/>
    <dgm:cxn modelId="{5FDD7A5B-C749-46C4-BB7B-DF784DA8CE9E}" type="presParOf" srcId="{333A1088-737F-45CB-B68E-254E46348037}" destId="{EE85B701-7295-41C0-BA7A-34D3756A2AE6}" srcOrd="13" destOrd="0" presId="urn:microsoft.com/office/officeart/2005/8/layout/target3"/>
    <dgm:cxn modelId="{9A3F6773-CAFD-4C98-BFA2-C5B7A9547840}" type="presParOf" srcId="{333A1088-737F-45CB-B68E-254E46348037}" destId="{8BEBB6EC-1DAA-4CAC-8A25-BC0FCBD5DBD5}" srcOrd="14" destOrd="0" presId="urn:microsoft.com/office/officeart/2005/8/layout/target3"/>
    <dgm:cxn modelId="{390BDBAD-CBA6-4E92-BD1C-6DF9A823D417}" type="presParOf" srcId="{333A1088-737F-45CB-B68E-254E46348037}" destId="{AED2198E-93D5-4001-81B4-73124B309672}" srcOrd="15" destOrd="0" presId="urn:microsoft.com/office/officeart/2005/8/layout/target3"/>
    <dgm:cxn modelId="{365162AD-DDE9-49B1-A4B3-D28A0E5D6FC9}" type="presParOf" srcId="{333A1088-737F-45CB-B68E-254E46348037}" destId="{2BE915AB-18AA-4053-B92C-3BFC9ED204BB}" srcOrd="16" destOrd="0" presId="urn:microsoft.com/office/officeart/2005/8/layout/target3"/>
    <dgm:cxn modelId="{D23F00A7-883C-48D8-BC46-3EDBCFFE47C1}" type="presParOf" srcId="{333A1088-737F-45CB-B68E-254E46348037}" destId="{6BB5E863-4638-4E1D-BFDE-399D028AC4ED}" srcOrd="17" destOrd="0" presId="urn:microsoft.com/office/officeart/2005/8/layout/target3"/>
    <dgm:cxn modelId="{14965B1B-366F-4FD2-9D73-49B622B6748C}" type="presParOf" srcId="{333A1088-737F-45CB-B68E-254E46348037}" destId="{5A5FFA88-C948-4069-8E93-59FA12366E83}" srcOrd="18" destOrd="0" presId="urn:microsoft.com/office/officeart/2005/8/layout/target3"/>
    <dgm:cxn modelId="{F28E1C0B-9098-4826-AE5E-F3641D7DF7E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1997" y="0"/>
          <a:ext cx="4320479" cy="43204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144010" y="0"/>
          <a:ext cx="5832648" cy="43204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Halže, příspěvková organizace</a:t>
          </a:r>
          <a:endParaRPr lang="cs-CZ" sz="2000" kern="1200" dirty="0"/>
        </a:p>
      </dsp:txBody>
      <dsp:txXfrm>
        <a:off x="2144010" y="0"/>
        <a:ext cx="5832648" cy="691276"/>
      </dsp:txXfrm>
    </dsp:sp>
    <dsp:sp modelId="{A52A0455-90FF-4808-ABD0-F02540D31D5A}">
      <dsp:nvSpPr>
        <dsp:cNvPr id="0" name=""/>
        <dsp:cNvSpPr/>
      </dsp:nvSpPr>
      <dsp:spPr>
        <a:xfrm>
          <a:off x="451652" y="691276"/>
          <a:ext cx="3413179" cy="34131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158242" y="691276"/>
          <a:ext cx="5832648" cy="34131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Fukalová</a:t>
          </a:r>
          <a:endParaRPr lang="cs-CZ" sz="2000" kern="1200" dirty="0"/>
        </a:p>
      </dsp:txBody>
      <dsp:txXfrm>
        <a:off x="2158242" y="691276"/>
        <a:ext cx="5832648" cy="691276"/>
      </dsp:txXfrm>
    </dsp:sp>
    <dsp:sp modelId="{313FC574-E1CD-4FB4-B054-0B805CE0447D}">
      <dsp:nvSpPr>
        <dsp:cNvPr id="0" name=""/>
        <dsp:cNvSpPr/>
      </dsp:nvSpPr>
      <dsp:spPr>
        <a:xfrm>
          <a:off x="905303" y="1382553"/>
          <a:ext cx="2505878" cy="25058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154246" y="1435690"/>
          <a:ext cx="5840638" cy="23996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 </a:t>
          </a:r>
          <a:r>
            <a:rPr lang="cs-CZ" sz="2000" kern="1200" baseline="0" dirty="0" smtClean="0"/>
            <a:t>ČJ_19_KAREL JAROMÍR ERBEN</a:t>
          </a:r>
          <a:endParaRPr lang="cs-CZ" sz="2000" kern="1200" dirty="0"/>
        </a:p>
      </dsp:txBody>
      <dsp:txXfrm>
        <a:off x="2154246" y="1435690"/>
        <a:ext cx="5840638" cy="661959"/>
      </dsp:txXfrm>
    </dsp:sp>
    <dsp:sp modelId="{FFC9F71D-1B4F-4AD9-A4A6-86ADEFC8AF5C}">
      <dsp:nvSpPr>
        <dsp:cNvPr id="0" name=""/>
        <dsp:cNvSpPr/>
      </dsp:nvSpPr>
      <dsp:spPr>
        <a:xfrm>
          <a:off x="1358953" y="2073830"/>
          <a:ext cx="1598577" cy="159857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158242" y="2073830"/>
          <a:ext cx="5832648" cy="15985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Život a dílo</a:t>
          </a:r>
          <a:endParaRPr lang="cs-CZ" sz="2000" kern="1200" dirty="0"/>
        </a:p>
      </dsp:txBody>
      <dsp:txXfrm>
        <a:off x="2158242" y="2073830"/>
        <a:ext cx="5832648" cy="691276"/>
      </dsp:txXfrm>
    </dsp:sp>
    <dsp:sp modelId="{EE85B701-7295-41C0-BA7A-34D3756A2AE6}">
      <dsp:nvSpPr>
        <dsp:cNvPr id="0" name=""/>
        <dsp:cNvSpPr/>
      </dsp:nvSpPr>
      <dsp:spPr>
        <a:xfrm>
          <a:off x="1812603" y="2765107"/>
          <a:ext cx="691276" cy="6912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158242" y="2765107"/>
          <a:ext cx="5832648" cy="6912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CZ.1.07/1.4.00/21.3551</a:t>
          </a:r>
          <a:endParaRPr lang="cs-CZ" sz="2000" kern="1200" dirty="0"/>
        </a:p>
      </dsp:txBody>
      <dsp:txXfrm>
        <a:off x="2158242" y="2765107"/>
        <a:ext cx="5832648" cy="6912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dagomara.blog.cz/0708/jizni-cechy-velharticky-hrbitov-plny-zla" TargetMode="External"/><Relationship Id="rId3" Type="http://schemas.openxmlformats.org/officeDocument/2006/relationships/hyperlink" Target="http://cs.wikipedia.org/wiki/Karel_Jarom%C3%ADr_Erben" TargetMode="External"/><Relationship Id="rId7" Type="http://schemas.openxmlformats.org/officeDocument/2006/relationships/hyperlink" Target="http://www.databazeknih.cz/knihy/kytice-588" TargetMode="External"/><Relationship Id="rId2" Type="http://schemas.openxmlformats.org/officeDocument/2006/relationships/hyperlink" Target="http://upload.wikimedia.org/wikipedia/commons/6/6a/Jan_Vil%C3%ADmek_-_Karel_Jarom%C3%ADr_Erbe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Kytice_(sb%C3%ADrka)" TargetMode="External"/><Relationship Id="rId5" Type="http://schemas.openxmlformats.org/officeDocument/2006/relationships/hyperlink" Target="http://cs.wikipedia.org/wiki/Soubor:Venceslav_cerny_erben_baje_a_povesti_slovanske.jpg" TargetMode="External"/><Relationship Id="rId4" Type="http://schemas.openxmlformats.org/officeDocument/2006/relationships/hyperlink" Target="http://cs.wikipedia.org/wiki/%C4%8Cesk%C3%A9_poh%C3%A1dky_(Karel_Jarom%C3%ADr_Erben)" TargetMode="External"/><Relationship Id="rId9" Type="http://schemas.openxmlformats.org/officeDocument/2006/relationships/hyperlink" Target="http://www.youtube.com/watch?v=PYxVdKCaIzM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PYxVdKCaIz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KAREL JAROMÍR ERBEN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Spisovatelé a ilustrátoři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8493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78498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60032497"/>
              </p:ext>
            </p:extLst>
          </p:nvPr>
        </p:nvGraphicFramePr>
        <p:xfrm>
          <a:off x="539552" y="332656"/>
          <a:ext cx="7992888" cy="432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285" y="5173042"/>
            <a:ext cx="5407429" cy="1047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9224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Prezentace je určena žákům 4. a 5. ročníku jako výukový materiál pro předmět Český jazyk – literární výchova</a:t>
            </a:r>
          </a:p>
          <a:p>
            <a:r>
              <a:rPr lang="cs-CZ" sz="2400" dirty="0" smtClean="0"/>
              <a:t>Seznamuje žáky s životem a dílem spisovatele, především je zaměřena na jeho sbírku balad Kytice</a:t>
            </a:r>
          </a:p>
          <a:p>
            <a:r>
              <a:rPr lang="cs-CZ" sz="2400" dirty="0" smtClean="0"/>
              <a:t>Materiál zmiňuje také místo v plzeňském kraji, se kterým je pravděpodobně spjata jedna z balad </a:t>
            </a:r>
          </a:p>
          <a:p>
            <a:r>
              <a:rPr lang="cs-CZ" sz="2400" dirty="0" smtClean="0"/>
              <a:t>Prezentace je určena k použití na interaktivní tabuli</a:t>
            </a:r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53305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>
                <a:hlinkClick r:id="rId2"/>
              </a:rPr>
              <a:t>http://upload.wikimedia.org/wikipedia/commons/6/6a/Jan_Vil%C3%ADmek_-_</a:t>
            </a:r>
            <a:r>
              <a:rPr lang="cs-CZ" sz="1600" dirty="0" smtClean="0">
                <a:hlinkClick r:id="rId2"/>
              </a:rPr>
              <a:t>Karel_Jarom%C3%ADr_Erben.jpg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cs.wikipedia.org/wiki/Karel_Jarom%C3%ADr_Erben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://cs.wikipedia.org/wiki/%C4%8Cesk%C3%A9_poh%C3%A1dky_(</a:t>
            </a:r>
            <a:r>
              <a:rPr lang="cs-CZ" sz="1600" dirty="0" smtClean="0">
                <a:hlinkClick r:id="rId4"/>
              </a:rPr>
              <a:t>Karel_Jarom%C3%ADr_Erben)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</a:t>
            </a:r>
            <a:r>
              <a:rPr lang="cs-CZ" sz="1600" dirty="0" smtClean="0">
                <a:hlinkClick r:id="rId5"/>
              </a:rPr>
              <a:t>cs.wikipedia.org/wiki/Soubor:Venceslav_cerny_erben_baje_a_povesti_slovanske.jpg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</a:t>
            </a:r>
            <a:r>
              <a:rPr lang="cs-CZ" sz="1600" dirty="0">
                <a:hlinkClick r:id="rId6"/>
              </a:rPr>
              <a:t>://cs.wikipedia.org/wiki/Kytice_(</a:t>
            </a:r>
            <a:r>
              <a:rPr lang="cs-CZ" sz="1600" dirty="0" smtClean="0">
                <a:hlinkClick r:id="rId6"/>
              </a:rPr>
              <a:t>sb%C3%ADrka)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</a:t>
            </a:r>
            <a:r>
              <a:rPr lang="cs-CZ" sz="1600" dirty="0" smtClean="0">
                <a:hlinkClick r:id="rId7"/>
              </a:rPr>
              <a:t>www.databazeknih.cz/knihy/kytice-588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</a:t>
            </a:r>
            <a:r>
              <a:rPr lang="cs-CZ" sz="1600" dirty="0">
                <a:hlinkClick r:id="rId8"/>
              </a:rPr>
              <a:t>://</a:t>
            </a:r>
            <a:r>
              <a:rPr lang="cs-CZ" sz="1600" dirty="0" smtClean="0">
                <a:hlinkClick r:id="rId8"/>
              </a:rPr>
              <a:t>dagomara.blog.cz/0708/jizni-cechy-velharticky-hrbitov-plny-zla</a:t>
            </a:r>
            <a:endParaRPr lang="cs-CZ" sz="1600" dirty="0"/>
          </a:p>
          <a:p>
            <a:r>
              <a:rPr lang="cs-CZ" sz="1600" dirty="0" smtClean="0">
                <a:hlinkClick r:id="rId9"/>
              </a:rPr>
              <a:t>http</a:t>
            </a:r>
            <a:r>
              <a:rPr lang="cs-CZ" sz="1600" dirty="0">
                <a:hlinkClick r:id="rId9"/>
              </a:rPr>
              <a:t>://</a:t>
            </a:r>
            <a:r>
              <a:rPr lang="cs-CZ" sz="1600" dirty="0" smtClean="0">
                <a:hlinkClick r:id="rId9"/>
              </a:rPr>
              <a:t>www.youtube.com/watch?v=PYxVdKCaIzM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3206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Jaromír Erben - 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* 7. 11. 1811</a:t>
            </a:r>
          </a:p>
          <a:p>
            <a:r>
              <a:rPr lang="cs-CZ" dirty="0" smtClean="0"/>
              <a:t>† 21. 11. 1870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2000" dirty="0"/>
              <a:t>č</a:t>
            </a:r>
            <a:r>
              <a:rPr lang="cs-CZ" sz="2000" dirty="0" smtClean="0"/>
              <a:t>eský historik, právník, archivář, spisovatel, básník, překladatel </a:t>
            </a:r>
            <a:r>
              <a:rPr lang="cs-CZ" sz="2000" dirty="0"/>
              <a:t>a sběratel českých lidových písní a pohádek; </a:t>
            </a:r>
            <a:r>
              <a:rPr lang="cs-CZ" sz="2000" dirty="0" smtClean="0"/>
              <a:t>představitel romantismu </a:t>
            </a:r>
          </a:p>
          <a:p>
            <a:r>
              <a:rPr lang="cs-CZ" sz="2000" dirty="0"/>
              <a:t>v</a:t>
            </a:r>
            <a:r>
              <a:rPr lang="cs-CZ" sz="2000" dirty="0" smtClean="0"/>
              <a:t>ystudoval gymnázium a práva na filozofické fakultě</a:t>
            </a:r>
          </a:p>
          <a:p>
            <a:r>
              <a:rPr lang="cs-CZ" sz="2000" dirty="0"/>
              <a:t>s</a:t>
            </a:r>
            <a:r>
              <a:rPr lang="cs-CZ" sz="2000" dirty="0" smtClean="0"/>
              <a:t>týkal se s </a:t>
            </a:r>
            <a:r>
              <a:rPr lang="cs-CZ" sz="2000" dirty="0"/>
              <a:t>K</a:t>
            </a:r>
            <a:r>
              <a:rPr lang="cs-CZ" sz="2000" dirty="0" smtClean="0"/>
              <a:t>arlem Hynkem Máchou, spolupracoval s Františkem Palackým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340768"/>
            <a:ext cx="1656184" cy="2288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50857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 K. J. Erbena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sz="2000" dirty="0" smtClean="0"/>
              <a:t>Sbíral české lidové písně, pohádky, báje, říkadla</a:t>
            </a:r>
          </a:p>
          <a:p>
            <a:pPr algn="just"/>
            <a:r>
              <a:rPr lang="cs-CZ" sz="2000" dirty="0" smtClean="0"/>
              <a:t>Sepsal Pohádky, které sbíral v různých koutech Čech, kde si je nechal vypravovat od prostých lidí, řada těchto pohádek byla zfilmována ( </a:t>
            </a:r>
            <a:r>
              <a:rPr lang="cs-CZ" sz="2000" i="1" dirty="0" smtClean="0"/>
              <a:t>Dvojčata</a:t>
            </a:r>
            <a:r>
              <a:rPr lang="cs-CZ" sz="2000" dirty="0" smtClean="0"/>
              <a:t> – zfilmováno jako </a:t>
            </a:r>
            <a:r>
              <a:rPr lang="cs-CZ" sz="2000" i="1" dirty="0" smtClean="0"/>
              <a:t>Třetí princ, </a:t>
            </a:r>
            <a:r>
              <a:rPr lang="cs-CZ" sz="2000" i="1" dirty="0"/>
              <a:t>Rozum a štěstí</a:t>
            </a:r>
            <a:r>
              <a:rPr lang="cs-CZ" sz="2000" dirty="0"/>
              <a:t> – zfilmováno jako </a:t>
            </a:r>
            <a:r>
              <a:rPr lang="cs-CZ" sz="2000" i="1" dirty="0" smtClean="0"/>
              <a:t>Nesmrtelná teta</a:t>
            </a:r>
            <a:r>
              <a:rPr lang="cs-CZ" sz="2000" dirty="0" smtClean="0"/>
              <a:t>, </a:t>
            </a:r>
            <a:r>
              <a:rPr lang="cs-CZ" sz="2000" i="1" dirty="0" smtClean="0"/>
              <a:t>Obuchu</a:t>
            </a:r>
            <a:r>
              <a:rPr lang="cs-CZ" sz="2000" i="1" dirty="0"/>
              <a:t>, hýbej se!</a:t>
            </a:r>
            <a:r>
              <a:rPr lang="cs-CZ" sz="2000" dirty="0"/>
              <a:t> – zfilmováno jako </a:t>
            </a:r>
            <a:r>
              <a:rPr lang="cs-CZ" sz="2000" i="1" dirty="0" smtClean="0"/>
              <a:t>Obušku, z pytle ven!)</a:t>
            </a:r>
            <a:endParaRPr lang="cs-CZ" sz="2000" dirty="0"/>
          </a:p>
          <a:p>
            <a:pPr algn="just"/>
            <a:r>
              <a:rPr lang="cs-CZ" sz="2000" dirty="0" smtClean="0"/>
              <a:t>Dalším významným dílem byly Báje a pověsti slovanské 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077072"/>
            <a:ext cx="1400629" cy="20754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89103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0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Sbírka balad vycházejících ze starých českých pověstí a bájí</a:t>
            </a:r>
          </a:p>
          <a:p>
            <a:r>
              <a:rPr lang="cs-CZ" dirty="0" smtClean="0"/>
              <a:t>Obsahuje 13 balad</a:t>
            </a:r>
          </a:p>
          <a:p>
            <a:r>
              <a:rPr lang="cs-CZ" dirty="0" smtClean="0"/>
              <a:t>Hlavními postavami balad jsou ženy</a:t>
            </a:r>
          </a:p>
          <a:p>
            <a:r>
              <a:rPr lang="cs-CZ" dirty="0" smtClean="0"/>
              <a:t>Tématem jsou vzaty mezi lidmi a problematika viny a trestu</a:t>
            </a:r>
          </a:p>
          <a:p>
            <a:r>
              <a:rPr lang="cs-CZ" dirty="0" smtClean="0"/>
              <a:t>Často končí smutně až tragicky</a:t>
            </a:r>
          </a:p>
          <a:p>
            <a:r>
              <a:rPr lang="cs-CZ" dirty="0" smtClean="0"/>
              <a:t>Řada balad byla zpracována hudebně a dočkala se i filmové podoby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509120"/>
            <a:ext cx="952500" cy="141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45324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Přečti si poslední sloky básní z Kytice a urči jejich správný název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9840" y="1880405"/>
            <a:ext cx="45719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80330" y="1556792"/>
            <a:ext cx="315009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Dobře ses, panno, radila,</a:t>
            </a:r>
          </a:p>
          <a:p>
            <a:r>
              <a:rPr lang="cs-CZ" dirty="0"/>
              <a:t> na boha že jsi myslila</a:t>
            </a:r>
          </a:p>
          <a:p>
            <a:r>
              <a:rPr lang="cs-CZ" dirty="0"/>
              <a:t> a druha zlého odbyla !</a:t>
            </a:r>
          </a:p>
          <a:p>
            <a:r>
              <a:rPr lang="cs-CZ" dirty="0"/>
              <a:t> Bys byla jinak jednala,</a:t>
            </a:r>
          </a:p>
          <a:p>
            <a:r>
              <a:rPr lang="cs-CZ" dirty="0"/>
              <a:t> zle </a:t>
            </a:r>
            <a:r>
              <a:rPr lang="cs-CZ" dirty="0" err="1"/>
              <a:t>bysi</a:t>
            </a:r>
            <a:r>
              <a:rPr lang="cs-CZ" dirty="0"/>
              <a:t> byla skonala :</a:t>
            </a:r>
          </a:p>
          <a:p>
            <a:r>
              <a:rPr lang="cs-CZ" dirty="0"/>
              <a:t> tvé tělo bílé, spanilé</a:t>
            </a:r>
          </a:p>
          <a:p>
            <a:r>
              <a:rPr lang="cs-CZ" dirty="0"/>
              <a:t> bylo by co ty košile 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526868" y="1391974"/>
            <a:ext cx="32403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Ve </a:t>
            </a:r>
            <a:r>
              <a:rPr lang="cs-CZ" dirty="0"/>
              <a:t>mdlobách tu matka leží,</a:t>
            </a:r>
          </a:p>
          <a:p>
            <a:r>
              <a:rPr lang="cs-CZ" dirty="0"/>
              <a:t> k </a:t>
            </a:r>
            <a:r>
              <a:rPr lang="cs-CZ" dirty="0" err="1"/>
              <a:t>ňadrám</a:t>
            </a:r>
            <a:r>
              <a:rPr lang="cs-CZ" dirty="0"/>
              <a:t> dítě přimknuté :</a:t>
            </a:r>
          </a:p>
          <a:p>
            <a:r>
              <a:rPr lang="cs-CZ" dirty="0"/>
              <a:t> matku vzkřísil ještě stěží,</a:t>
            </a:r>
          </a:p>
          <a:p>
            <a:r>
              <a:rPr lang="cs-CZ" dirty="0"/>
              <a:t> avšak dítě – zalknuté.</a:t>
            </a:r>
          </a:p>
        </p:txBody>
      </p:sp>
      <p:sp>
        <p:nvSpPr>
          <p:cNvPr id="6" name="Obdélník 5"/>
          <p:cNvSpPr/>
          <p:nvPr/>
        </p:nvSpPr>
        <p:spPr>
          <a:xfrm>
            <a:off x="4355976" y="2828835"/>
            <a:ext cx="358214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Však lépe v mylné naději sníti,</a:t>
            </a:r>
          </a:p>
          <a:p>
            <a:r>
              <a:rPr lang="cs-CZ" dirty="0"/>
              <a:t> před sebou čirou temnotu,</a:t>
            </a:r>
          </a:p>
          <a:p>
            <a:r>
              <a:rPr lang="cs-CZ" dirty="0"/>
              <a:t> nežli budoucnost odhaliti,</a:t>
            </a:r>
          </a:p>
          <a:p>
            <a:r>
              <a:rPr lang="cs-CZ" dirty="0"/>
              <a:t> strašlivou poznati jistotu !</a:t>
            </a:r>
          </a:p>
        </p:txBody>
      </p:sp>
      <p:sp>
        <p:nvSpPr>
          <p:cNvPr id="7" name="Obdélník 6"/>
          <p:cNvSpPr/>
          <p:nvPr/>
        </p:nvSpPr>
        <p:spPr>
          <a:xfrm>
            <a:off x="827584" y="4031857"/>
            <a:ext cx="316835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Něco padlo. – Pode dveřmi</a:t>
            </a:r>
          </a:p>
          <a:p>
            <a:r>
              <a:rPr lang="cs-CZ" dirty="0"/>
              <a:t> mok se jeví – krvavý ;</a:t>
            </a:r>
          </a:p>
          <a:p>
            <a:r>
              <a:rPr lang="cs-CZ" dirty="0"/>
              <a:t> a když stará otevřela,</a:t>
            </a:r>
          </a:p>
          <a:p>
            <a:r>
              <a:rPr lang="cs-CZ" dirty="0"/>
              <a:t> kdo leknutí vypraví !</a:t>
            </a:r>
          </a:p>
          <a:p>
            <a:r>
              <a:rPr lang="cs-CZ" dirty="0"/>
              <a:t> Dvě věci tu v krvi leží –</a:t>
            </a:r>
          </a:p>
          <a:p>
            <a:r>
              <a:rPr lang="cs-CZ" dirty="0"/>
              <a:t> mráz po těle hrůzou běží :</a:t>
            </a:r>
          </a:p>
          <a:p>
            <a:r>
              <a:rPr lang="cs-CZ" dirty="0"/>
              <a:t> dětská hlava bez tělíčka</a:t>
            </a:r>
          </a:p>
          <a:p>
            <a:r>
              <a:rPr lang="cs-CZ" dirty="0"/>
              <a:t> a tělíčko bez hlavy.</a:t>
            </a:r>
          </a:p>
        </p:txBody>
      </p:sp>
      <p:sp>
        <p:nvSpPr>
          <p:cNvPr id="8" name="Obdélník 7"/>
          <p:cNvSpPr/>
          <p:nvPr/>
        </p:nvSpPr>
        <p:spPr>
          <a:xfrm>
            <a:off x="4572000" y="4869160"/>
            <a:ext cx="393689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Snadže</a:t>
            </a:r>
            <a:r>
              <a:rPr lang="cs-CZ" dirty="0"/>
              <a:t> se najde dcera </a:t>
            </a:r>
            <a:r>
              <a:rPr lang="cs-CZ" dirty="0" err="1"/>
              <a:t>mateřina</a:t>
            </a:r>
            <a:r>
              <a:rPr lang="cs-CZ" dirty="0"/>
              <a:t>,</a:t>
            </a:r>
          </a:p>
          <a:p>
            <a:r>
              <a:rPr lang="cs-CZ" dirty="0"/>
              <a:t> jíž mile dech tvůj zavoní ;</a:t>
            </a:r>
          </a:p>
          <a:p>
            <a:r>
              <a:rPr lang="cs-CZ" dirty="0"/>
              <a:t> </a:t>
            </a:r>
            <a:r>
              <a:rPr lang="cs-CZ" dirty="0" err="1"/>
              <a:t>snadže</a:t>
            </a:r>
            <a:r>
              <a:rPr lang="cs-CZ" dirty="0"/>
              <a:t> i najdeš některého syna,</a:t>
            </a:r>
          </a:p>
          <a:p>
            <a:r>
              <a:rPr lang="cs-CZ" dirty="0"/>
              <a:t> jenž k tobě srdce nakloní !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8028384" y="155679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Kytice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96336" y="242088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Polednice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 flipH="1">
            <a:off x="6333387" y="4059566"/>
            <a:ext cx="25258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Svatební košile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938120" y="3212976"/>
            <a:ext cx="954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Vodník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948264" y="4509120"/>
            <a:ext cx="1467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Štědrý den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2492" y="1556792"/>
            <a:ext cx="2212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80330" y="4059566"/>
            <a:ext cx="3472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84146" y="1391974"/>
            <a:ext cx="386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04126" y="279022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355976" y="4878452"/>
            <a:ext cx="315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8857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11022E-16 L -0.64566 -0.4127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292" y="-20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7037E-7 L -0.71962 0.0782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990" y="3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11111E-6 L -0.26771 -0.1949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385" y="-97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7.40741E-7 L -0.22986 -0.2893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93" y="-14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4.81481E-6 L -0.27552 0.4349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85" y="217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Kytice a Plzeňský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44580"/>
            <a:ext cx="8229600" cy="470916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V blízkosti obce Velhartice se nachází starý hřbitov, o kterém se vypráví, že byl dějištěm nějaké hrozivé události a zlo z této události je zde dodnes</a:t>
            </a:r>
          </a:p>
          <a:p>
            <a:r>
              <a:rPr lang="cs-CZ" sz="2000" dirty="0" smtClean="0"/>
              <a:t>Existuje domněnka, že tou událostí mohlo být oživení mrtvého, které je také v baladě Svatební košile a hřbitov z balady je právě ten velhartický</a:t>
            </a:r>
          </a:p>
          <a:p>
            <a:r>
              <a:rPr lang="cs-CZ" sz="2000" dirty="0" smtClean="0"/>
              <a:t>Při troše fantazie, je možné spatřit ve štítu kostela </a:t>
            </a:r>
            <a:r>
              <a:rPr lang="cs-CZ" sz="2000" dirty="0" smtClean="0">
                <a:solidFill>
                  <a:srgbClr val="C00000"/>
                </a:solidFill>
              </a:rPr>
              <a:t>dívčí tvář</a:t>
            </a:r>
            <a:endParaRPr lang="cs-CZ" sz="2000" dirty="0">
              <a:solidFill>
                <a:srgbClr val="C0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999160"/>
            <a:ext cx="4408165" cy="28471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Šipka doprava 3"/>
          <p:cNvSpPr/>
          <p:nvPr/>
        </p:nvSpPr>
        <p:spPr>
          <a:xfrm rot="8911315">
            <a:off x="6022987" y="4306293"/>
            <a:ext cx="1887998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0521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Polednice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závěr se podívejte na ukázku filmové podoby jedné z balad</a:t>
            </a:r>
          </a:p>
          <a:p>
            <a:r>
              <a:rPr lang="en-US" dirty="0" err="1" smtClean="0">
                <a:hlinkClick r:id="rId2"/>
              </a:rPr>
              <a:t>Kytice</a:t>
            </a:r>
            <a:r>
              <a:rPr lang="en-US" dirty="0" smtClean="0">
                <a:hlinkClick r:id="rId2"/>
              </a:rPr>
              <a:t> - </a:t>
            </a:r>
            <a:r>
              <a:rPr lang="en-US" dirty="0" err="1" smtClean="0">
                <a:hlinkClick r:id="rId2"/>
              </a:rPr>
              <a:t>Polednice</a:t>
            </a:r>
            <a:r>
              <a:rPr lang="en-US" dirty="0" smtClean="0">
                <a:hlinkClick r:id="rId2"/>
              </a:rPr>
              <a:t> (K. J. </a:t>
            </a:r>
            <a:r>
              <a:rPr lang="en-US" dirty="0" err="1" smtClean="0">
                <a:hlinkClick r:id="rId2"/>
              </a:rPr>
              <a:t>Erben</a:t>
            </a:r>
            <a:r>
              <a:rPr lang="en-US" dirty="0" smtClean="0">
                <a:hlinkClick r:id="rId2"/>
              </a:rPr>
              <a:t>) - YouTube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1808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94</TotalTime>
  <Words>602</Words>
  <Application>Microsoft Office PowerPoint</Application>
  <PresentationFormat>Předvádění na obrazovce (4:3)</PresentationFormat>
  <Paragraphs>90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</vt:lpstr>
      <vt:lpstr>KAREL JAROMÍR ERBEN</vt:lpstr>
      <vt:lpstr>Prezentace aplikace PowerPoint</vt:lpstr>
      <vt:lpstr>ANOTACE</vt:lpstr>
      <vt:lpstr>CITACE</vt:lpstr>
      <vt:lpstr>Karel Jaromír Erben - život</vt:lpstr>
      <vt:lpstr>Dílo K. J. Erbena</vt:lpstr>
      <vt:lpstr>KYTICE</vt:lpstr>
      <vt:lpstr>Přečti si poslední sloky básní z Kytice a urči jejich správný název</vt:lpstr>
      <vt:lpstr>Kytice a Plzeňský kraj</vt:lpstr>
      <vt:lpstr>Polednice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JAROMÍR ERBEN</dc:title>
  <dc:creator>Fukalová Hana</dc:creator>
  <cp:lastModifiedBy>Fukalová Hana</cp:lastModifiedBy>
  <cp:revision>10</cp:revision>
  <dcterms:created xsi:type="dcterms:W3CDTF">2014-01-02T16:35:19Z</dcterms:created>
  <dcterms:modified xsi:type="dcterms:W3CDTF">2014-01-02T18:21:48Z</dcterms:modified>
</cp:coreProperties>
</file>