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2" r:id="rId12"/>
    <p:sldId id="273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Wiederholung</a:t>
          </a:r>
          <a:r>
            <a:rPr lang="cs-CZ" sz="2000" dirty="0" smtClean="0"/>
            <a:t> </a:t>
          </a:r>
          <a:r>
            <a:rPr lang="cs-CZ" sz="2000" dirty="0" smtClean="0"/>
            <a:t>7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NÁZEV:VY_22_INOVACE_36_NJ8</a:t>
          </a:r>
          <a:r>
            <a:rPr lang="cs-CZ" sz="2000" dirty="0" smtClean="0"/>
            <a:t>_ </a:t>
          </a:r>
          <a:r>
            <a:rPr lang="cs-CZ" sz="2000" dirty="0" err="1" smtClean="0"/>
            <a:t>Wiederholungstest</a:t>
          </a:r>
          <a:r>
            <a:rPr lang="cs-CZ" sz="2000" dirty="0" smtClean="0"/>
            <a:t> </a:t>
          </a:r>
          <a:r>
            <a:rPr lang="cs-CZ" sz="2000" dirty="0" smtClean="0"/>
            <a:t>7/I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9CA4AF-9998-4EFD-B662-F493323EA341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D9357F60-F717-401B-8DDF-F6CBEC5A3E63}" type="presOf" srcId="{D1D4F407-5343-4D3F-B5B9-D407B03CAEB4}" destId="{AED2198E-93D5-4001-81B4-73124B309672}" srcOrd="1" destOrd="0" presId="urn:microsoft.com/office/officeart/2005/8/layout/target3"/>
    <dgm:cxn modelId="{9066C4E2-635F-4D76-B8ED-B97186E31DF6}" type="presOf" srcId="{1AE9165A-6B70-4FFD-A49C-881BF73B4F04}" destId="{BD3627E9-8FC8-4A2F-B3EA-FAE798EF81D8}" srcOrd="1" destOrd="0" presId="urn:microsoft.com/office/officeart/2005/8/layout/target3"/>
    <dgm:cxn modelId="{7C184073-DA33-4EDF-8829-E154D4E04EAC}" type="presOf" srcId="{757F3AB3-0718-4624-B441-E567A8F0AB56}" destId="{333A1088-737F-45CB-B68E-254E46348037}" srcOrd="0" destOrd="0" presId="urn:microsoft.com/office/officeart/2005/8/layout/target3"/>
    <dgm:cxn modelId="{7B596611-752C-44A4-8B9C-5F96010351B1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A9F976-366F-473B-80C4-14C94DA5F88A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8FB4A40-B8A7-4B9F-A05F-B61BF1FDBF11}" type="presOf" srcId="{1F4F8BC0-F267-4379-9FE7-6FFC8B64BAD8}" destId="{017154CD-D9A9-4968-AD11-1207A3C4C00A}" srcOrd="1" destOrd="0" presId="urn:microsoft.com/office/officeart/2005/8/layout/target3"/>
    <dgm:cxn modelId="{B93ADDD4-543F-4B1A-AEF4-ECF2B298F32A}" type="presOf" srcId="{D1B46980-6531-4606-95E6-44980827E919}" destId="{2BE915AB-18AA-4053-B92C-3BFC9ED204BB}" srcOrd="1" destOrd="0" presId="urn:microsoft.com/office/officeart/2005/8/layout/target3"/>
    <dgm:cxn modelId="{EC2DDCAD-F1CE-4B08-84E9-FF960B59E3D1}" type="presOf" srcId="{D1B46980-6531-4606-95E6-44980827E919}" destId="{6140AFEC-043D-4C43-A2F9-D0F5331DF3A3}" srcOrd="0" destOrd="0" presId="urn:microsoft.com/office/officeart/2005/8/layout/target3"/>
    <dgm:cxn modelId="{439B7C0E-21E3-47A4-AF3B-501066D242D1}" type="presOf" srcId="{26CBEA56-8CFD-48C0-BD6E-2EB16B1FBF42}" destId="{92E1E9E3-D1F0-4866-9424-7ECC0DD990BC}" srcOrd="1" destOrd="0" presId="urn:microsoft.com/office/officeart/2005/8/layout/target3"/>
    <dgm:cxn modelId="{179246EC-050E-4A66-93BA-BFA3115A6835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D18576BA-6825-489E-9EE6-F79ED6D5CFB6}" type="presParOf" srcId="{333A1088-737F-45CB-B68E-254E46348037}" destId="{F5ABB229-8D3B-4694-996A-96F23CF14429}" srcOrd="0" destOrd="0" presId="urn:microsoft.com/office/officeart/2005/8/layout/target3"/>
    <dgm:cxn modelId="{094A92C5-EA6C-445A-AC41-87A9945BCDC6}" type="presParOf" srcId="{333A1088-737F-45CB-B68E-254E46348037}" destId="{F41139FD-01EE-4571-8B17-4FB00FC51163}" srcOrd="1" destOrd="0" presId="urn:microsoft.com/office/officeart/2005/8/layout/target3"/>
    <dgm:cxn modelId="{D3091084-6F85-4094-A726-CA0CEFCCEFF3}" type="presParOf" srcId="{333A1088-737F-45CB-B68E-254E46348037}" destId="{D005CE8C-CC26-4C3E-AC11-E15060ECD759}" srcOrd="2" destOrd="0" presId="urn:microsoft.com/office/officeart/2005/8/layout/target3"/>
    <dgm:cxn modelId="{34D73D71-02CC-4109-A274-8E00B97EF765}" type="presParOf" srcId="{333A1088-737F-45CB-B68E-254E46348037}" destId="{2C702D82-9B77-49B7-9568-BB8EB47C3372}" srcOrd="3" destOrd="0" presId="urn:microsoft.com/office/officeart/2005/8/layout/target3"/>
    <dgm:cxn modelId="{DE32B206-D52F-45CB-9EE0-B7595850EA81}" type="presParOf" srcId="{333A1088-737F-45CB-B68E-254E46348037}" destId="{A52A0455-90FF-4808-ABD0-F02540D31D5A}" srcOrd="4" destOrd="0" presId="urn:microsoft.com/office/officeart/2005/8/layout/target3"/>
    <dgm:cxn modelId="{37C7321D-8B26-4EDA-BE77-20B2CAB01B60}" type="presParOf" srcId="{333A1088-737F-45CB-B68E-254E46348037}" destId="{6140AFEC-043D-4C43-A2F9-D0F5331DF3A3}" srcOrd="5" destOrd="0" presId="urn:microsoft.com/office/officeart/2005/8/layout/target3"/>
    <dgm:cxn modelId="{1FF64CE2-5172-4396-99C8-B8027544066C}" type="presParOf" srcId="{333A1088-737F-45CB-B68E-254E46348037}" destId="{71A10DEB-455E-4133-A618-0A0EE82A21E3}" srcOrd="6" destOrd="0" presId="urn:microsoft.com/office/officeart/2005/8/layout/target3"/>
    <dgm:cxn modelId="{57E7C62A-A077-4935-B721-B6812421B7E4}" type="presParOf" srcId="{333A1088-737F-45CB-B68E-254E46348037}" destId="{DA6A876D-6D25-492F-8BDC-9AE6A6CFB1FA}" srcOrd="7" destOrd="0" presId="urn:microsoft.com/office/officeart/2005/8/layout/target3"/>
    <dgm:cxn modelId="{1396E4E8-9DD3-48DB-8F33-CEE9789D3957}" type="presParOf" srcId="{333A1088-737F-45CB-B68E-254E46348037}" destId="{A9F01C16-B5C0-47B0-9750-F7E5E11674A0}" srcOrd="8" destOrd="0" presId="urn:microsoft.com/office/officeart/2005/8/layout/target3"/>
    <dgm:cxn modelId="{B883BC01-F2B2-440E-98D4-2D7112A9B7A0}" type="presParOf" srcId="{333A1088-737F-45CB-B68E-254E46348037}" destId="{5C0CF724-3222-4429-B09A-F154A62FD507}" srcOrd="9" destOrd="0" presId="urn:microsoft.com/office/officeart/2005/8/layout/target3"/>
    <dgm:cxn modelId="{5D6FA2F8-0A34-482A-BD83-9DE7B9F7C1C3}" type="presParOf" srcId="{333A1088-737F-45CB-B68E-254E46348037}" destId="{71A5FEA7-FE77-4220-960F-2AB7AE466FE5}" srcOrd="10" destOrd="0" presId="urn:microsoft.com/office/officeart/2005/8/layout/target3"/>
    <dgm:cxn modelId="{D20E1CBB-561E-436B-947B-23CE99DD5FE6}" type="presParOf" srcId="{333A1088-737F-45CB-B68E-254E46348037}" destId="{C8857ABF-5052-4733-A46C-0F8B764FF76F}" srcOrd="11" destOrd="0" presId="urn:microsoft.com/office/officeart/2005/8/layout/target3"/>
    <dgm:cxn modelId="{A4668CEB-E659-488E-86FC-78F968702596}" type="presParOf" srcId="{333A1088-737F-45CB-B68E-254E46348037}" destId="{1839E65E-6E97-41D2-A171-98C033275D27}" srcOrd="12" destOrd="0" presId="urn:microsoft.com/office/officeart/2005/8/layout/target3"/>
    <dgm:cxn modelId="{7A8FD7D8-B668-4F57-AEC3-52FB19A523FB}" type="presParOf" srcId="{333A1088-737F-45CB-B68E-254E46348037}" destId="{914F10DC-A7FA-462B-9334-03354AC7EA9F}" srcOrd="13" destOrd="0" presId="urn:microsoft.com/office/officeart/2005/8/layout/target3"/>
    <dgm:cxn modelId="{9E3DBD4A-9014-420A-A575-9BD43F901361}" type="presParOf" srcId="{333A1088-737F-45CB-B68E-254E46348037}" destId="{5583D5C5-FAFF-4548-819C-80E289F73770}" srcOrd="14" destOrd="0" presId="urn:microsoft.com/office/officeart/2005/8/layout/target3"/>
    <dgm:cxn modelId="{B66030DF-A143-4EB0-8DD4-3177E2E763F8}" type="presParOf" srcId="{333A1088-737F-45CB-B68E-254E46348037}" destId="{AED2198E-93D5-4001-81B4-73124B309672}" srcOrd="15" destOrd="0" presId="urn:microsoft.com/office/officeart/2005/8/layout/target3"/>
    <dgm:cxn modelId="{48EE822A-C612-488E-980E-38D615734500}" type="presParOf" srcId="{333A1088-737F-45CB-B68E-254E46348037}" destId="{2BE915AB-18AA-4053-B92C-3BFC9ED204BB}" srcOrd="16" destOrd="0" presId="urn:microsoft.com/office/officeart/2005/8/layout/target3"/>
    <dgm:cxn modelId="{4824E1DF-2ABD-4F86-B53F-0ADF282E527A}" type="presParOf" srcId="{333A1088-737F-45CB-B68E-254E46348037}" destId="{BD3627E9-8FC8-4A2F-B3EA-FAE798EF81D8}" srcOrd="17" destOrd="0" presId="urn:microsoft.com/office/officeart/2005/8/layout/target3"/>
    <dgm:cxn modelId="{B40635EA-69B1-4046-B6F3-46F667C6E458}" type="presParOf" srcId="{333A1088-737F-45CB-B68E-254E46348037}" destId="{017154CD-D9A9-4968-AD11-1207A3C4C00A}" srcOrd="18" destOrd="0" presId="urn:microsoft.com/office/officeart/2005/8/layout/target3"/>
    <dgm:cxn modelId="{1BB0C020-6A18-4D33-AEEE-3DFBB85B817C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NÁZEV:VY_22_INOVACE_36_NJ8</a:t>
          </a:r>
          <a:r>
            <a:rPr lang="cs-CZ" sz="2000" kern="1200" dirty="0" smtClean="0"/>
            <a:t>_ </a:t>
          </a:r>
          <a:r>
            <a:rPr lang="cs-CZ" sz="2000" kern="1200" dirty="0" err="1" smtClean="0"/>
            <a:t>Wiederholungstest</a:t>
          </a:r>
          <a:r>
            <a:rPr lang="cs-CZ" sz="2000" kern="1200" dirty="0" smtClean="0"/>
            <a:t> </a:t>
          </a:r>
          <a:r>
            <a:rPr lang="cs-CZ" sz="2000" kern="1200" dirty="0" smtClean="0"/>
            <a:t>7/I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Wiederholung</a:t>
          </a:r>
          <a:r>
            <a:rPr lang="cs-CZ" sz="2000" kern="1200" dirty="0" smtClean="0"/>
            <a:t> </a:t>
          </a:r>
          <a:r>
            <a:rPr lang="cs-CZ" sz="2000" kern="1200" dirty="0" smtClean="0"/>
            <a:t>7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B518EF-F310-4857-A1C6-B995A9F28BF8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1E9DDE-1C46-4FB2-B613-F70C718FF8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77072"/>
            <a:ext cx="5004792" cy="444624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628800"/>
            <a:ext cx="8568952" cy="345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Obsahuje opakovací test k lekci </a:t>
            </a:r>
            <a:r>
              <a:rPr lang="cs-CZ" sz="2800" dirty="0" smtClean="0">
                <a:solidFill>
                  <a:prstClr val="black"/>
                </a:solidFill>
              </a:rPr>
              <a:t>7, 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   učebnice </a:t>
            </a:r>
            <a:r>
              <a:rPr lang="cs-CZ" sz="2800" dirty="0" err="1" smtClean="0">
                <a:solidFill>
                  <a:prstClr val="black"/>
                </a:solidFill>
              </a:rPr>
              <a:t>Deutsch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mit</a:t>
            </a:r>
            <a:r>
              <a:rPr lang="cs-CZ" sz="2800" dirty="0" smtClean="0">
                <a:solidFill>
                  <a:prstClr val="black"/>
                </a:solidFill>
              </a:rPr>
              <a:t> Max, díl 1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Využití </a:t>
            </a:r>
            <a:r>
              <a:rPr lang="cs-CZ" sz="2800" dirty="0" smtClean="0">
                <a:solidFill>
                  <a:prstClr val="black"/>
                </a:solidFill>
              </a:rPr>
              <a:t>–samostatná kontrola </a:t>
            </a:r>
            <a:r>
              <a:rPr lang="cs-CZ" sz="2800" dirty="0" smtClean="0">
                <a:solidFill>
                  <a:prstClr val="black"/>
                </a:solidFill>
              </a:rPr>
              <a:t>doplněných úkolů,  práce na interaktivní tabuli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060848"/>
            <a:ext cx="8280920" cy="132343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Wiederholungstest</a:t>
            </a:r>
            <a:r>
              <a:rPr lang="cs-CZ" sz="4000" dirty="0" smtClean="0"/>
              <a:t> -  </a:t>
            </a:r>
            <a:r>
              <a:rPr lang="cs-CZ" sz="4000" dirty="0" err="1" smtClean="0"/>
              <a:t>Einheit</a:t>
            </a:r>
            <a:r>
              <a:rPr lang="cs-CZ" sz="4000" dirty="0" smtClean="0"/>
              <a:t> 7 , </a:t>
            </a:r>
            <a:r>
              <a:rPr lang="cs-CZ" sz="4000" dirty="0" err="1" smtClean="0"/>
              <a:t>Teil</a:t>
            </a:r>
            <a:r>
              <a:rPr lang="cs-CZ" sz="4000" dirty="0" smtClean="0"/>
              <a:t> 1</a:t>
            </a:r>
          </a:p>
          <a:p>
            <a:r>
              <a:rPr lang="cs-CZ" sz="4000" dirty="0" smtClean="0"/>
              <a:t>   </a:t>
            </a:r>
            <a:endParaRPr lang="de-DE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4149080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Wo</a:t>
            </a:r>
            <a:r>
              <a:rPr lang="cs-CZ" sz="4400" dirty="0" smtClean="0"/>
              <a:t> </a:t>
            </a:r>
            <a:r>
              <a:rPr lang="cs-CZ" sz="4400" dirty="0" err="1" smtClean="0"/>
              <a:t>und</a:t>
            </a:r>
            <a:r>
              <a:rPr lang="cs-CZ" sz="4400" dirty="0" smtClean="0"/>
              <a:t> </a:t>
            </a:r>
            <a:r>
              <a:rPr lang="cs-CZ" sz="4400" dirty="0" err="1" smtClean="0"/>
              <a:t>wann</a:t>
            </a:r>
            <a:r>
              <a:rPr lang="cs-CZ" sz="4400" dirty="0" smtClean="0"/>
              <a:t> ?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357166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1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357166"/>
            <a:ext cx="178595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Ergänze</a:t>
            </a:r>
            <a:r>
              <a:rPr lang="cs-CZ" sz="3200" b="1" dirty="0" smtClean="0">
                <a:latin typeface="Calibri" pitchFamily="34" charset="0"/>
              </a:rPr>
              <a:t>.</a:t>
            </a:r>
          </a:p>
        </p:txBody>
      </p:sp>
      <p:sp>
        <p:nvSpPr>
          <p:cNvPr id="8" name="Elipsa 7"/>
          <p:cNvSpPr/>
          <p:nvPr/>
        </p:nvSpPr>
        <p:spPr>
          <a:xfrm>
            <a:off x="2428860" y="2786058"/>
            <a:ext cx="4143404" cy="1785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ovéPole 5"/>
          <p:cNvSpPr txBox="1"/>
          <p:nvPr/>
        </p:nvSpPr>
        <p:spPr>
          <a:xfrm>
            <a:off x="3000364" y="3357562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/>
            <a:r>
              <a:rPr lang="cs-CZ" sz="4000" b="1" dirty="0" smtClean="0">
                <a:latin typeface="Calibri" pitchFamily="34" charset="0"/>
              </a:rPr>
              <a:t>STADT</a:t>
            </a:r>
            <a:endParaRPr lang="de-DE" sz="4000" dirty="0"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71934" y="1214422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ctr"/>
            <a:r>
              <a:rPr lang="cs-CZ" sz="4000" b="1" dirty="0" smtClean="0">
                <a:latin typeface="Calibri" pitchFamily="34" charset="0"/>
              </a:rPr>
              <a:t>Park</a:t>
            </a:r>
            <a:endParaRPr lang="de-DE" sz="4000" dirty="0">
              <a:latin typeface="Calibri" pitchFamily="34" charset="0"/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5400000" flipH="1" flipV="1">
            <a:off x="4822033" y="2107397"/>
            <a:ext cx="857256" cy="35719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6500826" y="2786058"/>
            <a:ext cx="571504" cy="428628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6357950" y="4357694"/>
            <a:ext cx="642942" cy="571504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H="1">
            <a:off x="4393405" y="4964917"/>
            <a:ext cx="857256" cy="214314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>
            <a:off x="2357422" y="4429132"/>
            <a:ext cx="571504" cy="571504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6200000" flipV="1">
            <a:off x="3214678" y="2000240"/>
            <a:ext cx="714380" cy="571504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>
            <a:off x="1643042" y="2571744"/>
            <a:ext cx="857256" cy="571504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2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392909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Wo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ist</a:t>
            </a:r>
            <a:r>
              <a:rPr lang="cs-CZ" sz="3200" b="1" dirty="0" smtClean="0">
                <a:latin typeface="Calibri" pitchFamily="34" charset="0"/>
              </a:rPr>
              <a:t> Max? </a:t>
            </a:r>
            <a:r>
              <a:rPr lang="cs-CZ" sz="3200" b="1" dirty="0" err="1" smtClean="0">
                <a:latin typeface="Calibri" pitchFamily="34" charset="0"/>
              </a:rPr>
              <a:t>Schreib</a:t>
            </a:r>
            <a:r>
              <a:rPr lang="cs-CZ" sz="3200" b="1" dirty="0" smtClean="0">
                <a:latin typeface="Calibri" pitchFamily="34" charset="0"/>
              </a:rPr>
              <a:t>.</a:t>
            </a:r>
            <a:endParaRPr lang="de-DE" sz="3200" b="1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1714488"/>
            <a:ext cx="900115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Mittwoch</a:t>
            </a:r>
            <a:r>
              <a:rPr lang="cs-CZ" sz="3200" b="1" dirty="0" smtClean="0">
                <a:latin typeface="Calibri" pitchFamily="34" charset="0"/>
              </a:rPr>
              <a:t> – </a:t>
            </a:r>
            <a:r>
              <a:rPr lang="cs-CZ" sz="3200" b="1" dirty="0" err="1" smtClean="0">
                <a:latin typeface="Calibri" pitchFamily="34" charset="0"/>
              </a:rPr>
              <a:t>Geschäft</a:t>
            </a:r>
            <a:r>
              <a:rPr lang="cs-CZ" sz="3200" dirty="0" smtClean="0">
                <a:latin typeface="Calibri" pitchFamily="34" charset="0"/>
              </a:rPr>
              <a:t>	………………………………………………</a:t>
            </a:r>
          </a:p>
          <a:p>
            <a:r>
              <a:rPr lang="cs-CZ" sz="3200" dirty="0" smtClean="0">
                <a:latin typeface="Calibri" pitchFamily="34" charset="0"/>
              </a:rPr>
              <a:t>…………………………………………………………………………………</a:t>
            </a:r>
          </a:p>
          <a:p>
            <a:r>
              <a:rPr lang="cs-CZ" sz="3200" b="1" dirty="0" err="1" smtClean="0">
                <a:latin typeface="Calibri" pitchFamily="34" charset="0"/>
              </a:rPr>
              <a:t>Donnerstag</a:t>
            </a:r>
            <a:r>
              <a:rPr lang="cs-CZ" sz="3200" b="1" dirty="0" smtClean="0">
                <a:latin typeface="Calibri" pitchFamily="34" charset="0"/>
              </a:rPr>
              <a:t> – </a:t>
            </a:r>
            <a:r>
              <a:rPr lang="cs-CZ" sz="3200" b="1" dirty="0" err="1" smtClean="0">
                <a:latin typeface="Calibri" pitchFamily="34" charset="0"/>
              </a:rPr>
              <a:t>Stadt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………………………………………………….</a:t>
            </a:r>
          </a:p>
          <a:p>
            <a:r>
              <a:rPr lang="cs-CZ" sz="3200" dirty="0" smtClean="0">
                <a:latin typeface="Calibri" pitchFamily="34" charset="0"/>
              </a:rPr>
              <a:t>………………………………………………………………………………..</a:t>
            </a:r>
          </a:p>
          <a:p>
            <a:r>
              <a:rPr lang="cs-CZ" sz="3200" b="1" dirty="0" err="1" smtClean="0">
                <a:latin typeface="Calibri" pitchFamily="34" charset="0"/>
              </a:rPr>
              <a:t>Freitag</a:t>
            </a:r>
            <a:r>
              <a:rPr lang="cs-CZ" sz="3200" b="1" dirty="0" smtClean="0">
                <a:latin typeface="Calibri" pitchFamily="34" charset="0"/>
              </a:rPr>
              <a:t> – Hotel </a:t>
            </a:r>
            <a:r>
              <a:rPr lang="cs-CZ" sz="3200" dirty="0" smtClean="0">
                <a:latin typeface="Calibri" pitchFamily="34" charset="0"/>
              </a:rPr>
              <a:t>………………………………………………………..</a:t>
            </a:r>
          </a:p>
          <a:p>
            <a:r>
              <a:rPr lang="cs-CZ" sz="3200" dirty="0" smtClean="0">
                <a:latin typeface="Calibri" pitchFamily="34" charset="0"/>
              </a:rPr>
              <a:t>………………………………………………………………………………..</a:t>
            </a:r>
          </a:p>
          <a:p>
            <a:r>
              <a:rPr lang="cs-CZ" sz="3200" b="1" dirty="0" err="1" smtClean="0">
                <a:latin typeface="Calibri" pitchFamily="34" charset="0"/>
              </a:rPr>
              <a:t>Samstag</a:t>
            </a:r>
            <a:r>
              <a:rPr lang="cs-CZ" sz="3200" b="1" dirty="0" smtClean="0">
                <a:latin typeface="Calibri" pitchFamily="34" charset="0"/>
              </a:rPr>
              <a:t> – Kino </a:t>
            </a:r>
            <a:r>
              <a:rPr lang="cs-CZ" sz="3200" dirty="0" smtClean="0">
                <a:latin typeface="Calibri" pitchFamily="34" charset="0"/>
              </a:rPr>
              <a:t>………………………………………………………..</a:t>
            </a:r>
          </a:p>
          <a:p>
            <a:r>
              <a:rPr lang="cs-CZ" sz="3200" dirty="0" smtClean="0">
                <a:latin typeface="Calibri" pitchFamily="34" charset="0"/>
              </a:rPr>
              <a:t>………………………………………………………………………………..</a:t>
            </a:r>
          </a:p>
          <a:p>
            <a:r>
              <a:rPr lang="cs-CZ" sz="3200" b="1" dirty="0" err="1" smtClean="0">
                <a:latin typeface="Calibri" pitchFamily="34" charset="0"/>
              </a:rPr>
              <a:t>Sonntag</a:t>
            </a:r>
            <a:r>
              <a:rPr lang="cs-CZ" sz="3200" b="1" dirty="0" smtClean="0">
                <a:latin typeface="Calibri" pitchFamily="34" charset="0"/>
              </a:rPr>
              <a:t> – Restaurant </a:t>
            </a:r>
            <a:r>
              <a:rPr lang="cs-CZ" sz="3200" dirty="0" smtClean="0">
                <a:latin typeface="Calibri" pitchFamily="34" charset="0"/>
              </a:rPr>
              <a:t>………………………………………………</a:t>
            </a:r>
          </a:p>
          <a:p>
            <a:r>
              <a:rPr lang="cs-CZ" sz="3200" dirty="0" smtClean="0">
                <a:latin typeface="Calibri" pitchFamily="34" charset="0"/>
              </a:rPr>
              <a:t>………………………………………………………………………………..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3</a:t>
            </a:r>
            <a:endParaRPr lang="de-DE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642942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Eine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verrückte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Einladung</a:t>
            </a:r>
            <a:r>
              <a:rPr lang="cs-CZ" sz="3200" b="1" dirty="0" smtClean="0">
                <a:latin typeface="Calibri" pitchFamily="34" charset="0"/>
              </a:rPr>
              <a:t>. </a:t>
            </a:r>
            <a:r>
              <a:rPr lang="cs-CZ" sz="3200" b="1" dirty="0" err="1" smtClean="0">
                <a:latin typeface="Calibri" pitchFamily="34" charset="0"/>
              </a:rPr>
              <a:t>Korrigiere</a:t>
            </a:r>
            <a:r>
              <a:rPr lang="cs-CZ" sz="3200" b="1" dirty="0" smtClean="0">
                <a:latin typeface="Calibri" pitchFamily="34" charset="0"/>
              </a:rPr>
              <a:t>.</a:t>
            </a:r>
            <a:endParaRPr lang="de-DE" sz="3200" b="1" dirty="0">
              <a:latin typeface="Calibri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2910" y="1571612"/>
            <a:ext cx="8177562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i="1" dirty="0" err="1" smtClean="0">
                <a:latin typeface="Calibri" pitchFamily="34" charset="0"/>
              </a:rPr>
              <a:t>Hallo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err="1" smtClean="0">
                <a:latin typeface="Calibri" pitchFamily="34" charset="0"/>
              </a:rPr>
              <a:t>Leute</a:t>
            </a:r>
            <a:r>
              <a:rPr lang="cs-CZ" sz="3100" i="1" dirty="0" smtClean="0">
                <a:latin typeface="Calibri" pitchFamily="34" charset="0"/>
              </a:rPr>
              <a:t>!</a:t>
            </a:r>
          </a:p>
          <a:p>
            <a:endParaRPr lang="cs-CZ" sz="1000" i="1" dirty="0" smtClean="0">
              <a:latin typeface="Calibri" pitchFamily="34" charset="0"/>
            </a:endParaRPr>
          </a:p>
          <a:p>
            <a:r>
              <a:rPr lang="cs-CZ" sz="3100" i="1" dirty="0" err="1" smtClean="0">
                <a:latin typeface="Calibri" pitchFamily="34" charset="0"/>
              </a:rPr>
              <a:t>Ich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err="1" smtClean="0">
                <a:latin typeface="Calibri" pitchFamily="34" charset="0"/>
              </a:rPr>
              <a:t>haben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smtClean="0">
                <a:latin typeface="Calibri" pitchFamily="34" charset="0"/>
              </a:rPr>
              <a:t>  </a:t>
            </a:r>
            <a:r>
              <a:rPr lang="cs-CZ" sz="3100" i="1" dirty="0" err="1" smtClean="0">
                <a:latin typeface="Calibri" pitchFamily="34" charset="0"/>
              </a:rPr>
              <a:t>geburtstag</a:t>
            </a:r>
            <a:r>
              <a:rPr lang="cs-CZ" sz="3100" i="1" dirty="0" smtClean="0">
                <a:latin typeface="Calibri" pitchFamily="34" charset="0"/>
              </a:rPr>
              <a:t>. </a:t>
            </a:r>
            <a:r>
              <a:rPr lang="cs-CZ" sz="3100" i="1" dirty="0" err="1" smtClean="0">
                <a:latin typeface="Calibri" pitchFamily="34" charset="0"/>
              </a:rPr>
              <a:t>Wir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err="1" smtClean="0">
                <a:latin typeface="Calibri" pitchFamily="34" charset="0"/>
              </a:rPr>
              <a:t>feiern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err="1" smtClean="0">
                <a:latin typeface="Calibri" pitchFamily="34" charset="0"/>
              </a:rPr>
              <a:t>im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err="1" smtClean="0">
                <a:latin typeface="Calibri" pitchFamily="34" charset="0"/>
              </a:rPr>
              <a:t>Montag</a:t>
            </a:r>
            <a:endParaRPr lang="cs-CZ" sz="3100" i="1" dirty="0" smtClean="0">
              <a:latin typeface="Calibri" pitchFamily="34" charset="0"/>
            </a:endParaRPr>
          </a:p>
          <a:p>
            <a:endParaRPr lang="cs-CZ" sz="3100" i="1" dirty="0" smtClean="0">
              <a:latin typeface="Calibri" pitchFamily="34" charset="0"/>
            </a:endParaRPr>
          </a:p>
          <a:p>
            <a:r>
              <a:rPr lang="cs-CZ" sz="3100" i="1" dirty="0" err="1" smtClean="0">
                <a:latin typeface="Calibri" pitchFamily="34" charset="0"/>
              </a:rPr>
              <a:t>im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err="1" smtClean="0">
                <a:latin typeface="Calibri" pitchFamily="34" charset="0"/>
              </a:rPr>
              <a:t>sechzehn</a:t>
            </a:r>
            <a:r>
              <a:rPr lang="cs-CZ" sz="3100" i="1" dirty="0" smtClean="0">
                <a:latin typeface="Calibri" pitchFamily="34" charset="0"/>
              </a:rPr>
              <a:t> </a:t>
            </a:r>
            <a:r>
              <a:rPr lang="cs-CZ" sz="3100" i="1" dirty="0" err="1" smtClean="0">
                <a:latin typeface="Calibri" pitchFamily="34" charset="0"/>
              </a:rPr>
              <a:t>Uhr</a:t>
            </a:r>
            <a:r>
              <a:rPr lang="cs-CZ" sz="3100" i="1" dirty="0" smtClean="0">
                <a:latin typeface="Calibri" pitchFamily="34" charset="0"/>
              </a:rPr>
              <a:t> um Hotel Flora.</a:t>
            </a:r>
          </a:p>
          <a:p>
            <a:endParaRPr lang="cs-CZ" sz="1000" i="1" dirty="0" smtClean="0">
              <a:latin typeface="Calibri" pitchFamily="34" charset="0"/>
            </a:endParaRPr>
          </a:p>
          <a:p>
            <a:r>
              <a:rPr lang="cs-CZ" sz="3100" i="1" dirty="0" smtClean="0">
                <a:latin typeface="Calibri" pitchFamily="34" charset="0"/>
              </a:rPr>
              <a:t>                                                                 Albert</a:t>
            </a:r>
            <a:r>
              <a:rPr lang="cs-CZ" sz="3100" i="1" dirty="0" smtClean="0">
                <a:latin typeface="Calibri" pitchFamily="34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2910" y="4000504"/>
            <a:ext cx="850109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i="1" dirty="0" smtClean="0">
                <a:latin typeface="Calibri" pitchFamily="34" charset="0"/>
              </a:rPr>
              <a:t>……………………………………………………………………….</a:t>
            </a:r>
          </a:p>
          <a:p>
            <a:endParaRPr lang="cs-CZ" sz="800" i="1" dirty="0" smtClean="0">
              <a:latin typeface="Calibri" pitchFamily="34" charset="0"/>
            </a:endParaRPr>
          </a:p>
          <a:p>
            <a:r>
              <a:rPr lang="cs-CZ" sz="3100" i="1" dirty="0" smtClean="0">
                <a:latin typeface="Calibri" pitchFamily="34" charset="0"/>
              </a:rPr>
              <a:t>……………………………………………………………………….</a:t>
            </a:r>
          </a:p>
          <a:p>
            <a:endParaRPr lang="cs-CZ" sz="800" i="1" dirty="0" smtClean="0">
              <a:latin typeface="Calibri" pitchFamily="34" charset="0"/>
            </a:endParaRPr>
          </a:p>
          <a:p>
            <a:r>
              <a:rPr lang="cs-CZ" sz="3100" i="1" dirty="0" smtClean="0">
                <a:latin typeface="Calibri" pitchFamily="34" charset="0"/>
              </a:rPr>
              <a:t>……………………………………………………………………….</a:t>
            </a:r>
          </a:p>
          <a:p>
            <a:endParaRPr lang="cs-CZ" sz="800" i="1" dirty="0" smtClean="0">
              <a:latin typeface="Calibri" pitchFamily="34" charset="0"/>
            </a:endParaRPr>
          </a:p>
          <a:p>
            <a:r>
              <a:rPr lang="cs-CZ" sz="3100" i="1" dirty="0" smtClean="0">
                <a:latin typeface="Calibri" pitchFamily="34" charset="0"/>
              </a:rPr>
              <a:t>……………………………………………………………………….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763688" y="2780928"/>
            <a:ext cx="576064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55776" y="2780928"/>
            <a:ext cx="432048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012160" y="2780928"/>
            <a:ext cx="576064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83568" y="3717032"/>
            <a:ext cx="576064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347864" y="3645024"/>
            <a:ext cx="576064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5643602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Schreib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die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Zahlen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richtig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auf</a:t>
            </a:r>
            <a:r>
              <a:rPr lang="cs-CZ" sz="3200" b="1" dirty="0" smtClean="0">
                <a:latin typeface="Calibri" pitchFamily="34" charset="0"/>
              </a:rPr>
              <a:t>.</a:t>
            </a:r>
            <a:endParaRPr lang="de-DE" sz="3200" b="1" i="1" u="sng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2285992"/>
            <a:ext cx="850109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100" dirty="0" err="1" smtClean="0">
                <a:latin typeface="Calibri" pitchFamily="34" charset="0"/>
              </a:rPr>
              <a:t>sieben</a:t>
            </a:r>
            <a:r>
              <a:rPr lang="cs-CZ" sz="3100" dirty="0" smtClean="0">
                <a:latin typeface="Calibri" pitchFamily="34" charset="0"/>
              </a:rPr>
              <a:t> …………., </a:t>
            </a:r>
            <a:r>
              <a:rPr lang="cs-CZ" sz="3100" dirty="0" err="1" smtClean="0">
                <a:latin typeface="Calibri" pitchFamily="34" charset="0"/>
              </a:rPr>
              <a:t>fünfzig</a:t>
            </a:r>
            <a:r>
              <a:rPr lang="cs-CZ" sz="3100" dirty="0" smtClean="0">
                <a:latin typeface="Calibri" pitchFamily="34" charset="0"/>
              </a:rPr>
              <a:t> ………………, </a:t>
            </a:r>
            <a:r>
              <a:rPr lang="cs-CZ" sz="3100" dirty="0" err="1" smtClean="0">
                <a:latin typeface="Calibri" pitchFamily="34" charset="0"/>
              </a:rPr>
              <a:t>zwölf</a:t>
            </a:r>
            <a:r>
              <a:rPr lang="cs-CZ" sz="3100" dirty="0" smtClean="0">
                <a:latin typeface="Calibri" pitchFamily="34" charset="0"/>
              </a:rPr>
              <a:t> ………….,</a:t>
            </a:r>
          </a:p>
          <a:p>
            <a:pPr marL="514350" indent="-514350">
              <a:buAutoNum type="alphaLcParenR"/>
            </a:pPr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100" dirty="0" smtClean="0">
                <a:latin typeface="Calibri" pitchFamily="34" charset="0"/>
              </a:rPr>
              <a:t>	</a:t>
            </a:r>
            <a:r>
              <a:rPr lang="cs-CZ" sz="3100" dirty="0" err="1" smtClean="0">
                <a:latin typeface="Calibri" pitchFamily="34" charset="0"/>
              </a:rPr>
              <a:t>zwanzig</a:t>
            </a:r>
            <a:r>
              <a:rPr lang="cs-CZ" sz="3100" dirty="0" smtClean="0">
                <a:latin typeface="Calibri" pitchFamily="34" charset="0"/>
              </a:rPr>
              <a:t> ………., </a:t>
            </a:r>
            <a:r>
              <a:rPr lang="cs-CZ" sz="3100" dirty="0" err="1" smtClean="0">
                <a:latin typeface="Calibri" pitchFamily="34" charset="0"/>
              </a:rPr>
              <a:t>dreiundzwanzig</a:t>
            </a:r>
            <a:r>
              <a:rPr lang="cs-CZ" sz="3100" dirty="0" smtClean="0">
                <a:latin typeface="Calibri" pitchFamily="34" charset="0"/>
              </a:rPr>
              <a:t> …………….,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100" dirty="0" smtClean="0">
                <a:latin typeface="Calibri" pitchFamily="34" charset="0"/>
              </a:rPr>
              <a:t>	</a:t>
            </a:r>
            <a:r>
              <a:rPr lang="cs-CZ" sz="3100" dirty="0" err="1" smtClean="0">
                <a:latin typeface="Calibri" pitchFamily="34" charset="0"/>
              </a:rPr>
              <a:t>hundert</a:t>
            </a:r>
            <a:r>
              <a:rPr lang="cs-CZ" sz="3100" dirty="0" smtClean="0">
                <a:latin typeface="Calibri" pitchFamily="34" charset="0"/>
              </a:rPr>
              <a:t> ………., </a:t>
            </a:r>
            <a:r>
              <a:rPr lang="cs-CZ" sz="3100" dirty="0" err="1" smtClean="0">
                <a:latin typeface="Calibri" pitchFamily="34" charset="0"/>
              </a:rPr>
              <a:t>neunundfünfzig</a:t>
            </a:r>
            <a:r>
              <a:rPr lang="cs-CZ" sz="3100" dirty="0" smtClean="0">
                <a:latin typeface="Calibri" pitchFamily="34" charset="0"/>
              </a:rPr>
              <a:t> …………..,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100" dirty="0" smtClean="0">
                <a:latin typeface="Calibri" pitchFamily="34" charset="0"/>
              </a:rPr>
              <a:t>	</a:t>
            </a:r>
            <a:r>
              <a:rPr lang="cs-CZ" sz="3100" dirty="0" err="1" smtClean="0">
                <a:latin typeface="Calibri" pitchFamily="34" charset="0"/>
              </a:rPr>
              <a:t>dreiundsiebzig</a:t>
            </a:r>
            <a:r>
              <a:rPr lang="cs-CZ" sz="3100" dirty="0" smtClean="0">
                <a:latin typeface="Calibri" pitchFamily="34" charset="0"/>
              </a:rPr>
              <a:t> …………., </a:t>
            </a:r>
            <a:r>
              <a:rPr lang="cs-CZ" sz="3100" dirty="0" err="1" smtClean="0">
                <a:latin typeface="Calibri" pitchFamily="34" charset="0"/>
              </a:rPr>
              <a:t>vierundsechzig</a:t>
            </a:r>
            <a:r>
              <a:rPr lang="cs-CZ" sz="3100" dirty="0" smtClean="0">
                <a:latin typeface="Calibri" pitchFamily="34" charset="0"/>
              </a:rPr>
              <a:t> …………,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100" dirty="0" smtClean="0">
                <a:latin typeface="Calibri" pitchFamily="34" charset="0"/>
              </a:rPr>
              <a:t>	</a:t>
            </a:r>
            <a:r>
              <a:rPr lang="cs-CZ" sz="3100" dirty="0" err="1" smtClean="0">
                <a:latin typeface="Calibri" pitchFamily="34" charset="0"/>
              </a:rPr>
              <a:t>zweiundvierzig</a:t>
            </a:r>
            <a:r>
              <a:rPr lang="cs-CZ" sz="3100" dirty="0" smtClean="0">
                <a:latin typeface="Calibri" pitchFamily="34" charset="0"/>
              </a:rPr>
              <a:t> …..….., </a:t>
            </a:r>
            <a:r>
              <a:rPr lang="cs-CZ" sz="3100" dirty="0" err="1" smtClean="0">
                <a:latin typeface="Calibri" pitchFamily="34" charset="0"/>
              </a:rPr>
              <a:t>fünfundsiebzig</a:t>
            </a:r>
            <a:r>
              <a:rPr lang="cs-CZ" sz="3100" dirty="0" smtClean="0">
                <a:latin typeface="Calibri" pitchFamily="34" charset="0"/>
              </a:rPr>
              <a:t> .....……..,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100" dirty="0" smtClean="0">
                <a:latin typeface="Calibri" pitchFamily="34" charset="0"/>
              </a:rPr>
              <a:t>	</a:t>
            </a:r>
            <a:r>
              <a:rPr lang="cs-CZ" sz="3100" dirty="0" err="1" smtClean="0">
                <a:latin typeface="Calibri" pitchFamily="34" charset="0"/>
              </a:rPr>
              <a:t>einundneunzig</a:t>
            </a:r>
            <a:r>
              <a:rPr lang="cs-CZ" sz="3100" dirty="0" smtClean="0">
                <a:latin typeface="Calibri" pitchFamily="34" charset="0"/>
              </a:rPr>
              <a:t> ………….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5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750099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Schreib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die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Zeitangaben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auf</a:t>
            </a:r>
            <a:r>
              <a:rPr lang="cs-CZ" sz="3200" b="1" dirty="0" smtClean="0">
                <a:latin typeface="Calibri" pitchFamily="34" charset="0"/>
              </a:rPr>
              <a:t>.</a:t>
            </a:r>
            <a:endParaRPr lang="de-DE" sz="3200" b="1" i="1" u="sng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30" y="2000240"/>
            <a:ext cx="821537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>
                <a:latin typeface="Calibri" pitchFamily="34" charset="0"/>
              </a:rPr>
              <a:t>Es </a:t>
            </a:r>
            <a:r>
              <a:rPr lang="cs-CZ" sz="3200" dirty="0" err="1" smtClean="0">
                <a:latin typeface="Calibri" pitchFamily="34" charset="0"/>
              </a:rPr>
              <a:t>ist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drei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Uhr</a:t>
            </a:r>
            <a:r>
              <a:rPr lang="cs-CZ" sz="3200" dirty="0" smtClean="0">
                <a:latin typeface="Calibri" pitchFamily="34" charset="0"/>
              </a:rPr>
              <a:t>.	  ……………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latin typeface="Calibri" pitchFamily="34" charset="0"/>
              </a:rPr>
              <a:t>Es </a:t>
            </a:r>
            <a:r>
              <a:rPr lang="cs-CZ" sz="3200" dirty="0" err="1" smtClean="0">
                <a:latin typeface="Calibri" pitchFamily="34" charset="0"/>
              </a:rPr>
              <a:t>ist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halb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sieben</a:t>
            </a:r>
            <a:r>
              <a:rPr lang="cs-CZ" sz="3200" dirty="0" smtClean="0">
                <a:latin typeface="Calibri" pitchFamily="34" charset="0"/>
              </a:rPr>
              <a:t>.	  ……………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latin typeface="Calibri" pitchFamily="34" charset="0"/>
              </a:rPr>
              <a:t>Es </a:t>
            </a:r>
            <a:r>
              <a:rPr lang="cs-CZ" sz="3200" dirty="0" err="1" smtClean="0">
                <a:latin typeface="Calibri" pitchFamily="34" charset="0"/>
              </a:rPr>
              <a:t>ist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zwanzig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Uhr</a:t>
            </a:r>
            <a:r>
              <a:rPr lang="cs-CZ" sz="3200" dirty="0" smtClean="0">
                <a:latin typeface="Calibri" pitchFamily="34" charset="0"/>
              </a:rPr>
              <a:t>.    ……………</a:t>
            </a:r>
          </a:p>
          <a:p>
            <a:pPr marL="514350" indent="-514350">
              <a:buAutoNum type="alphaLcParenR"/>
            </a:pPr>
            <a:r>
              <a:rPr lang="cs-CZ" sz="3200" dirty="0" smtClean="0">
                <a:latin typeface="Calibri" pitchFamily="34" charset="0"/>
              </a:rPr>
              <a:t>Es </a:t>
            </a:r>
            <a:r>
              <a:rPr lang="cs-CZ" sz="3200" dirty="0" err="1" smtClean="0">
                <a:latin typeface="Calibri" pitchFamily="34" charset="0"/>
              </a:rPr>
              <a:t>ist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neunzehn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Uhr</a:t>
            </a:r>
            <a:r>
              <a:rPr lang="cs-CZ" sz="3200" dirty="0" smtClean="0">
                <a:latin typeface="Calibri" pitchFamily="34" charset="0"/>
              </a:rPr>
              <a:t>. …………..</a:t>
            </a:r>
          </a:p>
          <a:p>
            <a:pPr marL="514350" indent="-514350">
              <a:buAutoNum type="alphaLcParenR"/>
            </a:pPr>
            <a:r>
              <a:rPr lang="cs-CZ" sz="3200" dirty="0" err="1" smtClean="0">
                <a:latin typeface="Calibri" pitchFamily="34" charset="0"/>
              </a:rPr>
              <a:t>fünf</a:t>
            </a:r>
            <a:r>
              <a:rPr lang="cs-CZ" sz="3200" dirty="0" smtClean="0">
                <a:latin typeface="Calibri" pitchFamily="34" charset="0"/>
              </a:rPr>
              <a:t> nach </a:t>
            </a:r>
            <a:r>
              <a:rPr lang="cs-CZ" sz="3200" dirty="0" err="1" smtClean="0">
                <a:latin typeface="Calibri" pitchFamily="34" charset="0"/>
              </a:rPr>
              <a:t>vier</a:t>
            </a:r>
            <a:r>
              <a:rPr lang="cs-CZ" sz="3200" dirty="0" smtClean="0">
                <a:latin typeface="Calibri" pitchFamily="34" charset="0"/>
              </a:rPr>
              <a:t>	   …………..</a:t>
            </a:r>
          </a:p>
          <a:p>
            <a:pPr marL="514350" indent="-514350">
              <a:buAutoNum type="alphaLcParenR"/>
            </a:pPr>
            <a:r>
              <a:rPr lang="cs-CZ" sz="3200" dirty="0" err="1" smtClean="0">
                <a:latin typeface="Calibri" pitchFamily="34" charset="0"/>
              </a:rPr>
              <a:t>zwanzig</a:t>
            </a:r>
            <a:r>
              <a:rPr lang="cs-CZ" sz="3200" dirty="0" smtClean="0">
                <a:latin typeface="Calibri" pitchFamily="34" charset="0"/>
              </a:rPr>
              <a:t> nach </a:t>
            </a:r>
            <a:r>
              <a:rPr lang="cs-CZ" sz="3200" dirty="0" err="1" smtClean="0">
                <a:latin typeface="Calibri" pitchFamily="34" charset="0"/>
              </a:rPr>
              <a:t>neun</a:t>
            </a:r>
            <a:r>
              <a:rPr lang="cs-CZ" sz="3200" dirty="0" smtClean="0">
                <a:latin typeface="Calibri" pitchFamily="34" charset="0"/>
              </a:rPr>
              <a:t>	   ……………</a:t>
            </a:r>
          </a:p>
          <a:p>
            <a:pPr marL="514350" indent="-514350">
              <a:buAutoNum type="alphaLcParenR"/>
            </a:pPr>
            <a:r>
              <a:rPr lang="cs-CZ" sz="3200" dirty="0" err="1" smtClean="0">
                <a:latin typeface="Calibri" pitchFamily="34" charset="0"/>
              </a:rPr>
              <a:t>zehn</a:t>
            </a:r>
            <a:r>
              <a:rPr lang="cs-CZ" sz="3200" dirty="0" smtClean="0">
                <a:latin typeface="Calibri" pitchFamily="34" charset="0"/>
              </a:rPr>
              <a:t> nach </a:t>
            </a:r>
            <a:r>
              <a:rPr lang="cs-CZ" sz="3200" dirty="0" err="1" smtClean="0">
                <a:latin typeface="Calibri" pitchFamily="34" charset="0"/>
              </a:rPr>
              <a:t>halb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fünf</a:t>
            </a:r>
            <a:r>
              <a:rPr lang="cs-CZ" sz="3200" dirty="0" smtClean="0">
                <a:latin typeface="Calibri" pitchFamily="34" charset="0"/>
              </a:rPr>
              <a:t>  ……………</a:t>
            </a:r>
          </a:p>
          <a:p>
            <a:pPr marL="514350" indent="-514350">
              <a:buAutoNum type="alphaLcParenR"/>
            </a:pPr>
            <a:r>
              <a:rPr lang="cs-CZ" sz="3200" dirty="0" err="1" smtClean="0">
                <a:latin typeface="Calibri" pitchFamily="34" charset="0"/>
              </a:rPr>
              <a:t>fünf</a:t>
            </a:r>
            <a:r>
              <a:rPr lang="cs-CZ" sz="3200" dirty="0" smtClean="0">
                <a:latin typeface="Calibri" pitchFamily="34" charset="0"/>
              </a:rPr>
              <a:t> vor elf		   ……………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12160" y="3789040"/>
            <a:ext cx="1385316" cy="584775"/>
          </a:xfrm>
          <a:prstGeom prst="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4  :  05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0072" y="4869160"/>
            <a:ext cx="1368152" cy="584775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4 </a:t>
            </a:r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: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40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2120" y="2852936"/>
            <a:ext cx="1503938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30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20  : </a:t>
            </a:r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00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99992" y="5589240"/>
            <a:ext cx="1800200" cy="584775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10 </a:t>
            </a:r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: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55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8024" y="4293096"/>
            <a:ext cx="1296144" cy="584775"/>
          </a:xfrm>
          <a:prstGeom prst="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9 </a:t>
            </a:r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: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20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932040" y="3429000"/>
            <a:ext cx="1314784" cy="58477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19 </a:t>
            </a:r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: 00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4048" y="2348880"/>
            <a:ext cx="2980303" cy="58477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6 </a:t>
            </a:r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: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30       18 </a:t>
            </a:r>
            <a:r>
              <a:rPr lang="cs-CZ" sz="3200" dirty="0">
                <a:solidFill>
                  <a:prstClr val="black"/>
                </a:solidFill>
                <a:latin typeface="Calibri" pitchFamily="34" charset="0"/>
              </a:rPr>
              <a:t>: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30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1700808"/>
            <a:ext cx="3168352" cy="584775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alibri" pitchFamily="34" charset="0"/>
              </a:rPr>
              <a:t>  3 : 00       15 : 00</a:t>
            </a:r>
            <a:endParaRPr lang="de-DE" sz="3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757242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Ergänze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die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Substantive</a:t>
            </a:r>
            <a:r>
              <a:rPr lang="cs-CZ" sz="3200" b="1" dirty="0" smtClean="0">
                <a:latin typeface="Calibri" pitchFamily="34" charset="0"/>
              </a:rPr>
              <a:t> in der </a:t>
            </a:r>
            <a:r>
              <a:rPr lang="cs-CZ" sz="3200" b="1" dirty="0" err="1" smtClean="0">
                <a:latin typeface="Calibri" pitchFamily="34" charset="0"/>
              </a:rPr>
              <a:t>Pluralform</a:t>
            </a:r>
            <a:r>
              <a:rPr lang="cs-CZ" sz="3200" b="1" dirty="0" smtClean="0">
                <a:latin typeface="Calibri" pitchFamily="34" charset="0"/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42844" y="2214554"/>
            <a:ext cx="900115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dirty="0" smtClean="0">
                <a:latin typeface="Calibri" pitchFamily="34" charset="0"/>
              </a:rPr>
              <a:t>1 </a:t>
            </a:r>
            <a:r>
              <a:rPr lang="cs-CZ" sz="3100" dirty="0" err="1" smtClean="0">
                <a:latin typeface="Calibri" pitchFamily="34" charset="0"/>
              </a:rPr>
              <a:t>Maus</a:t>
            </a:r>
            <a:r>
              <a:rPr lang="cs-CZ" sz="3100" dirty="0" smtClean="0">
                <a:latin typeface="Calibri" pitchFamily="34" charset="0"/>
              </a:rPr>
              <a:t> – 17 ……………	</a:t>
            </a:r>
            <a:r>
              <a:rPr lang="cs-CZ" sz="3100" dirty="0" smtClean="0">
                <a:latin typeface="Calibri" pitchFamily="34" charset="0"/>
              </a:rPr>
              <a:t>   1 </a:t>
            </a:r>
            <a:r>
              <a:rPr lang="cs-CZ" sz="3100" dirty="0" err="1" smtClean="0">
                <a:latin typeface="Calibri" pitchFamily="34" charset="0"/>
              </a:rPr>
              <a:t>Tasche</a:t>
            </a:r>
            <a:r>
              <a:rPr lang="cs-CZ" sz="3100" dirty="0" smtClean="0">
                <a:latin typeface="Calibri" pitchFamily="34" charset="0"/>
              </a:rPr>
              <a:t> – 45 …………………….</a:t>
            </a:r>
          </a:p>
          <a:p>
            <a:endParaRPr lang="cs-CZ" sz="1000" dirty="0" smtClean="0">
              <a:latin typeface="Calibri" pitchFamily="34" charset="0"/>
            </a:endParaRPr>
          </a:p>
          <a:p>
            <a:r>
              <a:rPr lang="cs-CZ" sz="3100" dirty="0" smtClean="0">
                <a:latin typeface="Calibri" pitchFamily="34" charset="0"/>
              </a:rPr>
              <a:t>1 </a:t>
            </a:r>
            <a:r>
              <a:rPr lang="cs-CZ" sz="3100" dirty="0" err="1" smtClean="0">
                <a:latin typeface="Calibri" pitchFamily="34" charset="0"/>
              </a:rPr>
              <a:t>Katze</a:t>
            </a:r>
            <a:r>
              <a:rPr lang="cs-CZ" sz="3100" dirty="0" smtClean="0">
                <a:latin typeface="Calibri" pitchFamily="34" charset="0"/>
              </a:rPr>
              <a:t> – 2 ……………..	</a:t>
            </a:r>
            <a:r>
              <a:rPr lang="cs-CZ" sz="3100" dirty="0" smtClean="0">
                <a:latin typeface="Calibri" pitchFamily="34" charset="0"/>
              </a:rPr>
              <a:t>   1 </a:t>
            </a:r>
            <a:r>
              <a:rPr lang="cs-CZ" sz="3100" dirty="0" err="1" smtClean="0">
                <a:latin typeface="Calibri" pitchFamily="34" charset="0"/>
              </a:rPr>
              <a:t>Pinsel</a:t>
            </a:r>
            <a:r>
              <a:rPr lang="cs-CZ" sz="3100" dirty="0" smtClean="0">
                <a:latin typeface="Calibri" pitchFamily="34" charset="0"/>
              </a:rPr>
              <a:t> – 12 ……………………..</a:t>
            </a:r>
          </a:p>
          <a:p>
            <a:endParaRPr lang="cs-CZ" sz="1000" dirty="0" smtClean="0">
              <a:latin typeface="Calibri" pitchFamily="34" charset="0"/>
            </a:endParaRPr>
          </a:p>
          <a:p>
            <a:r>
              <a:rPr lang="cs-CZ" sz="3100" dirty="0" smtClean="0">
                <a:latin typeface="Calibri" pitchFamily="34" charset="0"/>
              </a:rPr>
              <a:t>1 </a:t>
            </a:r>
            <a:r>
              <a:rPr lang="cs-CZ" sz="3100" dirty="0" err="1" smtClean="0">
                <a:latin typeface="Calibri" pitchFamily="34" charset="0"/>
              </a:rPr>
              <a:t>Junge</a:t>
            </a:r>
            <a:r>
              <a:rPr lang="cs-CZ" sz="3100" dirty="0" smtClean="0">
                <a:latin typeface="Calibri" pitchFamily="34" charset="0"/>
              </a:rPr>
              <a:t> – 20 …………..	</a:t>
            </a:r>
            <a:r>
              <a:rPr lang="cs-CZ" sz="3100" dirty="0" smtClean="0">
                <a:latin typeface="Calibri" pitchFamily="34" charset="0"/>
              </a:rPr>
              <a:t>   1 </a:t>
            </a:r>
            <a:r>
              <a:rPr lang="cs-CZ" sz="3100" dirty="0" err="1" smtClean="0">
                <a:latin typeface="Calibri" pitchFamily="34" charset="0"/>
              </a:rPr>
              <a:t>Mädchen</a:t>
            </a:r>
            <a:r>
              <a:rPr lang="cs-CZ" sz="3100" dirty="0" smtClean="0">
                <a:latin typeface="Calibri" pitchFamily="34" charset="0"/>
              </a:rPr>
              <a:t> – 8 ………………….</a:t>
            </a:r>
          </a:p>
          <a:p>
            <a:endParaRPr lang="cs-CZ" sz="1000" dirty="0" smtClean="0">
              <a:latin typeface="Calibri" pitchFamily="34" charset="0"/>
            </a:endParaRPr>
          </a:p>
          <a:p>
            <a:r>
              <a:rPr lang="cs-CZ" sz="3100" dirty="0" smtClean="0">
                <a:latin typeface="Calibri" pitchFamily="34" charset="0"/>
              </a:rPr>
              <a:t>1 </a:t>
            </a:r>
            <a:r>
              <a:rPr lang="cs-CZ" sz="3100" dirty="0" err="1" smtClean="0">
                <a:latin typeface="Calibri" pitchFamily="34" charset="0"/>
              </a:rPr>
              <a:t>Bild</a:t>
            </a:r>
            <a:r>
              <a:rPr lang="cs-CZ" sz="3100" dirty="0" smtClean="0">
                <a:latin typeface="Calibri" pitchFamily="34" charset="0"/>
              </a:rPr>
              <a:t> – 78 ………………	</a:t>
            </a:r>
            <a:r>
              <a:rPr lang="cs-CZ" sz="3100" dirty="0" smtClean="0">
                <a:latin typeface="Calibri" pitchFamily="34" charset="0"/>
              </a:rPr>
              <a:t>   1 </a:t>
            </a:r>
            <a:r>
              <a:rPr lang="cs-CZ" sz="3100" dirty="0" err="1" smtClean="0">
                <a:latin typeface="Calibri" pitchFamily="34" charset="0"/>
              </a:rPr>
              <a:t>Kind</a:t>
            </a:r>
            <a:r>
              <a:rPr lang="cs-CZ" sz="3100" dirty="0" smtClean="0">
                <a:latin typeface="Calibri" pitchFamily="34" charset="0"/>
              </a:rPr>
              <a:t> – 3 ………………………….</a:t>
            </a:r>
          </a:p>
          <a:p>
            <a:endParaRPr lang="cs-CZ" sz="1000" dirty="0" smtClean="0">
              <a:latin typeface="Calibri" pitchFamily="34" charset="0"/>
            </a:endParaRPr>
          </a:p>
          <a:p>
            <a:r>
              <a:rPr lang="cs-CZ" sz="3100" dirty="0" smtClean="0">
                <a:latin typeface="Calibri" pitchFamily="34" charset="0"/>
              </a:rPr>
              <a:t>1 </a:t>
            </a:r>
            <a:r>
              <a:rPr lang="cs-CZ" sz="3100" dirty="0" err="1" smtClean="0">
                <a:latin typeface="Calibri" pitchFamily="34" charset="0"/>
              </a:rPr>
              <a:t>Buch</a:t>
            </a:r>
            <a:r>
              <a:rPr lang="cs-CZ" sz="3100" dirty="0" smtClean="0">
                <a:latin typeface="Calibri" pitchFamily="34" charset="0"/>
              </a:rPr>
              <a:t> – 13 …………….</a:t>
            </a:r>
          </a:p>
          <a:p>
            <a:endParaRPr lang="cs-CZ" sz="3100" dirty="0" smtClean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2204864"/>
            <a:ext cx="1728192" cy="350865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800" dirty="0" smtClean="0">
                <a:latin typeface="Calibri" pitchFamily="34" charset="0"/>
              </a:rPr>
              <a:t> </a:t>
            </a:r>
            <a:r>
              <a:rPr lang="cs-CZ" sz="3800" dirty="0" err="1" smtClean="0">
                <a:latin typeface="Calibri" pitchFamily="34" charset="0"/>
              </a:rPr>
              <a:t>Mäuse</a:t>
            </a:r>
            <a:endParaRPr lang="cs-CZ" sz="3800" dirty="0" smtClean="0">
              <a:latin typeface="Calibri" pitchFamily="34" charset="0"/>
            </a:endParaRPr>
          </a:p>
          <a:p>
            <a:r>
              <a:rPr lang="cs-CZ" sz="3800" dirty="0" smtClean="0">
                <a:latin typeface="Calibri" pitchFamily="34" charset="0"/>
              </a:rPr>
              <a:t> </a:t>
            </a:r>
            <a:r>
              <a:rPr lang="cs-CZ" sz="3800" dirty="0" err="1" smtClean="0">
                <a:latin typeface="Calibri" pitchFamily="34" charset="0"/>
              </a:rPr>
              <a:t>Katzen</a:t>
            </a:r>
            <a:endParaRPr lang="cs-CZ" sz="3800" dirty="0" smtClean="0">
              <a:latin typeface="Calibri" pitchFamily="34" charset="0"/>
            </a:endParaRPr>
          </a:p>
          <a:p>
            <a:r>
              <a:rPr lang="cs-CZ" sz="3800" dirty="0" smtClean="0">
                <a:latin typeface="Calibri" pitchFamily="34" charset="0"/>
              </a:rPr>
              <a:t> </a:t>
            </a:r>
            <a:r>
              <a:rPr lang="cs-CZ" sz="3800" dirty="0" err="1" smtClean="0">
                <a:latin typeface="Calibri" pitchFamily="34" charset="0"/>
              </a:rPr>
              <a:t>Jungen</a:t>
            </a:r>
            <a:endParaRPr lang="cs-CZ" sz="3800" dirty="0" smtClean="0">
              <a:latin typeface="Calibri" pitchFamily="34" charset="0"/>
            </a:endParaRPr>
          </a:p>
          <a:p>
            <a:r>
              <a:rPr lang="cs-CZ" sz="3800" dirty="0" smtClean="0">
                <a:latin typeface="Calibri" pitchFamily="34" charset="0"/>
              </a:rPr>
              <a:t> </a:t>
            </a:r>
            <a:r>
              <a:rPr lang="cs-CZ" sz="3800" dirty="0" err="1" smtClean="0">
                <a:latin typeface="Calibri" pitchFamily="34" charset="0"/>
              </a:rPr>
              <a:t>Bilder</a:t>
            </a:r>
            <a:endParaRPr lang="cs-CZ" sz="3800" dirty="0" smtClean="0">
              <a:latin typeface="Calibri" pitchFamily="34" charset="0"/>
            </a:endParaRPr>
          </a:p>
          <a:p>
            <a:r>
              <a:rPr lang="cs-CZ" sz="3800" dirty="0" smtClean="0">
                <a:latin typeface="Calibri" pitchFamily="34" charset="0"/>
              </a:rPr>
              <a:t> </a:t>
            </a:r>
            <a:r>
              <a:rPr lang="cs-CZ" sz="3800" dirty="0" err="1" smtClean="0">
                <a:latin typeface="Calibri" pitchFamily="34" charset="0"/>
              </a:rPr>
              <a:t>Bücher</a:t>
            </a:r>
            <a:endParaRPr lang="cs-CZ" sz="3800" dirty="0" smtClean="0">
              <a:latin typeface="Calibri" pitchFamily="34" charset="0"/>
            </a:endParaRPr>
          </a:p>
          <a:p>
            <a:endParaRPr lang="de-DE" sz="3200" dirty="0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72200" y="2132856"/>
            <a:ext cx="2304256" cy="243143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lvl="0"/>
            <a:r>
              <a:rPr lang="cs-CZ" sz="38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800" dirty="0" err="1" smtClean="0">
                <a:solidFill>
                  <a:prstClr val="black"/>
                </a:solidFill>
                <a:latin typeface="Calibri" pitchFamily="34" charset="0"/>
              </a:rPr>
              <a:t>Taschen</a:t>
            </a:r>
            <a:endParaRPr lang="cs-CZ" sz="38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38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8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800" dirty="0" err="1" smtClean="0">
                <a:solidFill>
                  <a:prstClr val="black"/>
                </a:solidFill>
                <a:latin typeface="Calibri" pitchFamily="34" charset="0"/>
              </a:rPr>
              <a:t>Pinsel</a:t>
            </a:r>
            <a:endParaRPr lang="cs-CZ" sz="38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3800" dirty="0" smtClean="0">
                <a:solidFill>
                  <a:prstClr val="black"/>
                </a:solidFill>
                <a:latin typeface="Calibri" pitchFamily="34" charset="0"/>
              </a:rPr>
              <a:t>  </a:t>
            </a:r>
            <a:r>
              <a:rPr lang="cs-CZ" sz="3800" dirty="0" err="1" smtClean="0">
                <a:solidFill>
                  <a:prstClr val="black"/>
                </a:solidFill>
                <a:latin typeface="Calibri" pitchFamily="34" charset="0"/>
              </a:rPr>
              <a:t>Mädchen</a:t>
            </a:r>
            <a:endParaRPr lang="cs-CZ" sz="38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3800" dirty="0" smtClean="0">
                <a:solidFill>
                  <a:prstClr val="black"/>
                </a:solidFill>
                <a:latin typeface="Calibri" pitchFamily="34" charset="0"/>
              </a:rPr>
              <a:t>  </a:t>
            </a:r>
            <a:r>
              <a:rPr lang="cs-CZ" sz="3800" dirty="0" err="1" smtClean="0">
                <a:solidFill>
                  <a:prstClr val="black"/>
                </a:solidFill>
                <a:latin typeface="Calibri" pitchFamily="34" charset="0"/>
              </a:rPr>
              <a:t>Kinder</a:t>
            </a:r>
            <a:endParaRPr lang="cs-CZ" sz="3800" dirty="0" smtClean="0">
              <a:solidFill>
                <a:prstClr val="black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764386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Was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machst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du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im</a:t>
            </a:r>
            <a:r>
              <a:rPr lang="cs-CZ" sz="3200" b="1" dirty="0" smtClean="0">
                <a:latin typeface="Calibri" pitchFamily="34" charset="0"/>
              </a:rPr>
              <a:t> …? </a:t>
            </a:r>
            <a:r>
              <a:rPr lang="cs-CZ" sz="3200" b="1" dirty="0" err="1" smtClean="0">
                <a:latin typeface="Calibri" pitchFamily="34" charset="0"/>
              </a:rPr>
              <a:t>Wann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feiern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wir</a:t>
            </a:r>
            <a:r>
              <a:rPr lang="cs-CZ" sz="3200" b="1" dirty="0" smtClean="0">
                <a:latin typeface="Calibri" pitchFamily="34" charset="0"/>
              </a:rPr>
              <a:t>?</a:t>
            </a:r>
            <a:endParaRPr lang="de-DE" sz="3200" b="1" i="1" u="sng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1500174"/>
            <a:ext cx="850112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400" i="1" dirty="0" err="1" smtClean="0">
                <a:latin typeface="Calibri" pitchFamily="34" charset="0"/>
              </a:rPr>
              <a:t>Im</a:t>
            </a:r>
            <a:r>
              <a:rPr lang="cs-CZ" sz="3400" i="1" dirty="0" smtClean="0">
                <a:latin typeface="Calibri" pitchFamily="34" charset="0"/>
              </a:rPr>
              <a:t> </a:t>
            </a:r>
            <a:r>
              <a:rPr lang="cs-CZ" sz="3400" i="1" dirty="0" err="1" smtClean="0">
                <a:latin typeface="Calibri" pitchFamily="34" charset="0"/>
              </a:rPr>
              <a:t>Januar</a:t>
            </a:r>
            <a:r>
              <a:rPr lang="cs-CZ" sz="3400" i="1" dirty="0" smtClean="0">
                <a:latin typeface="Calibri" pitchFamily="34" charset="0"/>
              </a:rPr>
              <a:t> </a:t>
            </a:r>
            <a:r>
              <a:rPr lang="cs-CZ" sz="3400" i="1" dirty="0" err="1" smtClean="0">
                <a:latin typeface="Calibri" pitchFamily="34" charset="0"/>
              </a:rPr>
              <a:t>spiele</a:t>
            </a:r>
            <a:r>
              <a:rPr lang="cs-CZ" sz="3400" i="1" dirty="0" smtClean="0">
                <a:latin typeface="Calibri" pitchFamily="34" charset="0"/>
              </a:rPr>
              <a:t> </a:t>
            </a:r>
            <a:r>
              <a:rPr lang="cs-CZ" sz="3400" i="1" dirty="0" err="1" smtClean="0">
                <a:latin typeface="Calibri" pitchFamily="34" charset="0"/>
              </a:rPr>
              <a:t>ich</a:t>
            </a:r>
            <a:r>
              <a:rPr lang="cs-CZ" sz="3400" i="1" dirty="0" smtClean="0">
                <a:latin typeface="Calibri" pitchFamily="34" charset="0"/>
              </a:rPr>
              <a:t> </a:t>
            </a:r>
            <a:r>
              <a:rPr lang="cs-CZ" sz="3400" i="1" dirty="0" err="1" smtClean="0">
                <a:latin typeface="Calibri" pitchFamily="34" charset="0"/>
              </a:rPr>
              <a:t>Eishockey</a:t>
            </a:r>
            <a:r>
              <a:rPr lang="cs-CZ" sz="3400" i="1" dirty="0" smtClean="0">
                <a:latin typeface="Calibri" pitchFamily="34" charset="0"/>
              </a:rPr>
              <a:t>.</a:t>
            </a:r>
            <a:endParaRPr lang="de-DE" sz="3400" i="1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500306"/>
            <a:ext cx="831986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Im</a:t>
            </a:r>
            <a:r>
              <a:rPr lang="cs-CZ" sz="3400" dirty="0" smtClean="0">
                <a:latin typeface="Calibri" pitchFamily="34" charset="0"/>
              </a:rPr>
              <a:t> </a:t>
            </a:r>
            <a:r>
              <a:rPr lang="cs-CZ" sz="3400" dirty="0" err="1" smtClean="0">
                <a:latin typeface="Calibri" pitchFamily="34" charset="0"/>
              </a:rPr>
              <a:t>April</a:t>
            </a:r>
            <a:r>
              <a:rPr lang="cs-CZ" sz="3400" dirty="0" smtClean="0">
                <a:latin typeface="Calibri" pitchFamily="34" charset="0"/>
              </a:rPr>
              <a:t> ………………………………………..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Im</a:t>
            </a:r>
            <a:r>
              <a:rPr lang="cs-CZ" sz="3400" dirty="0" smtClean="0">
                <a:latin typeface="Calibri" pitchFamily="34" charset="0"/>
              </a:rPr>
              <a:t> </a:t>
            </a:r>
            <a:r>
              <a:rPr lang="cs-CZ" sz="3400" dirty="0" err="1" smtClean="0">
                <a:latin typeface="Calibri" pitchFamily="34" charset="0"/>
              </a:rPr>
              <a:t>Mai</a:t>
            </a:r>
            <a:r>
              <a:rPr lang="cs-CZ" sz="3400" dirty="0" smtClean="0">
                <a:latin typeface="Calibri" pitchFamily="34" charset="0"/>
              </a:rPr>
              <a:t> …………………………………………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Im</a:t>
            </a:r>
            <a:r>
              <a:rPr lang="cs-CZ" sz="3400" dirty="0" smtClean="0">
                <a:latin typeface="Calibri" pitchFamily="34" charset="0"/>
              </a:rPr>
              <a:t> Juni ………………………………………….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Im</a:t>
            </a:r>
            <a:r>
              <a:rPr lang="cs-CZ" sz="3400" dirty="0" smtClean="0">
                <a:latin typeface="Calibri" pitchFamily="34" charset="0"/>
              </a:rPr>
              <a:t> </a:t>
            </a:r>
            <a:r>
              <a:rPr lang="cs-CZ" sz="3400" dirty="0" err="1" smtClean="0">
                <a:latin typeface="Calibri" pitchFamily="34" charset="0"/>
              </a:rPr>
              <a:t>Juli</a:t>
            </a:r>
            <a:r>
              <a:rPr lang="cs-CZ" sz="3400" dirty="0" smtClean="0">
                <a:latin typeface="Calibri" pitchFamily="34" charset="0"/>
              </a:rPr>
              <a:t> …………………………………………..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Im</a:t>
            </a:r>
            <a:r>
              <a:rPr lang="cs-CZ" sz="3400" dirty="0" smtClean="0">
                <a:latin typeface="Calibri" pitchFamily="34" charset="0"/>
              </a:rPr>
              <a:t> </a:t>
            </a:r>
            <a:r>
              <a:rPr lang="cs-CZ" sz="3400" dirty="0" err="1" smtClean="0">
                <a:latin typeface="Calibri" pitchFamily="34" charset="0"/>
              </a:rPr>
              <a:t>Dezember</a:t>
            </a:r>
            <a:r>
              <a:rPr lang="cs-CZ" sz="3400" dirty="0" smtClean="0">
                <a:latin typeface="Calibri" pitchFamily="34" charset="0"/>
              </a:rPr>
              <a:t> ………………………………..</a:t>
            </a:r>
            <a:endParaRPr lang="de-DE" sz="3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764386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Was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machst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du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im</a:t>
            </a:r>
            <a:r>
              <a:rPr lang="cs-CZ" sz="3200" b="1" dirty="0" smtClean="0">
                <a:latin typeface="Calibri" pitchFamily="34" charset="0"/>
              </a:rPr>
              <a:t> …? </a:t>
            </a:r>
            <a:r>
              <a:rPr lang="cs-CZ" sz="3200" b="1" dirty="0" err="1" smtClean="0">
                <a:latin typeface="Calibri" pitchFamily="34" charset="0"/>
              </a:rPr>
              <a:t>Wann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feiern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wir</a:t>
            </a:r>
            <a:r>
              <a:rPr lang="cs-CZ" sz="3200" b="1" dirty="0" smtClean="0">
                <a:latin typeface="Calibri" pitchFamily="34" charset="0"/>
              </a:rPr>
              <a:t>?</a:t>
            </a:r>
            <a:endParaRPr lang="de-DE" sz="3200" b="1" i="1" u="sng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2976" y="1785926"/>
            <a:ext cx="742955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Ostern</a:t>
            </a:r>
            <a:r>
              <a:rPr lang="cs-CZ" sz="3400" dirty="0" smtClean="0">
                <a:latin typeface="Calibri" pitchFamily="34" charset="0"/>
              </a:rPr>
              <a:t>…………………………………………………..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Muttertag</a:t>
            </a:r>
            <a:r>
              <a:rPr lang="cs-CZ" sz="3400" dirty="0" smtClean="0">
                <a:latin typeface="Calibri" pitchFamily="34" charset="0"/>
              </a:rPr>
              <a:t> ………………..…………..………………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Valentinstag</a:t>
            </a:r>
            <a:r>
              <a:rPr lang="cs-CZ" sz="3400" dirty="0" smtClean="0">
                <a:latin typeface="Calibri" pitchFamily="34" charset="0"/>
              </a:rPr>
              <a:t> ………………………………………….</a:t>
            </a: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Weihnachten</a:t>
            </a:r>
            <a:r>
              <a:rPr lang="cs-CZ" sz="3400" dirty="0" smtClean="0">
                <a:latin typeface="Calibri" pitchFamily="34" charset="0"/>
              </a:rPr>
              <a:t>………………………………………..</a:t>
            </a:r>
            <a:endParaRPr lang="cs-CZ" sz="3400" dirty="0" smtClean="0">
              <a:latin typeface="Calibri" pitchFamily="34" charset="0"/>
            </a:endParaRP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err="1" smtClean="0">
                <a:latin typeface="Calibri" pitchFamily="34" charset="0"/>
              </a:rPr>
              <a:t>Silverstertag</a:t>
            </a:r>
            <a:r>
              <a:rPr lang="cs-CZ" sz="3400" dirty="0" smtClean="0">
                <a:latin typeface="Calibri" pitchFamily="34" charset="0"/>
              </a:rPr>
              <a:t> ……….………………………………..</a:t>
            </a:r>
            <a:endParaRPr lang="de-DE" sz="34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445224"/>
            <a:ext cx="349188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feiern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wir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im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 err="1" smtClean="0">
                <a:latin typeface="Calibri" pitchFamily="34" charset="0"/>
              </a:rPr>
              <a:t>April</a:t>
            </a:r>
            <a:r>
              <a:rPr lang="cs-CZ" sz="3200" dirty="0" smtClean="0">
                <a:latin typeface="Calibri" pitchFamily="34" charset="0"/>
              </a:rPr>
              <a:t>.</a:t>
            </a:r>
            <a:endParaRPr lang="de-DE" sz="3200" dirty="0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6093296"/>
            <a:ext cx="3140027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feiern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wir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Mai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de-DE" dirty="0"/>
          </a:p>
        </p:txBody>
      </p:sp>
      <p:sp>
        <p:nvSpPr>
          <p:cNvPr id="8" name="Obdélník 7"/>
          <p:cNvSpPr/>
          <p:nvPr/>
        </p:nvSpPr>
        <p:spPr>
          <a:xfrm>
            <a:off x="5004048" y="5445224"/>
            <a:ext cx="4156266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feiern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wir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Dezember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de-DE" dirty="0"/>
          </a:p>
        </p:txBody>
      </p:sp>
      <p:sp>
        <p:nvSpPr>
          <p:cNvPr id="9" name="Obdélník 8"/>
          <p:cNvSpPr/>
          <p:nvPr/>
        </p:nvSpPr>
        <p:spPr>
          <a:xfrm>
            <a:off x="4860032" y="6093296"/>
            <a:ext cx="3608295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feiern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wir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Winter.</a:t>
            </a:r>
            <a:endParaRPr lang="de-DE" dirty="0"/>
          </a:p>
        </p:txBody>
      </p:sp>
      <p:sp>
        <p:nvSpPr>
          <p:cNvPr id="10" name="Obdélník 9"/>
          <p:cNvSpPr/>
          <p:nvPr/>
        </p:nvSpPr>
        <p:spPr>
          <a:xfrm>
            <a:off x="2987824" y="4941168"/>
            <a:ext cx="3757952" cy="58477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feiern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wir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im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Calibri" pitchFamily="34" charset="0"/>
              </a:rPr>
              <a:t>Februar</a:t>
            </a:r>
            <a:r>
              <a:rPr lang="cs-CZ" sz="32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 L 0.11823 -0.283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77778E-6 L 0.28351 -0.53564 " pathEditMode="relative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L 0.3559 -0.5361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" y="-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-0.16545 -0.14699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-0.00046 L -0.12639 -0.3574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" y="-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42918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9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642918"/>
            <a:ext cx="764386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Was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gehört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nicht</a:t>
            </a:r>
            <a:r>
              <a:rPr lang="cs-CZ" sz="3200" b="1" dirty="0" smtClean="0">
                <a:latin typeface="Calibri" pitchFamily="34" charset="0"/>
              </a:rPr>
              <a:t> in </a:t>
            </a:r>
            <a:r>
              <a:rPr lang="cs-CZ" sz="3200" b="1" dirty="0" err="1" smtClean="0">
                <a:latin typeface="Calibri" pitchFamily="34" charset="0"/>
              </a:rPr>
              <a:t>die</a:t>
            </a:r>
            <a:r>
              <a:rPr lang="cs-CZ" sz="3200" b="1" dirty="0" smtClean="0">
                <a:latin typeface="Calibri" pitchFamily="34" charset="0"/>
              </a:rPr>
              <a:t> </a:t>
            </a:r>
            <a:r>
              <a:rPr lang="cs-CZ" sz="3200" b="1" dirty="0" err="1" smtClean="0">
                <a:latin typeface="Calibri" pitchFamily="34" charset="0"/>
              </a:rPr>
              <a:t>Reihe</a:t>
            </a:r>
            <a:r>
              <a:rPr lang="cs-CZ" sz="3200" b="1" dirty="0" smtClean="0">
                <a:latin typeface="Calibri" pitchFamily="34" charset="0"/>
              </a:rPr>
              <a:t>?</a:t>
            </a:r>
            <a:endParaRPr lang="de-DE" sz="3200" b="1" i="1" u="sng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2976" y="1785926"/>
            <a:ext cx="742955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400" dirty="0" smtClean="0">
                <a:latin typeface="Calibri" pitchFamily="34" charset="0"/>
              </a:rPr>
              <a:t>a) Anna – </a:t>
            </a:r>
            <a:r>
              <a:rPr lang="cs-CZ" sz="3400" dirty="0" err="1" smtClean="0">
                <a:latin typeface="Calibri" pitchFamily="34" charset="0"/>
              </a:rPr>
              <a:t>Antje</a:t>
            </a:r>
            <a:r>
              <a:rPr lang="cs-CZ" sz="3400" dirty="0" smtClean="0">
                <a:latin typeface="Calibri" pitchFamily="34" charset="0"/>
              </a:rPr>
              <a:t> – </a:t>
            </a:r>
            <a:r>
              <a:rPr lang="cs-CZ" sz="3400" dirty="0" err="1" smtClean="0">
                <a:latin typeface="Calibri" pitchFamily="34" charset="0"/>
              </a:rPr>
              <a:t>Arthur</a:t>
            </a:r>
            <a:r>
              <a:rPr lang="cs-CZ" sz="3400" dirty="0" smtClean="0">
                <a:latin typeface="Calibri" pitchFamily="34" charset="0"/>
              </a:rPr>
              <a:t> - </a:t>
            </a:r>
            <a:r>
              <a:rPr lang="cs-CZ" sz="3400" dirty="0" err="1" smtClean="0">
                <a:latin typeface="Calibri" pitchFamily="34" charset="0"/>
              </a:rPr>
              <a:t>Annette</a:t>
            </a:r>
            <a:endParaRPr lang="cs-CZ" sz="3400" dirty="0" smtClean="0">
              <a:latin typeface="Calibri" pitchFamily="34" charset="0"/>
            </a:endParaRP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b) </a:t>
            </a:r>
            <a:r>
              <a:rPr lang="cs-CZ" sz="3400" dirty="0" err="1" smtClean="0">
                <a:latin typeface="Calibri" pitchFamily="34" charset="0"/>
              </a:rPr>
              <a:t>Deutschland</a:t>
            </a:r>
            <a:r>
              <a:rPr lang="cs-CZ" sz="3400" dirty="0" smtClean="0">
                <a:latin typeface="Calibri" pitchFamily="34" charset="0"/>
              </a:rPr>
              <a:t> – </a:t>
            </a:r>
            <a:r>
              <a:rPr lang="cs-CZ" sz="3400" dirty="0" err="1" smtClean="0">
                <a:latin typeface="Calibri" pitchFamily="34" charset="0"/>
              </a:rPr>
              <a:t>Österreich</a:t>
            </a:r>
            <a:r>
              <a:rPr lang="cs-CZ" sz="3400" dirty="0" smtClean="0">
                <a:latin typeface="Calibri" pitchFamily="34" charset="0"/>
              </a:rPr>
              <a:t> – Vietnam – 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	</a:t>
            </a:r>
            <a:r>
              <a:rPr lang="cs-CZ" sz="3400" dirty="0" err="1" smtClean="0">
                <a:latin typeface="Calibri" pitchFamily="34" charset="0"/>
              </a:rPr>
              <a:t>Schweiz</a:t>
            </a:r>
            <a:endParaRPr lang="cs-CZ" sz="3400" dirty="0" smtClean="0">
              <a:latin typeface="Calibri" pitchFamily="34" charset="0"/>
            </a:endParaRP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c) </a:t>
            </a:r>
            <a:r>
              <a:rPr lang="cs-CZ" sz="3400" dirty="0" err="1" smtClean="0">
                <a:latin typeface="Calibri" pitchFamily="34" charset="0"/>
              </a:rPr>
              <a:t>Februar</a:t>
            </a:r>
            <a:r>
              <a:rPr lang="cs-CZ" sz="3400" dirty="0" smtClean="0">
                <a:latin typeface="Calibri" pitchFamily="34" charset="0"/>
              </a:rPr>
              <a:t> – </a:t>
            </a:r>
            <a:r>
              <a:rPr lang="cs-CZ" sz="3400" dirty="0" err="1" smtClean="0">
                <a:latin typeface="Calibri" pitchFamily="34" charset="0"/>
              </a:rPr>
              <a:t>März</a:t>
            </a:r>
            <a:r>
              <a:rPr lang="cs-CZ" sz="3400" dirty="0" smtClean="0">
                <a:latin typeface="Calibri" pitchFamily="34" charset="0"/>
              </a:rPr>
              <a:t> – </a:t>
            </a:r>
            <a:r>
              <a:rPr lang="cs-CZ" sz="3400" dirty="0" err="1" smtClean="0">
                <a:latin typeface="Calibri" pitchFamily="34" charset="0"/>
              </a:rPr>
              <a:t>April</a:t>
            </a:r>
            <a:r>
              <a:rPr lang="cs-CZ" sz="3400" dirty="0" smtClean="0">
                <a:latin typeface="Calibri" pitchFamily="34" charset="0"/>
              </a:rPr>
              <a:t> - </a:t>
            </a:r>
            <a:r>
              <a:rPr lang="cs-CZ" sz="3400" dirty="0" err="1" smtClean="0">
                <a:latin typeface="Calibri" pitchFamily="34" charset="0"/>
              </a:rPr>
              <a:t>Frühling</a:t>
            </a:r>
            <a:endParaRPr lang="cs-CZ" sz="3400" dirty="0" smtClean="0">
              <a:latin typeface="Calibri" pitchFamily="34" charset="0"/>
            </a:endParaRPr>
          </a:p>
          <a:p>
            <a:pPr marL="514350" indent="-514350"/>
            <a:endParaRPr lang="cs-CZ" sz="1000" dirty="0" smtClean="0">
              <a:latin typeface="Calibri" pitchFamily="34" charset="0"/>
            </a:endParaRP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d) Hotel – Restaurant – </a:t>
            </a:r>
            <a:r>
              <a:rPr lang="cs-CZ" sz="3400" dirty="0" err="1" smtClean="0">
                <a:latin typeface="Calibri" pitchFamily="34" charset="0"/>
              </a:rPr>
              <a:t>Geschäft</a:t>
            </a:r>
            <a:r>
              <a:rPr lang="cs-CZ" sz="3400" dirty="0" smtClean="0">
                <a:latin typeface="Calibri" pitchFamily="34" charset="0"/>
              </a:rPr>
              <a:t> - Heft</a:t>
            </a:r>
            <a:endParaRPr lang="de-DE" sz="34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1916832"/>
            <a:ext cx="1368152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2564904"/>
            <a:ext cx="1656184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3789040"/>
            <a:ext cx="1656184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4437112"/>
            <a:ext cx="1224136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500042"/>
            <a:ext cx="683568" cy="58477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10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500042"/>
            <a:ext cx="764386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Calibri" pitchFamily="34" charset="0"/>
              </a:rPr>
              <a:t>Übersetze</a:t>
            </a:r>
            <a:r>
              <a:rPr lang="cs-CZ" sz="3200" b="1" dirty="0" smtClean="0">
                <a:latin typeface="Calibri" pitchFamily="34" charset="0"/>
              </a:rPr>
              <a:t>.</a:t>
            </a:r>
            <a:endParaRPr lang="de-DE" sz="3200" b="1" i="1" u="sng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96752"/>
            <a:ext cx="850112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400" dirty="0" smtClean="0">
                <a:latin typeface="Calibri" pitchFamily="34" charset="0"/>
              </a:rPr>
              <a:t>V prosinci slavíme Vánoce. V září začíná škola.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V březnu přichází jaro. Fotbal hrajeme na jaře, 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v létě a na podzim. Ve středu v 6 jsme v kině.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Přijdu v pondělí za 5 minut 7. Přijdu dnes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v 10.45.</a:t>
            </a:r>
            <a:endParaRPr lang="de-DE" sz="34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4149566"/>
            <a:ext cx="850112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400" dirty="0" smtClean="0">
                <a:latin typeface="Calibri" pitchFamily="34" charset="0"/>
              </a:rPr>
              <a:t>…………………………………………………………………….....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………………………………………………………………………..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………………………………………………………………………..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………………………………………………………………………..</a:t>
            </a:r>
          </a:p>
          <a:p>
            <a:pPr marL="514350" indent="-514350"/>
            <a:r>
              <a:rPr lang="cs-CZ" sz="3400" dirty="0" smtClean="0">
                <a:latin typeface="Calibri" pitchFamily="34" charset="0"/>
              </a:rPr>
              <a:t>………………………………………………………………………..</a:t>
            </a:r>
            <a:endParaRPr lang="de-DE" sz="3400" dirty="0"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933056"/>
            <a:ext cx="8352928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err="1" smtClean="0">
                <a:latin typeface="Calibri" pitchFamily="34" charset="0"/>
              </a:rPr>
              <a:t>Im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Dezember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feiern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wir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Weihnachten</a:t>
            </a:r>
            <a:r>
              <a:rPr lang="cs-CZ" sz="2800" dirty="0" smtClean="0">
                <a:latin typeface="Calibri" pitchFamily="34" charset="0"/>
              </a:rPr>
              <a:t>.     </a:t>
            </a:r>
            <a:r>
              <a:rPr lang="cs-CZ" sz="2800" dirty="0" err="1" smtClean="0">
                <a:latin typeface="Calibri" pitchFamily="34" charset="0"/>
              </a:rPr>
              <a:t>Im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September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beginnt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die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Schule</a:t>
            </a:r>
            <a:r>
              <a:rPr lang="cs-CZ" sz="2800" dirty="0" smtClean="0">
                <a:latin typeface="Calibri" pitchFamily="34" charset="0"/>
              </a:rPr>
              <a:t>.          </a:t>
            </a:r>
            <a:r>
              <a:rPr lang="cs-CZ" sz="2800" dirty="0" err="1" smtClean="0">
                <a:latin typeface="Calibri" pitchFamily="34" charset="0"/>
              </a:rPr>
              <a:t>Im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März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kommt</a:t>
            </a:r>
            <a:r>
              <a:rPr lang="cs-CZ" sz="2800" dirty="0" smtClean="0">
                <a:latin typeface="Calibri" pitchFamily="34" charset="0"/>
              </a:rPr>
              <a:t> der </a:t>
            </a:r>
            <a:r>
              <a:rPr lang="cs-CZ" sz="2800" dirty="0" err="1" smtClean="0">
                <a:latin typeface="Calibri" pitchFamily="34" charset="0"/>
              </a:rPr>
              <a:t>Frühling</a:t>
            </a:r>
            <a:r>
              <a:rPr lang="cs-CZ" sz="2800" dirty="0" smtClean="0">
                <a:latin typeface="Calibri" pitchFamily="34" charset="0"/>
              </a:rPr>
              <a:t>.     </a:t>
            </a:r>
            <a:r>
              <a:rPr lang="cs-CZ" sz="2800" dirty="0" err="1" smtClean="0">
                <a:latin typeface="Calibri" pitchFamily="34" charset="0"/>
              </a:rPr>
              <a:t>Fußball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spielen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wir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im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Frühling</a:t>
            </a:r>
            <a:r>
              <a:rPr lang="cs-CZ" sz="2800" dirty="0" smtClean="0">
                <a:latin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</a:rPr>
              <a:t>im</a:t>
            </a:r>
            <a:r>
              <a:rPr lang="cs-CZ" sz="2800" dirty="0" smtClean="0">
                <a:latin typeface="Calibri" pitchFamily="34" charset="0"/>
              </a:rPr>
              <a:t> Sommer </a:t>
            </a:r>
            <a:r>
              <a:rPr lang="cs-CZ" sz="2800" dirty="0" err="1" smtClean="0">
                <a:latin typeface="Calibri" pitchFamily="34" charset="0"/>
              </a:rPr>
              <a:t>und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im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Herbst</a:t>
            </a:r>
            <a:r>
              <a:rPr lang="cs-CZ" sz="2800" dirty="0" smtClean="0">
                <a:latin typeface="Calibri" pitchFamily="34" charset="0"/>
              </a:rPr>
              <a:t>.            </a:t>
            </a:r>
            <a:r>
              <a:rPr lang="cs-CZ" sz="2800" dirty="0" err="1" smtClean="0">
                <a:latin typeface="Calibri" pitchFamily="34" charset="0"/>
              </a:rPr>
              <a:t>Am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Mittwoch</a:t>
            </a:r>
            <a:r>
              <a:rPr lang="cs-CZ" sz="2800" dirty="0" smtClean="0">
                <a:latin typeface="Calibri" pitchFamily="34" charset="0"/>
              </a:rPr>
              <a:t> um </a:t>
            </a:r>
            <a:r>
              <a:rPr lang="cs-CZ" sz="2800" dirty="0" err="1" smtClean="0">
                <a:latin typeface="Calibri" pitchFamily="34" charset="0"/>
              </a:rPr>
              <a:t>sechs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sind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wir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im</a:t>
            </a:r>
            <a:r>
              <a:rPr lang="cs-CZ" sz="2800" dirty="0" smtClean="0">
                <a:latin typeface="Calibri" pitchFamily="34" charset="0"/>
              </a:rPr>
              <a:t> Kino.         </a:t>
            </a:r>
            <a:r>
              <a:rPr lang="cs-CZ" sz="2800" dirty="0" err="1" smtClean="0">
                <a:latin typeface="Calibri" pitchFamily="34" charset="0"/>
              </a:rPr>
              <a:t>Ich</a:t>
            </a:r>
            <a:r>
              <a:rPr lang="cs-CZ" sz="2800" dirty="0" smtClean="0">
                <a:latin typeface="Calibri" pitchFamily="34" charset="0"/>
              </a:rPr>
              <a:t>  </a:t>
            </a:r>
            <a:r>
              <a:rPr lang="cs-CZ" sz="2800" dirty="0" err="1" smtClean="0">
                <a:latin typeface="Calibri" pitchFamily="34" charset="0"/>
              </a:rPr>
              <a:t>komme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am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Montag</a:t>
            </a:r>
            <a:r>
              <a:rPr lang="cs-CZ" sz="2800" dirty="0" smtClean="0">
                <a:latin typeface="Calibri" pitchFamily="34" charset="0"/>
              </a:rPr>
              <a:t> um </a:t>
            </a:r>
            <a:r>
              <a:rPr lang="cs-CZ" sz="2800" dirty="0" err="1" smtClean="0">
                <a:latin typeface="Calibri" pitchFamily="34" charset="0"/>
              </a:rPr>
              <a:t>fünf</a:t>
            </a:r>
            <a:r>
              <a:rPr lang="cs-CZ" sz="2800" dirty="0" smtClean="0">
                <a:latin typeface="Calibri" pitchFamily="34" charset="0"/>
              </a:rPr>
              <a:t> vor </a:t>
            </a:r>
            <a:r>
              <a:rPr lang="cs-CZ" sz="2800" dirty="0" err="1" smtClean="0">
                <a:latin typeface="Calibri" pitchFamily="34" charset="0"/>
              </a:rPr>
              <a:t>sieben</a:t>
            </a:r>
            <a:r>
              <a:rPr lang="cs-CZ" sz="2800" dirty="0" smtClean="0">
                <a:latin typeface="Calibri" pitchFamily="34" charset="0"/>
              </a:rPr>
              <a:t>.                   </a:t>
            </a:r>
            <a:r>
              <a:rPr lang="cs-CZ" sz="2800" dirty="0" err="1" smtClean="0">
                <a:latin typeface="Calibri" pitchFamily="34" charset="0"/>
              </a:rPr>
              <a:t>Ich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komme</a:t>
            </a:r>
            <a:r>
              <a:rPr lang="cs-CZ" sz="2800" dirty="0" smtClean="0">
                <a:latin typeface="Calibri" pitchFamily="34" charset="0"/>
              </a:rPr>
              <a:t> um </a:t>
            </a:r>
            <a:r>
              <a:rPr lang="cs-CZ" sz="2800" dirty="0" err="1" smtClean="0">
                <a:latin typeface="Calibri" pitchFamily="34" charset="0"/>
              </a:rPr>
              <a:t>Viertel</a:t>
            </a:r>
            <a:r>
              <a:rPr lang="cs-CZ" sz="2800" dirty="0" smtClean="0">
                <a:latin typeface="Calibri" pitchFamily="34" charset="0"/>
              </a:rPr>
              <a:t> vor elf.</a:t>
            </a:r>
            <a:endParaRPr lang="de-DE" sz="2800" dirty="0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299</TotalTime>
  <Words>431</Words>
  <Application>Microsoft Office PowerPoint</Application>
  <PresentationFormat>Předvádění na obrazovce (4:3)</PresentationFormat>
  <Paragraphs>155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c2-223-a</dc:creator>
  <cp:lastModifiedBy>Hana</cp:lastModifiedBy>
  <cp:revision>37</cp:revision>
  <dcterms:created xsi:type="dcterms:W3CDTF">2012-07-07T14:45:13Z</dcterms:created>
  <dcterms:modified xsi:type="dcterms:W3CDTF">2013-11-03T20:19:07Z</dcterms:modified>
</cp:coreProperties>
</file>