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3" r:id="rId3"/>
    <p:sldId id="257" r:id="rId4"/>
    <p:sldId id="258" r:id="rId5"/>
    <p:sldId id="259" r:id="rId6"/>
    <p:sldId id="260" r:id="rId7"/>
    <p:sldId id="262" r:id="rId8"/>
    <p:sldId id="274" r:id="rId9"/>
    <p:sldId id="264" r:id="rId10"/>
    <p:sldId id="272" r:id="rId11"/>
    <p:sldId id="27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0" autoAdjust="0"/>
    <p:restoredTop sz="94660"/>
  </p:normalViewPr>
  <p:slideViewPr>
    <p:cSldViewPr>
      <p:cViewPr varScale="1">
        <p:scale>
          <a:sx n="65" d="100"/>
          <a:sy n="65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 </a:t>
          </a:r>
          <a:r>
            <a:rPr lang="cs-CZ" sz="2000" dirty="0" err="1" smtClean="0"/>
            <a:t>Wiederholung</a:t>
          </a:r>
          <a:r>
            <a:rPr lang="cs-CZ" sz="2000" dirty="0" smtClean="0"/>
            <a:t> 6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NÁZEV:VY_22_INOVACE_35_NJ8_ </a:t>
          </a:r>
          <a:r>
            <a:rPr lang="cs-CZ" sz="2000" dirty="0" err="1" smtClean="0"/>
            <a:t>Wiederholungstest</a:t>
          </a:r>
          <a:r>
            <a:rPr lang="cs-CZ" sz="2000" dirty="0" smtClean="0"/>
            <a:t> 6/I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C0ABC8E-3C5F-44B5-8EA0-C048461CFF7F}" type="presOf" srcId="{757F3AB3-0718-4624-B441-E567A8F0AB56}" destId="{333A1088-737F-45CB-B68E-254E46348037}" srcOrd="0" destOrd="0" presId="urn:microsoft.com/office/officeart/2005/8/layout/target3"/>
    <dgm:cxn modelId="{6943AA5E-65EA-4373-B78B-189C0828921A}" type="presOf" srcId="{1AE9165A-6B70-4FFD-A49C-881BF73B4F04}" destId="{BD3627E9-8FC8-4A2F-B3EA-FAE798EF81D8}" srcOrd="1" destOrd="0" presId="urn:microsoft.com/office/officeart/2005/8/layout/target3"/>
    <dgm:cxn modelId="{AC4CA13B-5E47-4C9C-A25E-B721EAC89501}" type="presOf" srcId="{26CBEA56-8CFD-48C0-BD6E-2EB16B1FBF42}" destId="{5583D5C5-FAFF-4548-819C-80E289F73770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1FDE9324-2EE2-4662-944B-715ED76AC76F}" type="presOf" srcId="{1F4F8BC0-F267-4379-9FE7-6FFC8B64BAD8}" destId="{017154CD-D9A9-4968-AD11-1207A3C4C00A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FEEAFF5-73E0-4FC8-9160-68BC3D6F87FD}" type="presOf" srcId="{D1D4F407-5343-4D3F-B5B9-D407B03CAEB4}" destId="{D005CE8C-CC26-4C3E-AC11-E15060ECD759}" srcOrd="0" destOrd="0" presId="urn:microsoft.com/office/officeart/2005/8/layout/target3"/>
    <dgm:cxn modelId="{26E613D0-74A4-4E4E-880C-5FC7CAD91625}" type="presOf" srcId="{D1B46980-6531-4606-95E6-44980827E919}" destId="{6140AFEC-043D-4C43-A2F9-D0F5331DF3A3}" srcOrd="0" destOrd="0" presId="urn:microsoft.com/office/officeart/2005/8/layout/target3"/>
    <dgm:cxn modelId="{D6F93D73-7FF2-4882-B2CC-74169DB6AAB0}" type="presOf" srcId="{26CBEA56-8CFD-48C0-BD6E-2EB16B1FBF42}" destId="{92E1E9E3-D1F0-4866-9424-7ECC0DD990BC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1076D88-9734-4AED-9385-038B4E2277F7}" type="presOf" srcId="{D1D4F407-5343-4D3F-B5B9-D407B03CAEB4}" destId="{AED2198E-93D5-4001-81B4-73124B309672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B935B9FE-9999-4102-A663-9BBD17058EB5}" type="presOf" srcId="{1F4F8BC0-F267-4379-9FE7-6FFC8B64BAD8}" destId="{C8857ABF-5052-4733-A46C-0F8B764FF76F}" srcOrd="0" destOrd="0" presId="urn:microsoft.com/office/officeart/2005/8/layout/target3"/>
    <dgm:cxn modelId="{43B9ADAF-8F99-4817-BC8D-353BFED85241}" type="presOf" srcId="{1AE9165A-6B70-4FFD-A49C-881BF73B4F04}" destId="{A9F01C16-B5C0-47B0-9750-F7E5E11674A0}" srcOrd="0" destOrd="0" presId="urn:microsoft.com/office/officeart/2005/8/layout/target3"/>
    <dgm:cxn modelId="{D129BE00-7189-4AA0-9CC2-D2108F040440}" type="presOf" srcId="{D1B46980-6531-4606-95E6-44980827E919}" destId="{2BE915AB-18AA-4053-B92C-3BFC9ED204BB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D59D6781-37C0-4B76-8946-739FED5FD45A}" type="presParOf" srcId="{333A1088-737F-45CB-B68E-254E46348037}" destId="{F5ABB229-8D3B-4694-996A-96F23CF14429}" srcOrd="0" destOrd="0" presId="urn:microsoft.com/office/officeart/2005/8/layout/target3"/>
    <dgm:cxn modelId="{40715AFE-18F7-4490-BFBD-477647F9F9FD}" type="presParOf" srcId="{333A1088-737F-45CB-B68E-254E46348037}" destId="{F41139FD-01EE-4571-8B17-4FB00FC51163}" srcOrd="1" destOrd="0" presId="urn:microsoft.com/office/officeart/2005/8/layout/target3"/>
    <dgm:cxn modelId="{0D34826F-074E-4000-9387-CF59B8C53974}" type="presParOf" srcId="{333A1088-737F-45CB-B68E-254E46348037}" destId="{D005CE8C-CC26-4C3E-AC11-E15060ECD759}" srcOrd="2" destOrd="0" presId="urn:microsoft.com/office/officeart/2005/8/layout/target3"/>
    <dgm:cxn modelId="{6F43E579-51DF-43D9-8372-CCD79AA2E6E3}" type="presParOf" srcId="{333A1088-737F-45CB-B68E-254E46348037}" destId="{2C702D82-9B77-49B7-9568-BB8EB47C3372}" srcOrd="3" destOrd="0" presId="urn:microsoft.com/office/officeart/2005/8/layout/target3"/>
    <dgm:cxn modelId="{449F392D-DD7B-4BEC-AA57-BFC2B84F9FE4}" type="presParOf" srcId="{333A1088-737F-45CB-B68E-254E46348037}" destId="{A52A0455-90FF-4808-ABD0-F02540D31D5A}" srcOrd="4" destOrd="0" presId="urn:microsoft.com/office/officeart/2005/8/layout/target3"/>
    <dgm:cxn modelId="{E16C6AE2-BE55-4105-8C5C-FDA435709B21}" type="presParOf" srcId="{333A1088-737F-45CB-B68E-254E46348037}" destId="{6140AFEC-043D-4C43-A2F9-D0F5331DF3A3}" srcOrd="5" destOrd="0" presId="urn:microsoft.com/office/officeart/2005/8/layout/target3"/>
    <dgm:cxn modelId="{BC5CDC66-A585-40F9-89F5-5E492A640480}" type="presParOf" srcId="{333A1088-737F-45CB-B68E-254E46348037}" destId="{71A10DEB-455E-4133-A618-0A0EE82A21E3}" srcOrd="6" destOrd="0" presId="urn:microsoft.com/office/officeart/2005/8/layout/target3"/>
    <dgm:cxn modelId="{1F82C0CA-0E7A-414B-88EE-B278B9AB13C2}" type="presParOf" srcId="{333A1088-737F-45CB-B68E-254E46348037}" destId="{DA6A876D-6D25-492F-8BDC-9AE6A6CFB1FA}" srcOrd="7" destOrd="0" presId="urn:microsoft.com/office/officeart/2005/8/layout/target3"/>
    <dgm:cxn modelId="{63840903-4B54-4BE5-9F0A-ADEC0D49CD4D}" type="presParOf" srcId="{333A1088-737F-45CB-B68E-254E46348037}" destId="{A9F01C16-B5C0-47B0-9750-F7E5E11674A0}" srcOrd="8" destOrd="0" presId="urn:microsoft.com/office/officeart/2005/8/layout/target3"/>
    <dgm:cxn modelId="{FBC805BF-5250-452A-817C-20500F5EA8B6}" type="presParOf" srcId="{333A1088-737F-45CB-B68E-254E46348037}" destId="{5C0CF724-3222-4429-B09A-F154A62FD507}" srcOrd="9" destOrd="0" presId="urn:microsoft.com/office/officeart/2005/8/layout/target3"/>
    <dgm:cxn modelId="{E2475821-959D-4953-9CAF-E90949C3CBA5}" type="presParOf" srcId="{333A1088-737F-45CB-B68E-254E46348037}" destId="{71A5FEA7-FE77-4220-960F-2AB7AE466FE5}" srcOrd="10" destOrd="0" presId="urn:microsoft.com/office/officeart/2005/8/layout/target3"/>
    <dgm:cxn modelId="{E12709BE-6378-4D37-AF51-64072079B840}" type="presParOf" srcId="{333A1088-737F-45CB-B68E-254E46348037}" destId="{C8857ABF-5052-4733-A46C-0F8B764FF76F}" srcOrd="11" destOrd="0" presId="urn:microsoft.com/office/officeart/2005/8/layout/target3"/>
    <dgm:cxn modelId="{ED02A58E-FDD1-4F98-A0FE-2E2132725105}" type="presParOf" srcId="{333A1088-737F-45CB-B68E-254E46348037}" destId="{1839E65E-6E97-41D2-A171-98C033275D27}" srcOrd="12" destOrd="0" presId="urn:microsoft.com/office/officeart/2005/8/layout/target3"/>
    <dgm:cxn modelId="{4281002B-9210-4ABD-AEAC-D0CE70A1E0AF}" type="presParOf" srcId="{333A1088-737F-45CB-B68E-254E46348037}" destId="{914F10DC-A7FA-462B-9334-03354AC7EA9F}" srcOrd="13" destOrd="0" presId="urn:microsoft.com/office/officeart/2005/8/layout/target3"/>
    <dgm:cxn modelId="{D3D608AC-7805-4E7A-84A2-CA7ACBC56E02}" type="presParOf" srcId="{333A1088-737F-45CB-B68E-254E46348037}" destId="{5583D5C5-FAFF-4548-819C-80E289F73770}" srcOrd="14" destOrd="0" presId="urn:microsoft.com/office/officeart/2005/8/layout/target3"/>
    <dgm:cxn modelId="{8C8BD13F-2C0B-4A6E-AAA1-73E51AB9B5ED}" type="presParOf" srcId="{333A1088-737F-45CB-B68E-254E46348037}" destId="{AED2198E-93D5-4001-81B4-73124B309672}" srcOrd="15" destOrd="0" presId="urn:microsoft.com/office/officeart/2005/8/layout/target3"/>
    <dgm:cxn modelId="{CA6F0EC9-EC7C-40C5-8921-136E48F79E06}" type="presParOf" srcId="{333A1088-737F-45CB-B68E-254E46348037}" destId="{2BE915AB-18AA-4053-B92C-3BFC9ED204BB}" srcOrd="16" destOrd="0" presId="urn:microsoft.com/office/officeart/2005/8/layout/target3"/>
    <dgm:cxn modelId="{EB7A8045-C2DC-471B-8608-64D9E937B251}" type="presParOf" srcId="{333A1088-737F-45CB-B68E-254E46348037}" destId="{BD3627E9-8FC8-4A2F-B3EA-FAE798EF81D8}" srcOrd="17" destOrd="0" presId="urn:microsoft.com/office/officeart/2005/8/layout/target3"/>
    <dgm:cxn modelId="{5A09D077-4078-44B5-AD9E-3D83913B7C0B}" type="presParOf" srcId="{333A1088-737F-45CB-B68E-254E46348037}" destId="{017154CD-D9A9-4968-AD11-1207A3C4C00A}" srcOrd="18" destOrd="0" presId="urn:microsoft.com/office/officeart/2005/8/layout/target3"/>
    <dgm:cxn modelId="{1D2066D2-A1E8-4DC0-9867-494B0413D5CC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NÁZEV:VY_22_INOVACE_35_NJ8_ </a:t>
          </a:r>
          <a:r>
            <a:rPr lang="cs-CZ" sz="2000" kern="1200" dirty="0" err="1" smtClean="0"/>
            <a:t>Wiederholungstest</a:t>
          </a:r>
          <a:r>
            <a:rPr lang="cs-CZ" sz="2000" kern="1200" dirty="0" smtClean="0"/>
            <a:t> 6/I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 </a:t>
          </a:r>
          <a:r>
            <a:rPr lang="cs-CZ" sz="2000" kern="1200" dirty="0" err="1" smtClean="0"/>
            <a:t>Wiederholung</a:t>
          </a:r>
          <a:r>
            <a:rPr lang="cs-CZ" sz="2000" kern="1200" dirty="0" smtClean="0"/>
            <a:t> 6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AB518EF-F310-4857-A1C6-B995A9F28BF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E1E9DDE-1C46-4FB2-B613-F70C718FF8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077072"/>
            <a:ext cx="5004792" cy="444624"/>
          </a:xfrm>
        </p:spPr>
        <p:txBody>
          <a:bodyPr>
            <a:normAutofit lnSpcReduction="10000"/>
          </a:bodyPr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1628800"/>
            <a:ext cx="8568952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německého jazyka v 8.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Obsahuje opakovací test k lekci 6,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</a:rPr>
              <a:t>       učebnice </a:t>
            </a:r>
            <a:r>
              <a:rPr lang="cs-CZ" sz="2800" dirty="0" err="1" smtClean="0">
                <a:solidFill>
                  <a:prstClr val="black"/>
                </a:solidFill>
              </a:rPr>
              <a:t>Deutsch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mit</a:t>
            </a:r>
            <a:r>
              <a:rPr lang="cs-CZ" sz="2800" dirty="0" smtClean="0">
                <a:solidFill>
                  <a:prstClr val="black"/>
                </a:solidFill>
              </a:rPr>
              <a:t> Max, díl 1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Využití – pro samostatnou kontrolu doplněných úkolů,  práce na interaktivní tabuli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3568" y="49411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dirty="0" smtClean="0">
                <a:solidFill>
                  <a:prstClr val="black"/>
                </a:solidFill>
              </a:rPr>
              <a:t>Zdroj obrázků   - http://office.</a:t>
            </a:r>
            <a:r>
              <a:rPr lang="cs-CZ" dirty="0" err="1" smtClean="0">
                <a:solidFill>
                  <a:prstClr val="black"/>
                </a:solidFill>
              </a:rPr>
              <a:t>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2060848"/>
            <a:ext cx="8280920" cy="1323439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cs-CZ" sz="4000" dirty="0" smtClean="0"/>
              <a:t> </a:t>
            </a:r>
            <a:r>
              <a:rPr lang="cs-CZ" sz="4000" dirty="0" err="1" smtClean="0"/>
              <a:t>Wiederholungstest</a:t>
            </a:r>
            <a:r>
              <a:rPr lang="cs-CZ" sz="4000" dirty="0" smtClean="0"/>
              <a:t> -  </a:t>
            </a:r>
            <a:r>
              <a:rPr lang="cs-CZ" sz="4000" dirty="0" err="1" smtClean="0"/>
              <a:t>Einheit</a:t>
            </a:r>
            <a:r>
              <a:rPr lang="cs-CZ" sz="4000" dirty="0" smtClean="0"/>
              <a:t> 6 , </a:t>
            </a:r>
            <a:r>
              <a:rPr lang="cs-CZ" sz="4000" dirty="0" err="1" smtClean="0"/>
              <a:t>Teil</a:t>
            </a:r>
            <a:r>
              <a:rPr lang="cs-CZ" sz="4000" dirty="0" smtClean="0"/>
              <a:t> 1</a:t>
            </a:r>
          </a:p>
          <a:p>
            <a:r>
              <a:rPr lang="cs-CZ" sz="4000" dirty="0" smtClean="0"/>
              <a:t>   </a:t>
            </a:r>
            <a:endParaRPr lang="de-DE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3717032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habe</a:t>
            </a:r>
            <a:r>
              <a:rPr lang="cs-CZ" sz="4000" dirty="0" smtClean="0"/>
              <a:t> </a:t>
            </a:r>
            <a:r>
              <a:rPr lang="cs-CZ" sz="4000" dirty="0" err="1" smtClean="0"/>
              <a:t>einen</a:t>
            </a:r>
            <a:r>
              <a:rPr lang="cs-CZ" sz="4000" dirty="0" smtClean="0"/>
              <a:t> </a:t>
            </a:r>
            <a:r>
              <a:rPr lang="cs-CZ" sz="4000" dirty="0" err="1" smtClean="0"/>
              <a:t>Computer</a:t>
            </a:r>
            <a:endParaRPr lang="de-DE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357166"/>
            <a:ext cx="683568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1</a:t>
            </a:r>
            <a:endParaRPr lang="de-DE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1538" y="357166"/>
            <a:ext cx="178595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Calibri" pitchFamily="34" charset="0"/>
              </a:rPr>
              <a:t>Ergänze</a:t>
            </a:r>
            <a:r>
              <a:rPr lang="cs-CZ" sz="3200" b="1" dirty="0" smtClean="0">
                <a:latin typeface="Calibri" pitchFamily="34" charset="0"/>
              </a:rPr>
              <a:t>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1472" y="1000108"/>
            <a:ext cx="83582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b="1" dirty="0" err="1" smtClean="0">
                <a:latin typeface="Calibri" pitchFamily="34" charset="0"/>
              </a:rPr>
              <a:t>Was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kauft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die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Mutter</a:t>
            </a:r>
            <a:r>
              <a:rPr lang="cs-CZ" sz="3200" b="1" dirty="0" smtClean="0">
                <a:latin typeface="Calibri" pitchFamily="34" charset="0"/>
              </a:rPr>
              <a:t>?</a:t>
            </a:r>
          </a:p>
          <a:p>
            <a:pPr marL="514350" indent="-514350"/>
            <a:r>
              <a:rPr lang="cs-CZ" sz="3200" dirty="0" smtClean="0">
                <a:latin typeface="Calibri" pitchFamily="34" charset="0"/>
              </a:rPr>
              <a:t>	Die </a:t>
            </a:r>
            <a:r>
              <a:rPr lang="cs-CZ" sz="3200" dirty="0" err="1" smtClean="0">
                <a:latin typeface="Calibri" pitchFamily="34" charset="0"/>
              </a:rPr>
              <a:t>Mutter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von</a:t>
            </a:r>
            <a:r>
              <a:rPr lang="cs-CZ" sz="3200" dirty="0" smtClean="0">
                <a:latin typeface="Calibri" pitchFamily="34" charset="0"/>
              </a:rPr>
              <a:t> Angelika </a:t>
            </a:r>
            <a:r>
              <a:rPr lang="cs-CZ" sz="3200" dirty="0" err="1" smtClean="0">
                <a:latin typeface="Calibri" pitchFamily="34" charset="0"/>
              </a:rPr>
              <a:t>kauft</a:t>
            </a:r>
            <a:r>
              <a:rPr lang="cs-CZ" sz="3200" dirty="0" smtClean="0">
                <a:latin typeface="Calibri" pitchFamily="34" charset="0"/>
              </a:rPr>
              <a:t> ………….</a:t>
            </a:r>
            <a:r>
              <a:rPr lang="cs-CZ" sz="3200" dirty="0" err="1" smtClean="0">
                <a:latin typeface="Calibri" pitchFamily="34" charset="0"/>
              </a:rPr>
              <a:t>Schere</a:t>
            </a:r>
            <a:r>
              <a:rPr lang="cs-CZ" sz="3200" dirty="0" smtClean="0">
                <a:latin typeface="Calibri" pitchFamily="34" charset="0"/>
              </a:rPr>
              <a:t>,</a:t>
            </a:r>
          </a:p>
          <a:p>
            <a:pPr marL="514350" indent="-514350"/>
            <a:r>
              <a:rPr lang="cs-CZ" sz="3200" dirty="0" smtClean="0">
                <a:latin typeface="Calibri" pitchFamily="34" charset="0"/>
              </a:rPr>
              <a:t>	……………..</a:t>
            </a:r>
            <a:r>
              <a:rPr lang="cs-CZ" sz="3200" dirty="0" err="1" smtClean="0">
                <a:latin typeface="Calibri" pitchFamily="34" charset="0"/>
              </a:rPr>
              <a:t>Lineal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und</a:t>
            </a:r>
            <a:r>
              <a:rPr lang="cs-CZ" sz="3200" dirty="0" smtClean="0">
                <a:latin typeface="Calibri" pitchFamily="34" charset="0"/>
              </a:rPr>
              <a:t> …………….. </a:t>
            </a:r>
            <a:r>
              <a:rPr lang="cs-CZ" sz="3200" dirty="0" err="1" smtClean="0">
                <a:latin typeface="Calibri" pitchFamily="34" charset="0"/>
              </a:rPr>
              <a:t>Bleistift</a:t>
            </a:r>
            <a:r>
              <a:rPr lang="cs-CZ" sz="3200" dirty="0" smtClean="0">
                <a:latin typeface="Calibri" pitchFamily="34" charset="0"/>
              </a:rPr>
              <a:t>.</a:t>
            </a:r>
          </a:p>
          <a:p>
            <a:pPr marL="514350" indent="-514350"/>
            <a:r>
              <a:rPr lang="cs-CZ" sz="3200" dirty="0" smtClean="0">
                <a:latin typeface="Calibri" pitchFamily="34" charset="0"/>
              </a:rPr>
              <a:t>	</a:t>
            </a:r>
            <a:r>
              <a:rPr lang="cs-CZ" sz="3200" dirty="0" err="1" smtClean="0">
                <a:latin typeface="Calibri" pitchFamily="34" charset="0"/>
              </a:rPr>
              <a:t>Am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Mittwoch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kauft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sie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noch</a:t>
            </a:r>
            <a:r>
              <a:rPr lang="cs-CZ" sz="3200" dirty="0" smtClean="0">
                <a:latin typeface="Calibri" pitchFamily="34" charset="0"/>
              </a:rPr>
              <a:t> …………. CD,</a:t>
            </a:r>
          </a:p>
          <a:p>
            <a:pPr marL="514350" indent="-514350"/>
            <a:r>
              <a:rPr lang="cs-CZ" sz="3200" dirty="0" smtClean="0">
                <a:latin typeface="Calibri" pitchFamily="34" charset="0"/>
              </a:rPr>
              <a:t>	............ </a:t>
            </a:r>
            <a:r>
              <a:rPr lang="cs-CZ" sz="3200" dirty="0" err="1" smtClean="0">
                <a:latin typeface="Calibri" pitchFamily="34" charset="0"/>
              </a:rPr>
              <a:t>Drucker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und</a:t>
            </a:r>
            <a:r>
              <a:rPr lang="cs-CZ" sz="3200" dirty="0" smtClean="0">
                <a:latin typeface="Calibri" pitchFamily="34" charset="0"/>
              </a:rPr>
              <a:t> …………… </a:t>
            </a:r>
            <a:r>
              <a:rPr lang="cs-CZ" sz="3200" dirty="0" err="1" smtClean="0">
                <a:latin typeface="Calibri" pitchFamily="34" charset="0"/>
              </a:rPr>
              <a:t>Buch</a:t>
            </a:r>
            <a:r>
              <a:rPr lang="cs-CZ" sz="3200" dirty="0" smtClean="0">
                <a:latin typeface="Calibri" pitchFamily="34" charset="0"/>
              </a:rPr>
              <a:t>.</a:t>
            </a:r>
            <a:endParaRPr lang="de-DE" sz="3200" dirty="0"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571876"/>
            <a:ext cx="857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3200" b="1" dirty="0" smtClean="0">
                <a:latin typeface="Calibri" pitchFamily="34" charset="0"/>
              </a:rPr>
              <a:t>b)  </a:t>
            </a:r>
            <a:r>
              <a:rPr lang="cs-CZ" sz="3200" b="1" dirty="0" err="1" smtClean="0">
                <a:latin typeface="Calibri" pitchFamily="34" charset="0"/>
              </a:rPr>
              <a:t>Was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bekommt</a:t>
            </a:r>
            <a:r>
              <a:rPr lang="cs-CZ" sz="3200" b="1" dirty="0" smtClean="0">
                <a:latin typeface="Calibri" pitchFamily="34" charset="0"/>
              </a:rPr>
              <a:t> Bruno </a:t>
            </a:r>
            <a:r>
              <a:rPr lang="cs-CZ" sz="3200" b="1" dirty="0" err="1" smtClean="0">
                <a:latin typeface="Calibri" pitchFamily="34" charset="0"/>
              </a:rPr>
              <a:t>zum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Geburtstag</a:t>
            </a:r>
            <a:r>
              <a:rPr lang="cs-CZ" sz="3200" b="1" dirty="0" smtClean="0">
                <a:latin typeface="Calibri" pitchFamily="34" charset="0"/>
              </a:rPr>
              <a:t>?</a:t>
            </a:r>
          </a:p>
          <a:p>
            <a:pPr marL="514350" indent="-514350"/>
            <a:r>
              <a:rPr lang="cs-CZ" sz="3200" dirty="0" smtClean="0">
                <a:latin typeface="Calibri" pitchFamily="34" charset="0"/>
              </a:rPr>
              <a:t>	Bruno </a:t>
            </a:r>
            <a:r>
              <a:rPr lang="cs-CZ" sz="3200" dirty="0" err="1" smtClean="0">
                <a:latin typeface="Calibri" pitchFamily="34" charset="0"/>
              </a:rPr>
              <a:t>hat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Geburtstag</a:t>
            </a:r>
            <a:r>
              <a:rPr lang="cs-CZ" sz="3200" dirty="0" smtClean="0">
                <a:latin typeface="Calibri" pitchFamily="34" charset="0"/>
              </a:rPr>
              <a:t>. </a:t>
            </a:r>
            <a:r>
              <a:rPr lang="cs-CZ" sz="3200" dirty="0" err="1" smtClean="0">
                <a:latin typeface="Calibri" pitchFamily="34" charset="0"/>
              </a:rPr>
              <a:t>Er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bekommt</a:t>
            </a:r>
            <a:r>
              <a:rPr lang="cs-CZ" sz="3200" dirty="0" smtClean="0">
                <a:latin typeface="Calibri" pitchFamily="34" charset="0"/>
              </a:rPr>
              <a:t> ………  </a:t>
            </a:r>
            <a:r>
              <a:rPr lang="cs-CZ" sz="3200" dirty="0" err="1" smtClean="0">
                <a:latin typeface="Calibri" pitchFamily="34" charset="0"/>
              </a:rPr>
              <a:t>Buch</a:t>
            </a:r>
            <a:r>
              <a:rPr lang="cs-CZ" sz="3200" dirty="0" smtClean="0">
                <a:latin typeface="Calibri" pitchFamily="34" charset="0"/>
              </a:rPr>
              <a:t>,</a:t>
            </a:r>
          </a:p>
          <a:p>
            <a:pPr marL="514350" indent="-514350"/>
            <a:r>
              <a:rPr lang="cs-CZ" sz="3200" dirty="0" smtClean="0">
                <a:latin typeface="Calibri" pitchFamily="34" charset="0"/>
              </a:rPr>
              <a:t>	………….. </a:t>
            </a:r>
            <a:r>
              <a:rPr lang="cs-CZ" sz="3200" dirty="0" err="1" smtClean="0">
                <a:latin typeface="Calibri" pitchFamily="34" charset="0"/>
              </a:rPr>
              <a:t>Maus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und</a:t>
            </a:r>
            <a:r>
              <a:rPr lang="cs-CZ" sz="3200" dirty="0" smtClean="0">
                <a:latin typeface="Calibri" pitchFamily="34" charset="0"/>
              </a:rPr>
              <a:t> ………….. USB-</a:t>
            </a:r>
            <a:r>
              <a:rPr lang="cs-CZ" sz="3200" dirty="0" err="1" smtClean="0">
                <a:latin typeface="Calibri" pitchFamily="34" charset="0"/>
              </a:rPr>
              <a:t>Flash</a:t>
            </a:r>
            <a:r>
              <a:rPr lang="cs-CZ" sz="3200" dirty="0" smtClean="0">
                <a:latin typeface="Calibri" pitchFamily="34" charset="0"/>
              </a:rPr>
              <a:t>-Disk.</a:t>
            </a:r>
            <a:endParaRPr lang="de-DE" sz="3200" dirty="0">
              <a:latin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1472" y="5288340"/>
            <a:ext cx="857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3200" b="1" dirty="0" smtClean="0">
                <a:latin typeface="Calibri" pitchFamily="34" charset="0"/>
              </a:rPr>
              <a:t>c)  </a:t>
            </a:r>
            <a:r>
              <a:rPr lang="cs-CZ" sz="3200" b="1" dirty="0" err="1" smtClean="0">
                <a:latin typeface="Calibri" pitchFamily="34" charset="0"/>
              </a:rPr>
              <a:t>Was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fotografiert</a:t>
            </a:r>
            <a:r>
              <a:rPr lang="cs-CZ" sz="3200" b="1" dirty="0" smtClean="0">
                <a:latin typeface="Calibri" pitchFamily="34" charset="0"/>
              </a:rPr>
              <a:t> Eva?</a:t>
            </a:r>
          </a:p>
          <a:p>
            <a:pPr marL="514350" indent="-514350"/>
            <a:r>
              <a:rPr lang="cs-CZ" sz="3200" dirty="0" smtClean="0">
                <a:latin typeface="Calibri" pitchFamily="34" charset="0"/>
              </a:rPr>
              <a:t>	</a:t>
            </a:r>
            <a:r>
              <a:rPr lang="cs-CZ" sz="3200" dirty="0" err="1" smtClean="0">
                <a:latin typeface="Calibri" pitchFamily="34" charset="0"/>
              </a:rPr>
              <a:t>Sie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fotografiert</a:t>
            </a:r>
            <a:r>
              <a:rPr lang="cs-CZ" sz="3200" dirty="0" smtClean="0">
                <a:latin typeface="Calibri" pitchFamily="34" charset="0"/>
              </a:rPr>
              <a:t> ………. </a:t>
            </a:r>
            <a:r>
              <a:rPr lang="cs-CZ" sz="3200" dirty="0" err="1" smtClean="0">
                <a:latin typeface="Calibri" pitchFamily="34" charset="0"/>
              </a:rPr>
              <a:t>Haus</a:t>
            </a:r>
            <a:r>
              <a:rPr lang="cs-CZ" sz="3200" dirty="0" smtClean="0">
                <a:latin typeface="Calibri" pitchFamily="34" charset="0"/>
              </a:rPr>
              <a:t>, ………. </a:t>
            </a:r>
            <a:r>
              <a:rPr lang="cs-CZ" sz="3200" dirty="0" err="1" smtClean="0">
                <a:latin typeface="Calibri" pitchFamily="34" charset="0"/>
              </a:rPr>
              <a:t>Frau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und</a:t>
            </a:r>
            <a:endParaRPr lang="cs-CZ" sz="3200" dirty="0" smtClean="0">
              <a:latin typeface="Calibri" pitchFamily="34" charset="0"/>
            </a:endParaRPr>
          </a:p>
          <a:p>
            <a:pPr marL="514350" indent="-514350"/>
            <a:r>
              <a:rPr lang="cs-CZ" sz="3200" dirty="0" smtClean="0">
                <a:latin typeface="Calibri" pitchFamily="34" charset="0"/>
              </a:rPr>
              <a:t>	…………. </a:t>
            </a:r>
            <a:r>
              <a:rPr lang="cs-CZ" sz="3200" dirty="0" err="1" smtClean="0">
                <a:latin typeface="Calibri" pitchFamily="34" charset="0"/>
              </a:rPr>
              <a:t>Hund</a:t>
            </a:r>
            <a:r>
              <a:rPr lang="cs-CZ" sz="3200" dirty="0" smtClean="0">
                <a:latin typeface="Calibri" pitchFamily="34" charset="0"/>
              </a:rPr>
              <a:t>.</a:t>
            </a:r>
            <a:endParaRPr lang="de-DE" sz="3200" dirty="0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56176" y="1340768"/>
            <a:ext cx="108012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6211669"/>
            <a:ext cx="136815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9592" y="2924944"/>
            <a:ext cx="151216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2996952"/>
            <a:ext cx="108012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020272" y="4005064"/>
            <a:ext cx="100811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87624" y="4581128"/>
            <a:ext cx="129614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427984" y="4581128"/>
            <a:ext cx="115212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5733256"/>
            <a:ext cx="108012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5733256"/>
            <a:ext cx="9361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084168" y="2492896"/>
            <a:ext cx="108012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788024" y="1916832"/>
            <a:ext cx="129614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475656" y="1916832"/>
            <a:ext cx="108012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642918"/>
            <a:ext cx="683568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2</a:t>
            </a:r>
            <a:endParaRPr lang="de-DE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1538" y="642918"/>
            <a:ext cx="1714512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Calibri" pitchFamily="34" charset="0"/>
              </a:rPr>
              <a:t>Ergänze</a:t>
            </a:r>
            <a:r>
              <a:rPr lang="cs-CZ" sz="3200" b="1" dirty="0" smtClean="0">
                <a:latin typeface="Calibri" pitchFamily="34" charset="0"/>
              </a:rPr>
              <a:t>.</a:t>
            </a:r>
            <a:endParaRPr lang="de-DE" sz="3200" b="1" i="1" u="sng" dirty="0"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2844" y="1556792"/>
            <a:ext cx="90011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libri" pitchFamily="34" charset="0"/>
              </a:rPr>
              <a:t>Marta …………………(</a:t>
            </a:r>
            <a:r>
              <a:rPr lang="cs-CZ" sz="3200" dirty="0" err="1" smtClean="0">
                <a:latin typeface="Calibri" pitchFamily="34" charset="0"/>
              </a:rPr>
              <a:t>haben</a:t>
            </a:r>
            <a:r>
              <a:rPr lang="cs-CZ" sz="3200" dirty="0" smtClean="0">
                <a:latin typeface="Calibri" pitchFamily="34" charset="0"/>
              </a:rPr>
              <a:t>) ……………. </a:t>
            </a:r>
            <a:r>
              <a:rPr lang="cs-CZ" sz="3200" dirty="0" err="1" smtClean="0">
                <a:latin typeface="Calibri" pitchFamily="34" charset="0"/>
              </a:rPr>
              <a:t>Katze</a:t>
            </a:r>
            <a:r>
              <a:rPr lang="cs-CZ" sz="3200" dirty="0" smtClean="0">
                <a:latin typeface="Calibri" pitchFamily="34" charset="0"/>
              </a:rPr>
              <a:t>.</a:t>
            </a:r>
          </a:p>
          <a:p>
            <a:endParaRPr lang="cs-CZ" sz="3200" dirty="0" smtClean="0">
              <a:latin typeface="Calibri" pitchFamily="34" charset="0"/>
            </a:endParaRPr>
          </a:p>
          <a:p>
            <a:r>
              <a:rPr lang="cs-CZ" sz="3200" dirty="0" smtClean="0">
                <a:latin typeface="Calibri" pitchFamily="34" charset="0"/>
              </a:rPr>
              <a:t>Paul ……………….      (</a:t>
            </a:r>
            <a:r>
              <a:rPr lang="cs-CZ" sz="3200" dirty="0" err="1" smtClean="0">
                <a:latin typeface="Calibri" pitchFamily="34" charset="0"/>
              </a:rPr>
              <a:t>fotografieren</a:t>
            </a:r>
            <a:r>
              <a:rPr lang="cs-CZ" sz="3200" dirty="0" smtClean="0">
                <a:latin typeface="Calibri" pitchFamily="34" charset="0"/>
              </a:rPr>
              <a:t>) ………………</a:t>
            </a:r>
            <a:r>
              <a:rPr lang="cs-CZ" sz="3200" dirty="0" err="1" smtClean="0">
                <a:latin typeface="Calibri" pitchFamily="34" charset="0"/>
              </a:rPr>
              <a:t>Hund</a:t>
            </a:r>
            <a:r>
              <a:rPr lang="cs-CZ" sz="3200" dirty="0" smtClean="0">
                <a:latin typeface="Calibri" pitchFamily="34" charset="0"/>
              </a:rPr>
              <a:t>.</a:t>
            </a:r>
          </a:p>
          <a:p>
            <a:endParaRPr lang="cs-CZ" sz="3200" dirty="0" smtClean="0">
              <a:latin typeface="Calibri" pitchFamily="34" charset="0"/>
            </a:endParaRPr>
          </a:p>
          <a:p>
            <a:r>
              <a:rPr lang="cs-CZ" sz="3200" dirty="0" err="1" smtClean="0">
                <a:latin typeface="Calibri" pitchFamily="34" charset="0"/>
              </a:rPr>
              <a:t>Helene</a:t>
            </a:r>
            <a:r>
              <a:rPr lang="cs-CZ" sz="3200" dirty="0" smtClean="0">
                <a:latin typeface="Calibri" pitchFamily="34" charset="0"/>
              </a:rPr>
              <a:t> ……………….(</a:t>
            </a:r>
            <a:r>
              <a:rPr lang="cs-CZ" sz="3200" dirty="0" err="1" smtClean="0">
                <a:latin typeface="Calibri" pitchFamily="34" charset="0"/>
              </a:rPr>
              <a:t>malen</a:t>
            </a:r>
            <a:r>
              <a:rPr lang="cs-CZ" sz="3200" dirty="0" smtClean="0">
                <a:latin typeface="Calibri" pitchFamily="34" charset="0"/>
              </a:rPr>
              <a:t>) ………………… </a:t>
            </a:r>
            <a:r>
              <a:rPr lang="cs-CZ" sz="3200" dirty="0" err="1" smtClean="0">
                <a:latin typeface="Calibri" pitchFamily="34" charset="0"/>
              </a:rPr>
              <a:t>Haus</a:t>
            </a:r>
            <a:r>
              <a:rPr lang="cs-CZ" sz="3200" dirty="0" smtClean="0">
                <a:latin typeface="Calibri" pitchFamily="34" charset="0"/>
              </a:rPr>
              <a:t>.</a:t>
            </a:r>
          </a:p>
          <a:p>
            <a:endParaRPr lang="cs-CZ" sz="3200" dirty="0" smtClean="0">
              <a:latin typeface="Calibri" pitchFamily="34" charset="0"/>
            </a:endParaRPr>
          </a:p>
          <a:p>
            <a:r>
              <a:rPr lang="cs-CZ" sz="3200" dirty="0" err="1" smtClean="0">
                <a:latin typeface="Calibri" pitchFamily="34" charset="0"/>
              </a:rPr>
              <a:t>Meine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err="1" smtClean="0">
                <a:latin typeface="Calibri" pitchFamily="34" charset="0"/>
              </a:rPr>
              <a:t>Freundin</a:t>
            </a:r>
            <a:r>
              <a:rPr lang="cs-CZ" sz="3200" dirty="0" smtClean="0">
                <a:latin typeface="Calibri" pitchFamily="34" charset="0"/>
              </a:rPr>
              <a:t> ………………..(</a:t>
            </a:r>
            <a:r>
              <a:rPr lang="cs-CZ" sz="3200" dirty="0" err="1" smtClean="0">
                <a:latin typeface="Calibri" pitchFamily="34" charset="0"/>
              </a:rPr>
              <a:t>kaufen</a:t>
            </a:r>
            <a:r>
              <a:rPr lang="cs-CZ" sz="3200" dirty="0" smtClean="0">
                <a:latin typeface="Calibri" pitchFamily="34" charset="0"/>
              </a:rPr>
              <a:t>) ………………. </a:t>
            </a:r>
            <a:r>
              <a:rPr lang="cs-CZ" sz="3200" dirty="0" err="1" smtClean="0">
                <a:latin typeface="Calibri" pitchFamily="34" charset="0"/>
              </a:rPr>
              <a:t>Bild</a:t>
            </a:r>
            <a:r>
              <a:rPr lang="cs-CZ" sz="3200" dirty="0" smtClean="0">
                <a:latin typeface="Calibri" pitchFamily="34" charset="0"/>
              </a:rPr>
              <a:t>.</a:t>
            </a:r>
          </a:p>
          <a:p>
            <a:endParaRPr lang="cs-CZ" sz="3200" dirty="0" smtClean="0">
              <a:latin typeface="Calibri" pitchFamily="34" charset="0"/>
            </a:endParaRPr>
          </a:p>
          <a:p>
            <a:r>
              <a:rPr lang="cs-CZ" sz="3200" dirty="0" err="1" smtClean="0">
                <a:latin typeface="Calibri" pitchFamily="34" charset="0"/>
              </a:rPr>
              <a:t>Sophie</a:t>
            </a:r>
            <a:r>
              <a:rPr lang="cs-CZ" sz="3200" dirty="0" smtClean="0">
                <a:latin typeface="Calibri" pitchFamily="34" charset="0"/>
              </a:rPr>
              <a:t> ………………….(</a:t>
            </a:r>
            <a:r>
              <a:rPr lang="cs-CZ" sz="3200" dirty="0" err="1" smtClean="0">
                <a:latin typeface="Calibri" pitchFamily="34" charset="0"/>
              </a:rPr>
              <a:t>bekommen</a:t>
            </a:r>
            <a:r>
              <a:rPr lang="cs-CZ" sz="3200" dirty="0" smtClean="0">
                <a:latin typeface="Calibri" pitchFamily="34" charset="0"/>
              </a:rPr>
              <a:t>) </a:t>
            </a:r>
            <a:r>
              <a:rPr lang="cs-CZ" sz="3200" dirty="0" err="1" smtClean="0">
                <a:latin typeface="Calibri" pitchFamily="34" charset="0"/>
              </a:rPr>
              <a:t>zum</a:t>
            </a:r>
            <a:endParaRPr lang="cs-CZ" sz="3200" dirty="0" smtClean="0">
              <a:latin typeface="Calibri" pitchFamily="34" charset="0"/>
            </a:endParaRPr>
          </a:p>
          <a:p>
            <a:r>
              <a:rPr lang="cs-CZ" sz="3200" dirty="0" err="1" smtClean="0">
                <a:latin typeface="Calibri" pitchFamily="34" charset="0"/>
              </a:rPr>
              <a:t>Geburtstag</a:t>
            </a:r>
            <a:r>
              <a:rPr lang="cs-CZ" sz="3200" dirty="0" smtClean="0">
                <a:latin typeface="Calibri" pitchFamily="34" charset="0"/>
              </a:rPr>
              <a:t> …………………</a:t>
            </a:r>
            <a:r>
              <a:rPr lang="cs-CZ" sz="3200" dirty="0" err="1" smtClean="0">
                <a:latin typeface="Calibri" pitchFamily="34" charset="0"/>
              </a:rPr>
              <a:t>Computer</a:t>
            </a:r>
            <a:r>
              <a:rPr lang="cs-CZ" sz="3200" dirty="0" smtClean="0">
                <a:latin typeface="Calibri" pitchFamily="34" charset="0"/>
              </a:rPr>
              <a:t>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619672" y="1484784"/>
            <a:ext cx="12961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hat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32040" y="1484784"/>
            <a:ext cx="12961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2420888"/>
            <a:ext cx="230425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fotografiert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39752" y="6093296"/>
            <a:ext cx="12961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75656" y="5301208"/>
            <a:ext cx="208823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bekommt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4365104"/>
            <a:ext cx="12961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kauft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660232" y="4365104"/>
            <a:ext cx="12961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3356992"/>
            <a:ext cx="12961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91680" y="3429000"/>
            <a:ext cx="12961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Calibri" pitchFamily="34" charset="0"/>
              </a:rPr>
              <a:t>malt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084168" y="2420888"/>
            <a:ext cx="12961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  <a:latin typeface="Calibri" pitchFamily="34" charset="0"/>
              </a:rPr>
              <a:t>einen</a:t>
            </a:r>
            <a:endParaRPr lang="de-DE" sz="3200" b="1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642918"/>
            <a:ext cx="683568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3</a:t>
            </a:r>
            <a:endParaRPr lang="de-DE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1538" y="642918"/>
            <a:ext cx="2643206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Calibri" pitchFamily="34" charset="0"/>
              </a:rPr>
              <a:t>Übersetze</a:t>
            </a:r>
            <a:r>
              <a:rPr lang="cs-CZ" sz="3200" b="1" dirty="0" smtClean="0">
                <a:latin typeface="Calibri" pitchFamily="34" charset="0"/>
              </a:rPr>
              <a:t>.</a:t>
            </a:r>
            <a:endParaRPr lang="de-DE" sz="3200" b="1" dirty="0">
              <a:latin typeface="Calibri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51520" y="1700808"/>
            <a:ext cx="8501090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100" dirty="0" smtClean="0">
                <a:latin typeface="Calibri" pitchFamily="34" charset="0"/>
              </a:rPr>
              <a:t>Petra má psa a kočku. …………………………………………….</a:t>
            </a:r>
          </a:p>
          <a:p>
            <a:endParaRPr lang="cs-CZ" sz="1000" dirty="0" smtClean="0">
              <a:latin typeface="Calibri" pitchFamily="34" charset="0"/>
            </a:endParaRPr>
          </a:p>
          <a:p>
            <a:r>
              <a:rPr lang="cs-CZ" sz="3100" dirty="0" smtClean="0">
                <a:latin typeface="Calibri" pitchFamily="34" charset="0"/>
              </a:rPr>
              <a:t>Hrají si rádi. ……………………………………………………………</a:t>
            </a:r>
          </a:p>
          <a:p>
            <a:endParaRPr lang="cs-CZ" sz="1000" dirty="0" smtClean="0">
              <a:latin typeface="Calibri" pitchFamily="34" charset="0"/>
            </a:endParaRPr>
          </a:p>
          <a:p>
            <a:r>
              <a:rPr lang="cs-CZ" sz="3100" dirty="0" smtClean="0">
                <a:latin typeface="Calibri" pitchFamily="34" charset="0"/>
              </a:rPr>
              <a:t>Její sestra nemá žádné zvíře. ………………………………….</a:t>
            </a:r>
          </a:p>
          <a:p>
            <a:endParaRPr lang="cs-CZ" sz="1000" dirty="0" smtClean="0">
              <a:latin typeface="Calibri" pitchFamily="34" charset="0"/>
            </a:endParaRPr>
          </a:p>
          <a:p>
            <a:r>
              <a:rPr lang="cs-CZ" sz="3100" dirty="0" smtClean="0">
                <a:latin typeface="Calibri" pitchFamily="34" charset="0"/>
              </a:rPr>
              <a:t>Petřin bratr má pavouka a hada. ……………………………</a:t>
            </a:r>
          </a:p>
          <a:p>
            <a:endParaRPr lang="cs-CZ" sz="1000" dirty="0" smtClean="0">
              <a:latin typeface="Calibri" pitchFamily="34" charset="0"/>
            </a:endParaRPr>
          </a:p>
          <a:p>
            <a:pPr lvl="0"/>
            <a:r>
              <a:rPr lang="cs-CZ" sz="3100" dirty="0" smtClean="0">
                <a:latin typeface="Calibri" pitchFamily="34" charset="0"/>
              </a:rPr>
              <a:t>……………………………………………………………………………….</a:t>
            </a:r>
          </a:p>
          <a:p>
            <a:endParaRPr lang="cs-CZ" sz="1000" dirty="0" smtClean="0">
              <a:latin typeface="Calibri" pitchFamily="34" charset="0"/>
            </a:endParaRPr>
          </a:p>
          <a:p>
            <a:r>
              <a:rPr lang="cs-CZ" sz="3100" dirty="0" smtClean="0">
                <a:latin typeface="Calibri" pitchFamily="34" charset="0"/>
              </a:rPr>
              <a:t>K narozeninám dostanou ještě myš. ………………………</a:t>
            </a:r>
          </a:p>
          <a:p>
            <a:endParaRPr lang="cs-CZ" sz="1000" dirty="0" smtClean="0">
              <a:latin typeface="Calibri" pitchFamily="34" charset="0"/>
            </a:endParaRPr>
          </a:p>
          <a:p>
            <a:r>
              <a:rPr lang="cs-CZ" sz="3100" dirty="0" smtClean="0">
                <a:latin typeface="Calibri" pitchFamily="34" charset="0"/>
              </a:rPr>
              <a:t>………………………………………………………………………………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067944" y="980728"/>
            <a:ext cx="48245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b="1" dirty="0" smtClean="0">
                <a:latin typeface="Calibri" pitchFamily="34" charset="0"/>
              </a:rPr>
              <a:t>Petra </a:t>
            </a:r>
            <a:r>
              <a:rPr lang="cs-CZ" sz="3200" b="1" dirty="0" err="1" smtClean="0">
                <a:latin typeface="Calibri" pitchFamily="34" charset="0"/>
              </a:rPr>
              <a:t>hat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einen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Hund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und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eine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Katze</a:t>
            </a:r>
            <a:r>
              <a:rPr lang="cs-CZ" sz="3200" b="1" dirty="0" smtClean="0">
                <a:latin typeface="Calibri" pitchFamily="34" charset="0"/>
              </a:rPr>
              <a:t>.</a:t>
            </a:r>
            <a:endParaRPr lang="de-DE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2204864"/>
            <a:ext cx="482453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Calibri" pitchFamily="34" charset="0"/>
              </a:rPr>
              <a:t>Sie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spielen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gern</a:t>
            </a:r>
            <a:r>
              <a:rPr lang="cs-CZ" sz="3200" b="1" dirty="0" smtClean="0">
                <a:latin typeface="Calibri" pitchFamily="34" charset="0"/>
              </a:rPr>
              <a:t>.</a:t>
            </a:r>
            <a:endParaRPr lang="de-DE" sz="3200" b="1" dirty="0">
              <a:latin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27984" y="2924944"/>
            <a:ext cx="471601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latin typeface="Calibri" pitchFamily="34" charset="0"/>
              </a:rPr>
              <a:t>Ihre</a:t>
            </a:r>
            <a:r>
              <a:rPr lang="cs-CZ" sz="2800" b="1" dirty="0" smtClean="0">
                <a:latin typeface="Calibri" pitchFamily="34" charset="0"/>
              </a:rPr>
              <a:t> </a:t>
            </a:r>
            <a:r>
              <a:rPr lang="cs-CZ" sz="2800" b="1" dirty="0" err="1" smtClean="0">
                <a:latin typeface="Calibri" pitchFamily="34" charset="0"/>
              </a:rPr>
              <a:t>Schwester</a:t>
            </a:r>
            <a:r>
              <a:rPr lang="cs-CZ" sz="2800" b="1" dirty="0" smtClean="0">
                <a:latin typeface="Calibri" pitchFamily="34" charset="0"/>
              </a:rPr>
              <a:t> </a:t>
            </a:r>
            <a:r>
              <a:rPr lang="cs-CZ" sz="2800" b="1" dirty="0" err="1" smtClean="0">
                <a:latin typeface="Calibri" pitchFamily="34" charset="0"/>
              </a:rPr>
              <a:t>hat</a:t>
            </a:r>
            <a:r>
              <a:rPr lang="cs-CZ" sz="2800" b="1" dirty="0" smtClean="0">
                <a:latin typeface="Calibri" pitchFamily="34" charset="0"/>
              </a:rPr>
              <a:t> </a:t>
            </a:r>
            <a:r>
              <a:rPr lang="cs-CZ" sz="2800" b="1" dirty="0" err="1" smtClean="0">
                <a:latin typeface="Calibri" pitchFamily="34" charset="0"/>
              </a:rPr>
              <a:t>kein</a:t>
            </a:r>
            <a:r>
              <a:rPr lang="cs-CZ" sz="2800" b="1" dirty="0" smtClean="0">
                <a:latin typeface="Calibri" pitchFamily="34" charset="0"/>
              </a:rPr>
              <a:t> </a:t>
            </a:r>
            <a:r>
              <a:rPr lang="cs-CZ" sz="2800" b="1" dirty="0" err="1" smtClean="0">
                <a:latin typeface="Calibri" pitchFamily="34" charset="0"/>
              </a:rPr>
              <a:t>Tier</a:t>
            </a:r>
            <a:r>
              <a:rPr lang="cs-CZ" sz="2800" b="1" dirty="0" smtClean="0">
                <a:latin typeface="Calibri" pitchFamily="34" charset="0"/>
              </a:rPr>
              <a:t>.</a:t>
            </a:r>
            <a:endParaRPr lang="de-DE" sz="2800" b="1" dirty="0">
              <a:latin typeface="Calibri" pitchFamily="34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2339752" y="3573016"/>
            <a:ext cx="6301208" cy="1088831"/>
            <a:chOff x="2339752" y="3573016"/>
            <a:chExt cx="6301208" cy="1088831"/>
          </a:xfrm>
        </p:grpSpPr>
        <p:sp>
          <p:nvSpPr>
            <p:cNvPr id="8" name="TextovéPole 7"/>
            <p:cNvSpPr txBox="1"/>
            <p:nvPr/>
          </p:nvSpPr>
          <p:spPr>
            <a:xfrm>
              <a:off x="5580112" y="3573016"/>
              <a:ext cx="3060848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Calibri" pitchFamily="34" charset="0"/>
                </a:rPr>
                <a:t> </a:t>
              </a:r>
              <a:r>
                <a:rPr lang="cs-CZ" sz="3200" b="1" dirty="0" err="1" smtClean="0">
                  <a:latin typeface="Calibri" pitchFamily="34" charset="0"/>
                </a:rPr>
                <a:t>Petras</a:t>
              </a:r>
              <a:r>
                <a:rPr lang="cs-CZ" sz="3200" b="1" dirty="0" smtClean="0">
                  <a:latin typeface="Calibri" pitchFamily="34" charset="0"/>
                </a:rPr>
                <a:t> </a:t>
              </a:r>
              <a:r>
                <a:rPr lang="cs-CZ" sz="3200" b="1" dirty="0" err="1" smtClean="0">
                  <a:latin typeface="Calibri" pitchFamily="34" charset="0"/>
                </a:rPr>
                <a:t>Bruder</a:t>
              </a:r>
              <a:r>
                <a:rPr lang="cs-CZ" sz="3200" b="1" dirty="0" smtClean="0">
                  <a:latin typeface="Calibri" pitchFamily="34" charset="0"/>
                </a:rPr>
                <a:t> </a:t>
              </a:r>
            </a:p>
          </p:txBody>
        </p:sp>
        <p:sp>
          <p:nvSpPr>
            <p:cNvPr id="9" name="Obdélník 8"/>
            <p:cNvSpPr/>
            <p:nvPr/>
          </p:nvSpPr>
          <p:spPr>
            <a:xfrm>
              <a:off x="2339752" y="4077072"/>
              <a:ext cx="6110775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hat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eine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Spinne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und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eine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Schlange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.</a:t>
              </a:r>
              <a:endParaRPr lang="de-DE" b="1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2843808" y="4869160"/>
            <a:ext cx="6300192" cy="1088831"/>
            <a:chOff x="2843808" y="4869160"/>
            <a:chExt cx="6300192" cy="1088831"/>
          </a:xfrm>
        </p:grpSpPr>
        <p:sp>
          <p:nvSpPr>
            <p:cNvPr id="10" name="TextovéPole 9"/>
            <p:cNvSpPr txBox="1"/>
            <p:nvPr/>
          </p:nvSpPr>
          <p:spPr>
            <a:xfrm>
              <a:off x="6012160" y="4869160"/>
              <a:ext cx="3131840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b="1" dirty="0" err="1" smtClean="0">
                  <a:latin typeface="Calibri" pitchFamily="34" charset="0"/>
                </a:rPr>
                <a:t>Zum</a:t>
              </a:r>
              <a:r>
                <a:rPr lang="cs-CZ" sz="3200" b="1" dirty="0" smtClean="0">
                  <a:latin typeface="Calibri" pitchFamily="34" charset="0"/>
                </a:rPr>
                <a:t> </a:t>
              </a:r>
              <a:r>
                <a:rPr lang="cs-CZ" sz="3200" b="1" dirty="0" err="1" smtClean="0">
                  <a:latin typeface="Calibri" pitchFamily="34" charset="0"/>
                </a:rPr>
                <a:t>Geburtstag</a:t>
              </a:r>
              <a:endParaRPr lang="de-DE" sz="3200" b="1" dirty="0">
                <a:latin typeface="Calibri" pitchFamily="34" charset="0"/>
              </a:endParaRPr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2843808" y="5373216"/>
              <a:ext cx="5832648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/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bekommen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sie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noch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eine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b="1" dirty="0" err="1" smtClean="0">
                  <a:solidFill>
                    <a:prstClr val="black"/>
                  </a:solidFill>
                  <a:latin typeface="Calibri" pitchFamily="34" charset="0"/>
                </a:rPr>
                <a:t>Maus</a:t>
              </a:r>
              <a:r>
                <a:rPr lang="cs-CZ" sz="3200" b="1" dirty="0" smtClean="0">
                  <a:solidFill>
                    <a:prstClr val="black"/>
                  </a:solidFill>
                  <a:latin typeface="Calibri" pitchFamily="34" charset="0"/>
                </a:rPr>
                <a:t>.</a:t>
              </a:r>
              <a:endParaRPr lang="de-DE" sz="3200" b="1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642918"/>
            <a:ext cx="683568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6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71538" y="642918"/>
            <a:ext cx="750099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Calibri" pitchFamily="34" charset="0"/>
              </a:rPr>
              <a:t>Was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gehört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nicht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zu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Wien</a:t>
            </a:r>
            <a:r>
              <a:rPr lang="cs-CZ" sz="3200" b="1" dirty="0" smtClean="0">
                <a:latin typeface="Calibri" pitchFamily="34" charset="0"/>
              </a:rPr>
              <a:t>?  </a:t>
            </a:r>
            <a:r>
              <a:rPr lang="cs-CZ" sz="3200" b="1" dirty="0" err="1" smtClean="0">
                <a:latin typeface="Calibri" pitchFamily="34" charset="0"/>
              </a:rPr>
              <a:t>Streiche</a:t>
            </a:r>
            <a:r>
              <a:rPr lang="cs-CZ" sz="3200" b="1" dirty="0" smtClean="0">
                <a:latin typeface="Calibri" pitchFamily="34" charset="0"/>
              </a:rPr>
              <a:t> durch.</a:t>
            </a:r>
            <a:endParaRPr lang="de-DE" sz="3200" b="1" i="1" u="sng" dirty="0">
              <a:latin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28630" y="2000240"/>
            <a:ext cx="82153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alibri" pitchFamily="34" charset="0"/>
              </a:rPr>
              <a:t>MOZARTKUGELN	BIG BEN	KAFFEE</a:t>
            </a:r>
          </a:p>
          <a:p>
            <a:endParaRPr lang="cs-CZ" sz="3200" dirty="0" smtClean="0">
              <a:latin typeface="Calibri" pitchFamily="34" charset="0"/>
            </a:endParaRPr>
          </a:p>
          <a:p>
            <a:r>
              <a:rPr lang="cs-CZ" sz="3200" dirty="0" smtClean="0">
                <a:latin typeface="Calibri" pitchFamily="34" charset="0"/>
              </a:rPr>
              <a:t>PRATER	SCHÖNBRUNN		HOFBURG</a:t>
            </a:r>
          </a:p>
          <a:p>
            <a:endParaRPr lang="cs-CZ" sz="3200" dirty="0" smtClean="0">
              <a:latin typeface="Calibri" pitchFamily="34" charset="0"/>
            </a:endParaRPr>
          </a:p>
          <a:p>
            <a:r>
              <a:rPr lang="cs-CZ" sz="3200" dirty="0" smtClean="0">
                <a:latin typeface="Calibri" pitchFamily="34" charset="0"/>
              </a:rPr>
              <a:t>PISA		KOMMISSAR REX	BRAD PITT</a:t>
            </a:r>
          </a:p>
          <a:p>
            <a:endParaRPr lang="cs-CZ" sz="3200" dirty="0" smtClean="0">
              <a:latin typeface="Calibri" pitchFamily="34" charset="0"/>
            </a:endParaRPr>
          </a:p>
          <a:p>
            <a:r>
              <a:rPr lang="cs-CZ" sz="3200" dirty="0" smtClean="0">
                <a:latin typeface="Calibri" pitchFamily="34" charset="0"/>
              </a:rPr>
              <a:t>DONAU</a:t>
            </a:r>
            <a:endParaRPr lang="de-DE" sz="3200" dirty="0">
              <a:latin typeface="Calibri" pitchFamily="34" charset="0"/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 flipV="1">
            <a:off x="4716016" y="1988840"/>
            <a:ext cx="1224136" cy="5760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1043608" y="3933056"/>
            <a:ext cx="1080120" cy="5760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6588224" y="4005064"/>
            <a:ext cx="1224136" cy="5760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2405063"/>
          </a:xfrm>
        </p:spPr>
        <p:txBody>
          <a:bodyPr/>
          <a:lstStyle/>
          <a:p>
            <a:r>
              <a:rPr lang="cs-CZ" dirty="0" err="1" smtClean="0"/>
              <a:t>Hast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alt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deine</a:t>
            </a:r>
            <a:r>
              <a:rPr lang="cs-CZ" dirty="0" smtClean="0"/>
              <a:t> ….(</a:t>
            </a:r>
            <a:r>
              <a:rPr lang="cs-CZ" dirty="0" err="1" smtClean="0"/>
              <a:t>Katze</a:t>
            </a:r>
            <a:r>
              <a:rPr lang="cs-CZ" dirty="0" smtClean="0"/>
              <a:t>,  </a:t>
            </a:r>
            <a:r>
              <a:rPr lang="cs-CZ" dirty="0" err="1" smtClean="0"/>
              <a:t>Schlange</a:t>
            </a:r>
            <a:r>
              <a:rPr lang="cs-CZ" dirty="0" smtClean="0"/>
              <a:t>, …)?</a:t>
            </a:r>
          </a:p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bekommst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Geburtstag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heißt</a:t>
            </a:r>
            <a:r>
              <a:rPr lang="cs-CZ" dirty="0" smtClean="0"/>
              <a:t> </a:t>
            </a:r>
            <a:r>
              <a:rPr lang="cs-CZ" dirty="0" err="1" smtClean="0"/>
              <a:t>dein</a:t>
            </a:r>
            <a:r>
              <a:rPr lang="cs-CZ" dirty="0" smtClean="0"/>
              <a:t> (</a:t>
            </a:r>
            <a:r>
              <a:rPr lang="cs-CZ" dirty="0" err="1" smtClean="0"/>
              <a:t>Hund</a:t>
            </a:r>
            <a:r>
              <a:rPr lang="cs-CZ" dirty="0" smtClean="0"/>
              <a:t>, …)?</a:t>
            </a:r>
            <a:endParaRPr lang="de-DE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1772816"/>
            <a:ext cx="4896544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de-DE" dirty="0">
              <a:latin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2348880"/>
            <a:ext cx="698477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de-DE" dirty="0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2852936"/>
            <a:ext cx="6192688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de-DE" dirty="0"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3501008"/>
            <a:ext cx="489654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de-DE" dirty="0">
              <a:latin typeface="Calibri" pitchFamily="34" charset="0"/>
            </a:endParaRPr>
          </a:p>
        </p:txBody>
      </p:sp>
      <p:grpSp>
        <p:nvGrpSpPr>
          <p:cNvPr id="14" name="Skupina 14"/>
          <p:cNvGrpSpPr/>
          <p:nvPr/>
        </p:nvGrpSpPr>
        <p:grpSpPr>
          <a:xfrm>
            <a:off x="467544" y="4077072"/>
            <a:ext cx="6120680" cy="2357568"/>
            <a:chOff x="539552" y="4149080"/>
            <a:chExt cx="6120680" cy="2357568"/>
          </a:xfrm>
        </p:grpSpPr>
        <p:sp>
          <p:nvSpPr>
            <p:cNvPr id="5" name="Obdélník 4"/>
            <p:cNvSpPr/>
            <p:nvPr/>
          </p:nvSpPr>
          <p:spPr>
            <a:xfrm>
              <a:off x="539552" y="4149080"/>
              <a:ext cx="6120680" cy="2357568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60000"/>
                    <a:lumOff val="40000"/>
                    <a:tint val="66000"/>
                    <a:satMod val="160000"/>
                  </a:schemeClr>
                </a:gs>
                <a:gs pos="50000">
                  <a:schemeClr val="accent4">
                    <a:lumMod val="60000"/>
                    <a:lumOff val="40000"/>
                    <a:tint val="44500"/>
                    <a:satMod val="160000"/>
                  </a:schemeClr>
                </a:gs>
                <a:gs pos="100000">
                  <a:schemeClr val="accent4">
                    <a:lumMod val="60000"/>
                    <a:lumOff val="40000"/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txBody>
            <a:bodyPr wrap="square">
              <a:spAutoFit/>
            </a:bodyPr>
            <a:lstStyle/>
            <a:p>
              <a:pPr marL="342900" lvl="0" indent="-342900">
                <a:spcBef>
                  <a:spcPct val="20000"/>
                </a:spcBef>
                <a:buFont typeface="Arial" pitchFamily="34" charset="0"/>
                <a:buChar char="•"/>
              </a:pP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Nein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,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ich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habe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keinen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Hund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.</a:t>
              </a:r>
              <a:endParaRPr lang="cs-CZ" sz="3200" dirty="0">
                <a:solidFill>
                  <a:prstClr val="black"/>
                </a:solidFill>
                <a:latin typeface="Calibri" pitchFamily="34" charset="0"/>
              </a:endParaRPr>
            </a:p>
            <a:p>
              <a:pPr marL="342900" lvl="0" indent="-342900">
                <a:spcBef>
                  <a:spcPct val="20000"/>
                </a:spcBef>
                <a:buFont typeface="Arial" pitchFamily="34" charset="0"/>
                <a:buChar char="•"/>
              </a:pP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Sie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ist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fünf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Jahre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alt.</a:t>
              </a:r>
              <a:endParaRPr lang="cs-CZ" sz="3200" dirty="0">
                <a:solidFill>
                  <a:prstClr val="black"/>
                </a:solidFill>
                <a:latin typeface="Calibri" pitchFamily="34" charset="0"/>
              </a:endParaRPr>
            </a:p>
            <a:p>
              <a:pPr marL="342900" lvl="0" indent="-342900">
                <a:spcBef>
                  <a:spcPct val="20000"/>
                </a:spcBef>
                <a:buFont typeface="Arial" pitchFamily="34" charset="0"/>
                <a:buChar char="•"/>
              </a:pP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Ich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bekomme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einen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Computer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.</a:t>
              </a:r>
              <a:endParaRPr lang="cs-CZ" sz="3200" dirty="0">
                <a:solidFill>
                  <a:prstClr val="black"/>
                </a:solidFill>
                <a:latin typeface="Calibri" pitchFamily="34" charset="0"/>
              </a:endParaRPr>
            </a:p>
            <a:p>
              <a:pPr marL="342900" lvl="0" indent="-342900">
                <a:spcBef>
                  <a:spcPct val="20000"/>
                </a:spcBef>
                <a:buFont typeface="Arial" pitchFamily="34" charset="0"/>
                <a:buChar char="•"/>
              </a:pP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Er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heißt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 </a:t>
              </a:r>
              <a:r>
                <a:rPr lang="cs-CZ" sz="3200" dirty="0" err="1" smtClean="0">
                  <a:solidFill>
                    <a:prstClr val="black"/>
                  </a:solidFill>
                  <a:latin typeface="Calibri" pitchFamily="34" charset="0"/>
                </a:rPr>
                <a:t>Aron</a:t>
              </a:r>
              <a:r>
                <a:rPr lang="cs-CZ" sz="3200" dirty="0" smtClean="0">
                  <a:solidFill>
                    <a:prstClr val="black"/>
                  </a:solidFill>
                  <a:latin typeface="Calibri" pitchFamily="34" charset="0"/>
                </a:rPr>
                <a:t>.</a:t>
              </a:r>
              <a:endParaRPr lang="de-DE" sz="3200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10" name="Elipsa 9"/>
            <p:cNvSpPr/>
            <p:nvPr/>
          </p:nvSpPr>
          <p:spPr>
            <a:xfrm>
              <a:off x="6012160" y="4221088"/>
              <a:ext cx="504056" cy="5040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libri" pitchFamily="34" charset="0"/>
              </a:endParaRPr>
            </a:p>
          </p:txBody>
        </p:sp>
        <p:sp>
          <p:nvSpPr>
            <p:cNvPr id="11" name="Elipsa 10"/>
            <p:cNvSpPr/>
            <p:nvPr/>
          </p:nvSpPr>
          <p:spPr>
            <a:xfrm>
              <a:off x="5364088" y="4797152"/>
              <a:ext cx="504056" cy="50405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libri" pitchFamily="34" charset="0"/>
              </a:endParaRPr>
            </a:p>
          </p:txBody>
        </p:sp>
        <p:sp>
          <p:nvSpPr>
            <p:cNvPr id="12" name="Elipsa 11"/>
            <p:cNvSpPr/>
            <p:nvPr/>
          </p:nvSpPr>
          <p:spPr>
            <a:xfrm>
              <a:off x="6084168" y="5229200"/>
              <a:ext cx="504056" cy="50405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libri" pitchFamily="34" charset="0"/>
              </a:endParaRPr>
            </a:p>
          </p:txBody>
        </p:sp>
        <p:sp>
          <p:nvSpPr>
            <p:cNvPr id="13" name="Elipsa 12"/>
            <p:cNvSpPr/>
            <p:nvPr/>
          </p:nvSpPr>
          <p:spPr>
            <a:xfrm>
              <a:off x="5364088" y="5949280"/>
              <a:ext cx="504056" cy="504056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libri" pitchFamily="34" charset="0"/>
              </a:endParaRPr>
            </a:p>
          </p:txBody>
        </p:sp>
      </p:grpSp>
      <p:sp>
        <p:nvSpPr>
          <p:cNvPr id="17" name="Obdélník 16"/>
          <p:cNvSpPr/>
          <p:nvPr/>
        </p:nvSpPr>
        <p:spPr>
          <a:xfrm>
            <a:off x="0" y="260648"/>
            <a:ext cx="61156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7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043608" y="692696"/>
            <a:ext cx="2286016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Calibri" pitchFamily="34" charset="0"/>
              </a:rPr>
              <a:t>Stell </a:t>
            </a:r>
            <a:r>
              <a:rPr lang="cs-CZ" sz="3200" b="1" dirty="0" err="1" smtClean="0">
                <a:latin typeface="Calibri" pitchFamily="34" charset="0"/>
              </a:rPr>
              <a:t>Fragen</a:t>
            </a:r>
            <a:r>
              <a:rPr lang="cs-CZ" sz="3200" b="1" dirty="0" smtClean="0">
                <a:latin typeface="Calibri" pitchFamily="34" charset="0"/>
              </a:rPr>
              <a:t>.</a:t>
            </a:r>
            <a:endParaRPr lang="de-DE" sz="3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642918"/>
            <a:ext cx="683568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8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71538" y="642918"/>
            <a:ext cx="4857784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Calibri" pitchFamily="34" charset="0"/>
              </a:rPr>
              <a:t>Suche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Tiere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und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markiere</a:t>
            </a:r>
            <a:r>
              <a:rPr lang="cs-CZ" sz="3200" b="1" dirty="0" smtClean="0">
                <a:latin typeface="Calibri" pitchFamily="34" charset="0"/>
              </a:rPr>
              <a:t>.</a:t>
            </a:r>
            <a:endParaRPr lang="de-DE" sz="3200" b="1" i="1" u="sng" dirty="0"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596" y="2143116"/>
            <a:ext cx="850112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3400" dirty="0" smtClean="0">
                <a:latin typeface="Calibri" pitchFamily="34" charset="0"/>
              </a:rPr>
              <a:t>TATIGERZIZIEGEKEKATZEKAKATERMIMAUSX</a:t>
            </a:r>
          </a:p>
          <a:p>
            <a:pPr marL="514350" indent="-514350"/>
            <a:endParaRPr lang="cs-CZ" sz="3400" dirty="0" smtClean="0">
              <a:latin typeface="Calibri" pitchFamily="34" charset="0"/>
            </a:endParaRPr>
          </a:p>
          <a:p>
            <a:pPr marL="514350" indent="-514350"/>
            <a:r>
              <a:rPr lang="cs-CZ" sz="3400" dirty="0" smtClean="0">
                <a:latin typeface="Calibri" pitchFamily="34" charset="0"/>
              </a:rPr>
              <a:t>KRIKROKODILSPASPINNESCHISCHLANGEMYX</a:t>
            </a:r>
          </a:p>
          <a:p>
            <a:pPr marL="514350" indent="-514350"/>
            <a:endParaRPr lang="cs-CZ" sz="3400" dirty="0" smtClean="0">
              <a:latin typeface="Calibri" pitchFamily="34" charset="0"/>
            </a:endParaRPr>
          </a:p>
          <a:p>
            <a:pPr marL="514350" indent="-514350"/>
            <a:r>
              <a:rPr lang="cs-CZ" sz="3400" dirty="0" smtClean="0">
                <a:latin typeface="Calibri" pitchFamily="34" charset="0"/>
              </a:rPr>
              <a:t>KIKANINCHENKIKATIGERHUHIHUHIHUHIHUND</a:t>
            </a:r>
            <a:endParaRPr lang="de-DE" sz="3400" dirty="0">
              <a:latin typeface="Calibri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95536" y="2132856"/>
            <a:ext cx="849694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/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TA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TIGER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ZI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ZIEGE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KE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KATZE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KA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KATER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MI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MAUS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X</a:t>
            </a:r>
          </a:p>
          <a:p>
            <a:pPr marL="514350" lvl="0" indent="-514350"/>
            <a:endParaRPr lang="cs-CZ" sz="3400" dirty="0" smtClean="0">
              <a:solidFill>
                <a:prstClr val="black"/>
              </a:solidFill>
              <a:latin typeface="Calibri" pitchFamily="34" charset="0"/>
            </a:endParaRPr>
          </a:p>
          <a:p>
            <a:pPr marL="514350" lvl="0" indent="-514350"/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KRI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KROKODIL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SPA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SPINNE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SCHI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SCHLANGE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MYX</a:t>
            </a:r>
          </a:p>
          <a:p>
            <a:pPr marL="514350" lvl="0" indent="-514350"/>
            <a:endParaRPr lang="cs-CZ" sz="3400" dirty="0" smtClean="0">
              <a:solidFill>
                <a:prstClr val="black"/>
              </a:solidFill>
              <a:latin typeface="Calibri" pitchFamily="34" charset="0"/>
            </a:endParaRPr>
          </a:p>
          <a:p>
            <a:pPr marL="514350" lvl="0" indent="-514350"/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KI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KANINCHEN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KIKA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TIGER</a:t>
            </a:r>
            <a:r>
              <a:rPr lang="cs-CZ" sz="3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rPr>
              <a:t>HUHIHUHIHUHI</a:t>
            </a:r>
            <a:r>
              <a:rPr lang="cs-CZ" sz="3400" dirty="0" smtClean="0">
                <a:solidFill>
                  <a:prstClr val="black"/>
                </a:solidFill>
                <a:latin typeface="Calibri" pitchFamily="34" charset="0"/>
              </a:rPr>
              <a:t>HUND</a:t>
            </a:r>
            <a:endParaRPr lang="de-DE" sz="3400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428604"/>
            <a:ext cx="683568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9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71538" y="428604"/>
            <a:ext cx="4857784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Calibri" pitchFamily="34" charset="0"/>
              </a:rPr>
              <a:t>Beschreibe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die</a:t>
            </a:r>
            <a:r>
              <a:rPr lang="cs-CZ" sz="3200" b="1" dirty="0" smtClean="0">
                <a:latin typeface="Calibri" pitchFamily="34" charset="0"/>
              </a:rPr>
              <a:t> </a:t>
            </a:r>
            <a:r>
              <a:rPr lang="cs-CZ" sz="3200" b="1" dirty="0" err="1" smtClean="0">
                <a:latin typeface="Calibri" pitchFamily="34" charset="0"/>
              </a:rPr>
              <a:t>Bilder</a:t>
            </a:r>
            <a:r>
              <a:rPr lang="cs-CZ" sz="3200" b="1" dirty="0" smtClean="0">
                <a:latin typeface="Calibri" pitchFamily="34" charset="0"/>
              </a:rPr>
              <a:t>.</a:t>
            </a:r>
            <a:endParaRPr lang="de-DE" sz="3200" b="1" dirty="0"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2844" y="4643446"/>
            <a:ext cx="87154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i="1" dirty="0" err="1" smtClean="0">
                <a:latin typeface="Calibri" pitchFamily="34" charset="0"/>
              </a:rPr>
              <a:t>Das</a:t>
            </a:r>
            <a:r>
              <a:rPr lang="cs-CZ" sz="3200" i="1" dirty="0" smtClean="0">
                <a:latin typeface="Calibri" pitchFamily="34" charset="0"/>
              </a:rPr>
              <a:t> </a:t>
            </a:r>
            <a:r>
              <a:rPr lang="cs-CZ" sz="3200" i="1" dirty="0" err="1" smtClean="0">
                <a:latin typeface="Calibri" pitchFamily="34" charset="0"/>
              </a:rPr>
              <a:t>ist</a:t>
            </a:r>
            <a:r>
              <a:rPr lang="cs-CZ" sz="3200" i="1" dirty="0" smtClean="0">
                <a:latin typeface="Calibri" pitchFamily="34" charset="0"/>
              </a:rPr>
              <a:t> </a:t>
            </a:r>
            <a:r>
              <a:rPr lang="cs-CZ" sz="3200" dirty="0" smtClean="0">
                <a:latin typeface="Calibri" pitchFamily="34" charset="0"/>
              </a:rPr>
              <a:t>…………………………………………………………..</a:t>
            </a:r>
          </a:p>
          <a:p>
            <a:pPr marL="514350" indent="-514350">
              <a:buAutoNum type="arabicPeriod" startAt="2"/>
            </a:pPr>
            <a:r>
              <a:rPr lang="cs-CZ" sz="3200" i="1" dirty="0" smtClean="0">
                <a:latin typeface="Calibri" pitchFamily="34" charset="0"/>
              </a:rPr>
              <a:t>..........................................................................</a:t>
            </a:r>
          </a:p>
          <a:p>
            <a:pPr marL="514350" indent="-514350">
              <a:buAutoNum type="arabicPeriod" startAt="2"/>
            </a:pPr>
            <a:r>
              <a:rPr lang="cs-CZ" sz="3200" i="1" dirty="0" smtClean="0">
                <a:latin typeface="Calibri" pitchFamily="34" charset="0"/>
              </a:rPr>
              <a:t>………………………………………………………………………</a:t>
            </a:r>
          </a:p>
          <a:p>
            <a:pPr marL="514350" indent="-514350">
              <a:buAutoNum type="arabicPeriod" startAt="2"/>
            </a:pPr>
            <a:r>
              <a:rPr lang="cs-CZ" sz="3200" i="1" dirty="0" smtClean="0">
                <a:latin typeface="Calibri" pitchFamily="34" charset="0"/>
              </a:rPr>
              <a:t>………………………………………………………………………</a:t>
            </a:r>
          </a:p>
        </p:txBody>
      </p:sp>
      <p:pic>
        <p:nvPicPr>
          <p:cNvPr id="5" name="Obrázek 4" descr="Bez názvu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14422"/>
            <a:ext cx="4500562" cy="1931228"/>
          </a:xfrm>
          <a:prstGeom prst="rect">
            <a:avLst/>
          </a:prstGeom>
        </p:spPr>
      </p:pic>
      <p:pic>
        <p:nvPicPr>
          <p:cNvPr id="1026" name="Picture 2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714488"/>
            <a:ext cx="2188410" cy="1763255"/>
          </a:xfrm>
          <a:prstGeom prst="rect">
            <a:avLst/>
          </a:prstGeom>
          <a:noFill/>
        </p:spPr>
      </p:pic>
      <p:pic>
        <p:nvPicPr>
          <p:cNvPr id="1027" name="Picture 3" descr="C:\Users\c2-223-a\AppData\Local\Microsoft\Windows\Temporary Internet Files\Content.IE5\P7WRD9I6\MP90026251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0457" y="1785926"/>
            <a:ext cx="1833543" cy="272371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929190" y="1285860"/>
            <a:ext cx="500066" cy="461665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3</a:t>
            </a:r>
            <a:endParaRPr lang="de-DE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86644" y="1357298"/>
            <a:ext cx="500066" cy="461665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4</a:t>
            </a:r>
            <a:endParaRPr lang="de-DE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r>
              <a:rPr lang="cs-CZ" dirty="0" smtClean="0">
                <a:latin typeface="Calibri" pitchFamily="34" charset="0"/>
              </a:rPr>
              <a:t>1. 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eine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Schlange</a:t>
            </a:r>
            <a:r>
              <a:rPr lang="cs-CZ" dirty="0" smtClean="0">
                <a:latin typeface="Calibri" pitchFamily="34" charset="0"/>
              </a:rPr>
              <a:t>.  </a:t>
            </a:r>
            <a:r>
              <a:rPr lang="cs-CZ" dirty="0" err="1" smtClean="0">
                <a:latin typeface="Calibri" pitchFamily="34" charset="0"/>
              </a:rPr>
              <a:t>Sie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lang</a:t>
            </a:r>
            <a:r>
              <a:rPr lang="cs-CZ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gefährlich</a:t>
            </a:r>
            <a:r>
              <a:rPr lang="cs-CZ" dirty="0" smtClean="0">
                <a:latin typeface="Calibri" pitchFamily="34" charset="0"/>
              </a:rPr>
              <a:t>.</a:t>
            </a:r>
          </a:p>
          <a:p>
            <a:r>
              <a:rPr lang="cs-CZ" dirty="0" smtClean="0">
                <a:latin typeface="Calibri" pitchFamily="34" charset="0"/>
              </a:rPr>
              <a:t>2.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eine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Spinne</a:t>
            </a:r>
            <a:r>
              <a:rPr lang="cs-CZ" dirty="0" smtClean="0">
                <a:latin typeface="Calibri" pitchFamily="34" charset="0"/>
              </a:rPr>
              <a:t>. </a:t>
            </a:r>
            <a:r>
              <a:rPr lang="cs-CZ" dirty="0" err="1" smtClean="0">
                <a:latin typeface="Calibri" pitchFamily="34" charset="0"/>
              </a:rPr>
              <a:t>Sie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klein</a:t>
            </a:r>
            <a:r>
              <a:rPr lang="cs-CZ" dirty="0" smtClean="0">
                <a:latin typeface="Calibri" pitchFamily="34" charset="0"/>
              </a:rPr>
              <a:t>, ….</a:t>
            </a:r>
          </a:p>
          <a:p>
            <a:r>
              <a:rPr lang="cs-CZ" dirty="0" smtClean="0">
                <a:latin typeface="Calibri" pitchFamily="34" charset="0"/>
              </a:rPr>
              <a:t>3.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ein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Tiger</a:t>
            </a:r>
            <a:r>
              <a:rPr lang="cs-CZ" dirty="0" smtClean="0">
                <a:latin typeface="Calibri" pitchFamily="34" charset="0"/>
              </a:rPr>
              <a:t>.  </a:t>
            </a:r>
            <a:r>
              <a:rPr lang="cs-CZ" dirty="0" err="1" smtClean="0">
                <a:latin typeface="Calibri" pitchFamily="34" charset="0"/>
              </a:rPr>
              <a:t>Er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stark</a:t>
            </a:r>
            <a:r>
              <a:rPr lang="cs-CZ" b="1" dirty="0" smtClean="0">
                <a:solidFill>
                  <a:srgbClr val="C00000"/>
                </a:solidFill>
                <a:latin typeface="Calibri" pitchFamily="34" charset="0"/>
              </a:rPr>
              <a:t>,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gefährlich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schnell</a:t>
            </a:r>
            <a:r>
              <a:rPr lang="cs-CZ" dirty="0" smtClean="0">
                <a:latin typeface="Calibri" pitchFamily="34" charset="0"/>
              </a:rPr>
              <a:t>.</a:t>
            </a:r>
          </a:p>
          <a:p>
            <a:r>
              <a:rPr lang="cs-CZ" dirty="0" smtClean="0">
                <a:latin typeface="Calibri" pitchFamily="34" charset="0"/>
              </a:rPr>
              <a:t>4.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ein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Papagei</a:t>
            </a:r>
            <a:r>
              <a:rPr lang="cs-CZ" dirty="0" smtClean="0">
                <a:latin typeface="Calibri" pitchFamily="34" charset="0"/>
              </a:rPr>
              <a:t>. </a:t>
            </a:r>
            <a:r>
              <a:rPr lang="cs-CZ" dirty="0" err="1" smtClean="0">
                <a:latin typeface="Calibri" pitchFamily="34" charset="0"/>
              </a:rPr>
              <a:t>Er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klein</a:t>
            </a:r>
            <a:r>
              <a:rPr lang="cs-CZ" dirty="0" smtClean="0">
                <a:latin typeface="Calibri" pitchFamily="34" charset="0"/>
              </a:rPr>
              <a:t>, </a:t>
            </a:r>
            <a:r>
              <a:rPr lang="cs-CZ" b="1" dirty="0" smtClean="0">
                <a:solidFill>
                  <a:srgbClr val="C00000"/>
                </a:solidFill>
                <a:latin typeface="Calibri" pitchFamily="34" charset="0"/>
              </a:rPr>
              <a:t>rot,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gelb</a:t>
            </a:r>
            <a:r>
              <a:rPr lang="cs-CZ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latin typeface="Calibri" pitchFamily="34" charset="0"/>
              </a:rPr>
              <a:t>blau</a:t>
            </a:r>
            <a:r>
              <a:rPr lang="cs-CZ" dirty="0" smtClean="0">
                <a:latin typeface="Calibri" pitchFamily="34" charset="0"/>
              </a:rPr>
              <a:t>.</a:t>
            </a:r>
            <a:endParaRPr lang="de-DE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260</TotalTime>
  <Words>416</Words>
  <Application>Microsoft Office PowerPoint</Application>
  <PresentationFormat>Předvádění na obrazovce (4:3)</PresentationFormat>
  <Paragraphs>134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c2-223-a</dc:creator>
  <cp:lastModifiedBy>Hana</cp:lastModifiedBy>
  <cp:revision>33</cp:revision>
  <dcterms:created xsi:type="dcterms:W3CDTF">2012-07-07T14:45:13Z</dcterms:created>
  <dcterms:modified xsi:type="dcterms:W3CDTF">2014-01-02T19:19:53Z</dcterms:modified>
</cp:coreProperties>
</file>