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59" r:id="rId4"/>
    <p:sldId id="260" r:id="rId5"/>
    <p:sldId id="261" r:id="rId6"/>
    <p:sldId id="268" r:id="rId7"/>
    <p:sldId id="262" r:id="rId8"/>
    <p:sldId id="269" r:id="rId9"/>
    <p:sldId id="272" r:id="rId10"/>
    <p:sldId id="275" r:id="rId11"/>
    <p:sldId id="273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44" autoAdjust="0"/>
    <p:restoredTop sz="94660"/>
  </p:normalViewPr>
  <p:slideViewPr>
    <p:cSldViewPr>
      <p:cViewPr varScale="1">
        <p:scale>
          <a:sx n="62" d="100"/>
          <a:sy n="62" d="100"/>
        </p:scale>
        <p:origin x="-130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Přímý a nepřímý pořádek slov</a:t>
          </a:r>
          <a:endParaRPr lang="cs-CZ" sz="2000" b="1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b="0" dirty="0" smtClean="0"/>
            <a:t>NÁZEV:VY_22_INOVACE_27_NJ7,8_Přímý </a:t>
          </a:r>
          <a:r>
            <a:rPr lang="cs-CZ" sz="2000" b="0" dirty="0" smtClean="0"/>
            <a:t>a nepřímý pořádek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367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803F69B-46DC-47DF-BD3D-ED48BCE06284}" type="presOf" srcId="{D1D4F407-5343-4D3F-B5B9-D407B03CAEB4}" destId="{D005CE8C-CC26-4C3E-AC11-E15060ECD759}" srcOrd="0" destOrd="0" presId="urn:microsoft.com/office/officeart/2005/8/layout/target3"/>
    <dgm:cxn modelId="{9AE87947-3295-4A6D-9885-82C773501702}" type="presOf" srcId="{1F4F8BC0-F267-4379-9FE7-6FFC8B64BAD8}" destId="{C8857ABF-5052-4733-A46C-0F8B764FF76F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289286F0-7AF0-4DA0-90D4-C75B5DCD47FA}" type="presOf" srcId="{D1B46980-6531-4606-95E6-44980827E919}" destId="{2BE915AB-18AA-4053-B92C-3BFC9ED204BB}" srcOrd="1" destOrd="0" presId="urn:microsoft.com/office/officeart/2005/8/layout/target3"/>
    <dgm:cxn modelId="{3040A90B-6D11-45C7-AAF2-00E4B5AF8D4E}" type="presOf" srcId="{26CBEA56-8CFD-48C0-BD6E-2EB16B1FBF42}" destId="{92E1E9E3-D1F0-4866-9424-7ECC0DD990B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405A33-2473-4B9B-9EBC-6F997B98C105}" type="presOf" srcId="{26CBEA56-8CFD-48C0-BD6E-2EB16B1FBF42}" destId="{5583D5C5-FAFF-4548-819C-80E289F73770}" srcOrd="0" destOrd="0" presId="urn:microsoft.com/office/officeart/2005/8/layout/target3"/>
    <dgm:cxn modelId="{A9406B8C-87AD-4A15-858A-D6339B5C6B32}" type="presOf" srcId="{1AE9165A-6B70-4FFD-A49C-881BF73B4F04}" destId="{BD3627E9-8FC8-4A2F-B3EA-FAE798EF81D8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A4560239-06B7-47B6-93D3-C605EB9763A1}" type="presOf" srcId="{757F3AB3-0718-4624-B441-E567A8F0AB56}" destId="{333A1088-737F-45CB-B68E-254E46348037}" srcOrd="0" destOrd="0" presId="urn:microsoft.com/office/officeart/2005/8/layout/target3"/>
    <dgm:cxn modelId="{9EABC19F-F7FC-4615-9F94-E9BA2E9F0244}" type="presOf" srcId="{D1D4F407-5343-4D3F-B5B9-D407B03CAEB4}" destId="{AED2198E-93D5-4001-81B4-73124B309672}" srcOrd="1" destOrd="0" presId="urn:microsoft.com/office/officeart/2005/8/layout/target3"/>
    <dgm:cxn modelId="{6D117CB8-C8D4-45BF-A663-C49CBA205AC6}" type="presOf" srcId="{1F4F8BC0-F267-4379-9FE7-6FFC8B64BAD8}" destId="{017154CD-D9A9-4968-AD11-1207A3C4C00A}" srcOrd="1" destOrd="0" presId="urn:microsoft.com/office/officeart/2005/8/layout/target3"/>
    <dgm:cxn modelId="{C9C49F65-4E54-46F8-8AFE-BCAB6B279568}" type="presOf" srcId="{D1B46980-6531-4606-95E6-44980827E919}" destId="{6140AFEC-043D-4C43-A2F9-D0F5331DF3A3}" srcOrd="0" destOrd="0" presId="urn:microsoft.com/office/officeart/2005/8/layout/target3"/>
    <dgm:cxn modelId="{8690CF75-95FF-4C06-B0E0-B072F5C8C7D1}" type="presOf" srcId="{1AE9165A-6B70-4FFD-A49C-881BF73B4F04}" destId="{A9F01C16-B5C0-47B0-9750-F7E5E11674A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042FEE25-9C41-4AA5-92D1-FE6147BF1F45}" type="presParOf" srcId="{333A1088-737F-45CB-B68E-254E46348037}" destId="{F5ABB229-8D3B-4694-996A-96F23CF14429}" srcOrd="0" destOrd="0" presId="urn:microsoft.com/office/officeart/2005/8/layout/target3"/>
    <dgm:cxn modelId="{A66752BD-3A54-41A8-AEC3-C1F98E079BC6}" type="presParOf" srcId="{333A1088-737F-45CB-B68E-254E46348037}" destId="{F41139FD-01EE-4571-8B17-4FB00FC51163}" srcOrd="1" destOrd="0" presId="urn:microsoft.com/office/officeart/2005/8/layout/target3"/>
    <dgm:cxn modelId="{A2C8BB4B-3ED1-4C25-A88E-AA74D6246E52}" type="presParOf" srcId="{333A1088-737F-45CB-B68E-254E46348037}" destId="{D005CE8C-CC26-4C3E-AC11-E15060ECD759}" srcOrd="2" destOrd="0" presId="urn:microsoft.com/office/officeart/2005/8/layout/target3"/>
    <dgm:cxn modelId="{3D87A289-11DB-4AF4-B251-AEB097C3FFB8}" type="presParOf" srcId="{333A1088-737F-45CB-B68E-254E46348037}" destId="{2C702D82-9B77-49B7-9568-BB8EB47C3372}" srcOrd="3" destOrd="0" presId="urn:microsoft.com/office/officeart/2005/8/layout/target3"/>
    <dgm:cxn modelId="{4C6A55F9-6D79-4518-B700-B6DFBD3B029A}" type="presParOf" srcId="{333A1088-737F-45CB-B68E-254E46348037}" destId="{A52A0455-90FF-4808-ABD0-F02540D31D5A}" srcOrd="4" destOrd="0" presId="urn:microsoft.com/office/officeart/2005/8/layout/target3"/>
    <dgm:cxn modelId="{4DA7C79D-1F7F-42F2-9EDE-2EBF6A77D2CA}" type="presParOf" srcId="{333A1088-737F-45CB-B68E-254E46348037}" destId="{6140AFEC-043D-4C43-A2F9-D0F5331DF3A3}" srcOrd="5" destOrd="0" presId="urn:microsoft.com/office/officeart/2005/8/layout/target3"/>
    <dgm:cxn modelId="{BDBB3797-FB62-4D38-B858-E42846B1476D}" type="presParOf" srcId="{333A1088-737F-45CB-B68E-254E46348037}" destId="{71A10DEB-455E-4133-A618-0A0EE82A21E3}" srcOrd="6" destOrd="0" presId="urn:microsoft.com/office/officeart/2005/8/layout/target3"/>
    <dgm:cxn modelId="{6329978B-D549-4EC3-AF77-5A4F87FC92D1}" type="presParOf" srcId="{333A1088-737F-45CB-B68E-254E46348037}" destId="{DA6A876D-6D25-492F-8BDC-9AE6A6CFB1FA}" srcOrd="7" destOrd="0" presId="urn:microsoft.com/office/officeart/2005/8/layout/target3"/>
    <dgm:cxn modelId="{4829ABEE-895F-4C67-8AA3-90A539FB755E}" type="presParOf" srcId="{333A1088-737F-45CB-B68E-254E46348037}" destId="{A9F01C16-B5C0-47B0-9750-F7E5E11674A0}" srcOrd="8" destOrd="0" presId="urn:microsoft.com/office/officeart/2005/8/layout/target3"/>
    <dgm:cxn modelId="{C5DEC720-7F23-41EF-879F-8827443BAF3D}" type="presParOf" srcId="{333A1088-737F-45CB-B68E-254E46348037}" destId="{5C0CF724-3222-4429-B09A-F154A62FD507}" srcOrd="9" destOrd="0" presId="urn:microsoft.com/office/officeart/2005/8/layout/target3"/>
    <dgm:cxn modelId="{041FB472-BCD3-447E-8DDD-3929BC3DD25B}" type="presParOf" srcId="{333A1088-737F-45CB-B68E-254E46348037}" destId="{71A5FEA7-FE77-4220-960F-2AB7AE466FE5}" srcOrd="10" destOrd="0" presId="urn:microsoft.com/office/officeart/2005/8/layout/target3"/>
    <dgm:cxn modelId="{96CEAFFB-690A-4EF1-BAC8-9C7591361600}" type="presParOf" srcId="{333A1088-737F-45CB-B68E-254E46348037}" destId="{C8857ABF-5052-4733-A46C-0F8B764FF76F}" srcOrd="11" destOrd="0" presId="urn:microsoft.com/office/officeart/2005/8/layout/target3"/>
    <dgm:cxn modelId="{23625E0F-18E4-40DC-BFDC-8C81DA581915}" type="presParOf" srcId="{333A1088-737F-45CB-B68E-254E46348037}" destId="{1839E65E-6E97-41D2-A171-98C033275D27}" srcOrd="12" destOrd="0" presId="urn:microsoft.com/office/officeart/2005/8/layout/target3"/>
    <dgm:cxn modelId="{D32BBEA1-4D37-427D-9185-A397A2052059}" type="presParOf" srcId="{333A1088-737F-45CB-B68E-254E46348037}" destId="{914F10DC-A7FA-462B-9334-03354AC7EA9F}" srcOrd="13" destOrd="0" presId="urn:microsoft.com/office/officeart/2005/8/layout/target3"/>
    <dgm:cxn modelId="{F9A81960-DF7A-404D-B75C-69395E83597D}" type="presParOf" srcId="{333A1088-737F-45CB-B68E-254E46348037}" destId="{5583D5C5-FAFF-4548-819C-80E289F73770}" srcOrd="14" destOrd="0" presId="urn:microsoft.com/office/officeart/2005/8/layout/target3"/>
    <dgm:cxn modelId="{119B3CA6-FEA8-4AEE-B0AF-281680AFB0FA}" type="presParOf" srcId="{333A1088-737F-45CB-B68E-254E46348037}" destId="{AED2198E-93D5-4001-81B4-73124B309672}" srcOrd="15" destOrd="0" presId="urn:microsoft.com/office/officeart/2005/8/layout/target3"/>
    <dgm:cxn modelId="{AF74E2EA-F06E-4155-B057-1D0983F59A62}" type="presParOf" srcId="{333A1088-737F-45CB-B68E-254E46348037}" destId="{2BE915AB-18AA-4053-B92C-3BFC9ED204BB}" srcOrd="16" destOrd="0" presId="urn:microsoft.com/office/officeart/2005/8/layout/target3"/>
    <dgm:cxn modelId="{264FD9DF-05C6-4AAE-9E92-6946CC1577CE}" type="presParOf" srcId="{333A1088-737F-45CB-B68E-254E46348037}" destId="{BD3627E9-8FC8-4A2F-B3EA-FAE798EF81D8}" srcOrd="17" destOrd="0" presId="urn:microsoft.com/office/officeart/2005/8/layout/target3"/>
    <dgm:cxn modelId="{C6808EDF-B437-4FBE-82DB-61B95B54E5FC}" type="presParOf" srcId="{333A1088-737F-45CB-B68E-254E46348037}" destId="{017154CD-D9A9-4968-AD11-1207A3C4C00A}" srcOrd="18" destOrd="0" presId="urn:microsoft.com/office/officeart/2005/8/layout/target3"/>
    <dgm:cxn modelId="{7D323EFD-2D87-4EFE-8129-0B5C93450501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NÁZEV:VY_22_INOVACE_27_NJ7,8_Přímý </a:t>
          </a:r>
          <a:r>
            <a:rPr lang="cs-CZ" sz="2000" b="0" kern="1200" dirty="0" smtClean="0"/>
            <a:t>a nepřímý pořádek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Přímý a nepřímý pořádek slov</a:t>
          </a:r>
          <a:endParaRPr lang="cs-CZ" sz="2000" b="1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FA10-E6EC-4C2C-BAA7-E32515EFB524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28142-1EBB-48DD-B251-0F7673BF0F8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FA10-E6EC-4C2C-BAA7-E32515EFB524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28142-1EBB-48DD-B251-0F7673BF0F8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FA10-E6EC-4C2C-BAA7-E32515EFB524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28142-1EBB-48DD-B251-0F7673BF0F8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FA10-E6EC-4C2C-BAA7-E32515EFB524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28142-1EBB-48DD-B251-0F7673BF0F8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FA10-E6EC-4C2C-BAA7-E32515EFB524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28142-1EBB-48DD-B251-0F7673BF0F8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FA10-E6EC-4C2C-BAA7-E32515EFB524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28142-1EBB-48DD-B251-0F7673BF0F8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FA10-E6EC-4C2C-BAA7-E32515EFB524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28142-1EBB-48DD-B251-0F7673BF0F8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FA10-E6EC-4C2C-BAA7-E32515EFB524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28142-1EBB-48DD-B251-0F7673BF0F8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FA10-E6EC-4C2C-BAA7-E32515EFB524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28142-1EBB-48DD-B251-0F7673BF0F8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FA10-E6EC-4C2C-BAA7-E32515EFB524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28142-1EBB-48DD-B251-0F7673BF0F8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FA10-E6EC-4C2C-BAA7-E32515EFB524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28142-1EBB-48DD-B251-0F7673BF0F84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rgbClr val="FFC000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02FA10-E6EC-4C2C-BAA7-E32515EFB524}" type="datetimeFigureOut">
              <a:rPr lang="de-DE" smtClean="0"/>
              <a:pPr/>
              <a:t>31.10.2013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828142-1EBB-48DD-B251-0F7673BF0F84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611560" y="177281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1196753"/>
            <a:ext cx="7884368" cy="491826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německého jazyka v 7. a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Výkladová část prezentace se zabývá problematikou stavby jednoduché oznamovací věty.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Snímky 9 – 11 obsahují  procvičování daného jevu.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11760" y="1196752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95288" y="333375"/>
            <a:ext cx="8291512" cy="5792788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algn="ctr">
              <a:buFont typeface="Arial" charset="0"/>
              <a:buNone/>
              <a:defRPr/>
            </a:pPr>
            <a:endParaRPr lang="cs-CZ" sz="5400" dirty="0" smtClean="0"/>
          </a:p>
          <a:p>
            <a:pPr algn="ctr">
              <a:buFont typeface="Arial" charset="0"/>
              <a:buNone/>
              <a:defRPr/>
            </a:pPr>
            <a:r>
              <a:rPr lang="cs-CZ" sz="6000" dirty="0" smtClean="0"/>
              <a:t>Pořádek slov ve větě jednoduché </a:t>
            </a:r>
          </a:p>
          <a:p>
            <a:pPr algn="ctr">
              <a:buFont typeface="Arial" charset="0"/>
              <a:buNone/>
              <a:defRPr/>
            </a:pPr>
            <a:r>
              <a:rPr lang="cs-CZ" sz="6000" dirty="0" smtClean="0"/>
              <a:t>VĚTA OZNAMOVACÍ</a:t>
            </a:r>
            <a:endParaRPr lang="cs-CZ" sz="5400" dirty="0" smtClean="0"/>
          </a:p>
          <a:p>
            <a:pPr algn="ctr">
              <a:buFont typeface="Arial" charset="0"/>
              <a:buNone/>
              <a:defRPr/>
            </a:pPr>
            <a:endParaRPr lang="cs-CZ" sz="54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Pořádek slov ve větě jednoduché </a:t>
            </a:r>
            <a:br>
              <a:rPr lang="cs-CZ" dirty="0" smtClean="0"/>
            </a:br>
            <a:r>
              <a:rPr lang="cs-CZ" dirty="0" smtClean="0"/>
              <a:t>VĚTA OZNAMOVACÍ</a:t>
            </a:r>
            <a:endParaRPr lang="cs-CZ" sz="40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25000" lnSpcReduction="20000"/>
          </a:bodyPr>
          <a:lstStyle/>
          <a:p>
            <a:pPr marL="0" indent="0" algn="ctr">
              <a:buFont typeface="Wingdings" pitchFamily="2" charset="2"/>
              <a:buChar char="§"/>
              <a:defRPr/>
            </a:pPr>
            <a:endParaRPr lang="cs-CZ" sz="9000" i="1" dirty="0" smtClean="0"/>
          </a:p>
          <a:p>
            <a:pPr marL="0" indent="0" algn="ctr">
              <a:buFont typeface="Wingdings" pitchFamily="2" charset="2"/>
              <a:buChar char="§"/>
              <a:defRPr/>
            </a:pPr>
            <a:r>
              <a:rPr lang="cs-CZ" sz="11200" i="1" dirty="0" smtClean="0"/>
              <a:t> V němčině na rozdíl od češtiny bývá </a:t>
            </a:r>
            <a:r>
              <a:rPr lang="cs-CZ" sz="11200" b="1" i="1" dirty="0" smtClean="0"/>
              <a:t>pevný</a:t>
            </a:r>
            <a:r>
              <a:rPr lang="cs-CZ" sz="11200" i="1" dirty="0" smtClean="0"/>
              <a:t> pořádek slov ve větě. </a:t>
            </a:r>
          </a:p>
          <a:p>
            <a:pPr marL="0" indent="0" algn="ctr">
              <a:buFont typeface="Wingdings" pitchFamily="2" charset="2"/>
              <a:buChar char="§"/>
              <a:defRPr/>
            </a:pPr>
            <a:endParaRPr lang="cs-CZ" sz="6500" i="1" dirty="0" smtClean="0"/>
          </a:p>
          <a:p>
            <a:pPr marL="0" indent="0">
              <a:buFont typeface="Wingdings" pitchFamily="2" charset="2"/>
              <a:buChar char="§"/>
              <a:defRPr/>
            </a:pPr>
            <a:r>
              <a:rPr lang="cs-CZ" sz="11200" i="1" dirty="0" smtClean="0"/>
              <a:t>  </a:t>
            </a:r>
            <a:r>
              <a:rPr lang="cs-CZ" sz="6500" i="1" dirty="0" smtClean="0"/>
              <a:t>  </a:t>
            </a:r>
            <a:r>
              <a:rPr lang="cs-CZ" sz="11100" i="1" dirty="0" smtClean="0"/>
              <a:t>Jedná se hlavně o postavení určitých sloves.</a:t>
            </a:r>
          </a:p>
          <a:p>
            <a:pPr marL="0" indent="0">
              <a:buNone/>
              <a:defRPr/>
            </a:pPr>
            <a:r>
              <a:rPr lang="cs-CZ" sz="6500" i="1" dirty="0" smtClean="0"/>
              <a:t> </a:t>
            </a:r>
            <a:endParaRPr lang="cs-CZ" sz="11100" i="1" dirty="0" smtClean="0"/>
          </a:p>
          <a:p>
            <a:pPr marL="0" indent="0">
              <a:buFont typeface="Wingdings" pitchFamily="2" charset="2"/>
              <a:buChar char="§"/>
              <a:defRPr/>
            </a:pPr>
            <a:r>
              <a:rPr lang="cs-CZ" sz="11100" b="1" i="1" dirty="0" smtClean="0"/>
              <a:t>   Sloveso</a:t>
            </a:r>
            <a:r>
              <a:rPr lang="cs-CZ" sz="11100" i="1" dirty="0" smtClean="0"/>
              <a:t> v určitém tvaru stojí vždy </a:t>
            </a:r>
            <a:r>
              <a:rPr lang="cs-CZ" sz="11100" b="1" i="1" dirty="0" smtClean="0"/>
              <a:t>na druhém místě</a:t>
            </a:r>
            <a:r>
              <a:rPr lang="cs-CZ" sz="11100" i="1" dirty="0" smtClean="0"/>
              <a:t>. </a:t>
            </a:r>
          </a:p>
          <a:p>
            <a:pPr marL="0" indent="0" algn="ctr">
              <a:buFont typeface="Arial" charset="0"/>
              <a:buNone/>
              <a:defRPr/>
            </a:pPr>
            <a:endParaRPr lang="cs-CZ" sz="4800" i="1" dirty="0" smtClean="0">
              <a:cs typeface="Times New Roman" pitchFamily="18" charset="0"/>
            </a:endParaRPr>
          </a:p>
          <a:p>
            <a:pPr marL="0" indent="0" algn="ctr">
              <a:buFont typeface="Arial" charset="0"/>
              <a:buNone/>
              <a:defRPr/>
            </a:pPr>
            <a:r>
              <a:rPr lang="cs-CZ" sz="9300" i="1" dirty="0" err="1" smtClean="0">
                <a:cs typeface="Times New Roman" pitchFamily="18" charset="0"/>
              </a:rPr>
              <a:t>Ich</a:t>
            </a:r>
            <a:r>
              <a:rPr lang="cs-CZ" sz="9300" i="1" dirty="0" smtClean="0">
                <a:cs typeface="Times New Roman" pitchFamily="18" charset="0"/>
              </a:rPr>
              <a:t>    </a:t>
            </a:r>
            <a:r>
              <a:rPr lang="cs-CZ" sz="9300" b="1" i="1" dirty="0" err="1">
                <a:cs typeface="Times New Roman" pitchFamily="18" charset="0"/>
              </a:rPr>
              <a:t>lerne</a:t>
            </a:r>
            <a:r>
              <a:rPr lang="cs-CZ" sz="9300" b="1" i="1" dirty="0">
                <a:cs typeface="Times New Roman" pitchFamily="18" charset="0"/>
              </a:rPr>
              <a:t>   </a:t>
            </a:r>
            <a:r>
              <a:rPr lang="cs-CZ" sz="9300" i="1" dirty="0" err="1" smtClean="0">
                <a:cs typeface="Times New Roman" pitchFamily="18" charset="0"/>
              </a:rPr>
              <a:t>Deutsch</a:t>
            </a:r>
            <a:r>
              <a:rPr lang="cs-CZ" sz="9300" i="1" dirty="0" smtClean="0">
                <a:cs typeface="Times New Roman" pitchFamily="18" charset="0"/>
              </a:rPr>
              <a:t>. </a:t>
            </a:r>
            <a:endParaRPr lang="cs-CZ" sz="9300" i="1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3600" b="1" i="1" dirty="0" smtClean="0">
              <a:cs typeface="Times New Roman" pitchFamily="18" charset="0"/>
            </a:endParaRPr>
          </a:p>
          <a:p>
            <a:pPr>
              <a:buFont typeface="Arial" charset="0"/>
              <a:buNone/>
              <a:defRPr/>
            </a:pPr>
            <a:endParaRPr lang="cs-CZ" sz="1800" dirty="0" smtClean="0"/>
          </a:p>
          <a:p>
            <a:pPr algn="ctr">
              <a:buFont typeface="Arial" charset="0"/>
              <a:buNone/>
              <a:defRPr/>
            </a:pPr>
            <a:endParaRPr lang="cs-CZ" b="1" dirty="0" smtClean="0"/>
          </a:p>
          <a:p>
            <a:pPr algn="ctr">
              <a:buFont typeface="Arial" charset="0"/>
              <a:buNone/>
              <a:defRPr/>
            </a:pPr>
            <a:endParaRPr lang="cs-CZ" b="1" dirty="0" smtClean="0"/>
          </a:p>
          <a:p>
            <a:pPr algn="ctr">
              <a:buFont typeface="Arial" charset="0"/>
              <a:buNone/>
              <a:defRPr/>
            </a:pPr>
            <a:endParaRPr lang="cs-CZ" b="1" dirty="0" smtClean="0"/>
          </a:p>
          <a:p>
            <a:pPr algn="ctr">
              <a:buFont typeface="Arial" charset="0"/>
              <a:buNone/>
              <a:defRPr/>
            </a:pPr>
            <a:endParaRPr lang="cs-CZ" b="1" dirty="0" smtClean="0"/>
          </a:p>
          <a:p>
            <a:pPr algn="ctr">
              <a:buFont typeface="Arial" charset="0"/>
              <a:buNone/>
              <a:defRPr/>
            </a:pPr>
            <a:endParaRPr lang="cs-CZ" b="1" dirty="0" smtClean="0"/>
          </a:p>
          <a:p>
            <a:pPr algn="ctr">
              <a:buFont typeface="Arial" charset="0"/>
              <a:buNone/>
              <a:defRPr/>
            </a:pPr>
            <a:endParaRPr lang="cs-CZ" b="1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defRPr/>
            </a:pPr>
            <a:r>
              <a:rPr lang="cs-CZ" dirty="0" smtClean="0"/>
              <a:t>VĚTA OZNAMOVACÍ</a:t>
            </a:r>
            <a:endParaRPr lang="cs-CZ" sz="40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>
              <a:buFont typeface="Arial" charset="0"/>
              <a:buNone/>
              <a:defRPr/>
            </a:pPr>
            <a:endParaRPr lang="cs-CZ" b="1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cs-CZ" dirty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 algn="ctr">
              <a:buFont typeface="Arial" charset="0"/>
              <a:buNone/>
              <a:defRPr/>
            </a:pPr>
            <a:endParaRPr lang="cs-CZ" b="1" dirty="0" smtClean="0"/>
          </a:p>
          <a:p>
            <a:pPr algn="ctr">
              <a:buFont typeface="Arial" charset="0"/>
              <a:buNone/>
              <a:defRPr/>
            </a:pPr>
            <a:endParaRPr lang="cs-CZ" b="1" dirty="0" smtClean="0"/>
          </a:p>
          <a:p>
            <a:pPr algn="ctr">
              <a:buFont typeface="Arial" charset="0"/>
              <a:buNone/>
              <a:defRPr/>
            </a:pPr>
            <a:endParaRPr lang="cs-CZ" b="1" dirty="0" smtClean="0"/>
          </a:p>
          <a:p>
            <a:pPr algn="ctr">
              <a:buFont typeface="Arial" charset="0"/>
              <a:buNone/>
              <a:defRPr/>
            </a:pPr>
            <a:endParaRPr lang="cs-CZ" b="1" dirty="0" smtClean="0"/>
          </a:p>
          <a:p>
            <a:pPr algn="ctr">
              <a:buFont typeface="Arial" charset="0"/>
              <a:buNone/>
              <a:defRPr/>
            </a:pPr>
            <a:endParaRPr lang="cs-CZ" b="1" dirty="0" smtClean="0"/>
          </a:p>
          <a:p>
            <a:pPr algn="ctr">
              <a:buFont typeface="Arial" charset="0"/>
              <a:buNone/>
              <a:defRPr/>
            </a:pPr>
            <a:endParaRPr lang="cs-CZ" b="1" dirty="0" smtClean="0"/>
          </a:p>
        </p:txBody>
      </p:sp>
      <p:sp>
        <p:nvSpPr>
          <p:cNvPr id="4" name="Obdélník 3"/>
          <p:cNvSpPr/>
          <p:nvPr/>
        </p:nvSpPr>
        <p:spPr>
          <a:xfrm>
            <a:off x="539552" y="1916832"/>
            <a:ext cx="3528392" cy="129614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Přímý pořádek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72000" y="1916832"/>
            <a:ext cx="4032448" cy="129614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Nepřímý pořádek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3501008"/>
            <a:ext cx="7344816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err="1" smtClean="0"/>
              <a:t>Wir</a:t>
            </a:r>
            <a:r>
              <a:rPr lang="cs-CZ" sz="3600" dirty="0" smtClean="0"/>
              <a:t>  </a:t>
            </a:r>
            <a:r>
              <a:rPr lang="cs-CZ" sz="3600" b="1" i="1" dirty="0" err="1" smtClean="0"/>
              <a:t>spielen</a:t>
            </a:r>
            <a:r>
              <a:rPr lang="cs-CZ" sz="3600" b="1" i="1" dirty="0" smtClean="0"/>
              <a:t> </a:t>
            </a:r>
            <a:r>
              <a:rPr lang="cs-CZ" sz="3600" dirty="0" smtClean="0"/>
              <a:t> </a:t>
            </a:r>
            <a:r>
              <a:rPr lang="cs-CZ" sz="3600" dirty="0" err="1" smtClean="0"/>
              <a:t>am</a:t>
            </a:r>
            <a:r>
              <a:rPr lang="cs-CZ" sz="3600" dirty="0" smtClean="0"/>
              <a:t> </a:t>
            </a:r>
            <a:r>
              <a:rPr lang="cs-CZ" sz="3600" dirty="0" err="1" smtClean="0"/>
              <a:t>Montag</a:t>
            </a:r>
            <a:r>
              <a:rPr lang="cs-CZ" sz="3600" dirty="0" smtClean="0"/>
              <a:t> </a:t>
            </a:r>
            <a:r>
              <a:rPr lang="cs-CZ" sz="3600" dirty="0" err="1" smtClean="0"/>
              <a:t>Tennis</a:t>
            </a:r>
            <a:r>
              <a:rPr lang="cs-CZ" sz="3600" dirty="0" smtClean="0"/>
              <a:t>.</a:t>
            </a:r>
            <a:endParaRPr lang="de-DE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365104"/>
            <a:ext cx="7200800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Am</a:t>
            </a:r>
            <a:r>
              <a:rPr lang="cs-CZ" sz="3600" dirty="0" smtClean="0"/>
              <a:t> </a:t>
            </a:r>
            <a:r>
              <a:rPr lang="cs-CZ" sz="3600" dirty="0" err="1" smtClean="0"/>
              <a:t>Montag</a:t>
            </a:r>
            <a:r>
              <a:rPr lang="cs-CZ" sz="3600" dirty="0" smtClean="0"/>
              <a:t>  </a:t>
            </a:r>
            <a:r>
              <a:rPr lang="cs-CZ" sz="3600" b="1" i="1" dirty="0" err="1" smtClean="0"/>
              <a:t>spielen</a:t>
            </a:r>
            <a:r>
              <a:rPr lang="cs-CZ" sz="3600" dirty="0" smtClean="0"/>
              <a:t>  </a:t>
            </a:r>
            <a:r>
              <a:rPr lang="cs-CZ" sz="3600" dirty="0" err="1" smtClean="0"/>
              <a:t>wir</a:t>
            </a:r>
            <a:r>
              <a:rPr lang="cs-CZ" sz="3600" dirty="0" smtClean="0"/>
              <a:t> </a:t>
            </a:r>
            <a:r>
              <a:rPr lang="cs-CZ" sz="3600" dirty="0" err="1" smtClean="0"/>
              <a:t>Tennis</a:t>
            </a:r>
            <a:r>
              <a:rPr lang="cs-CZ" sz="3600" dirty="0" smtClean="0"/>
              <a:t>. </a:t>
            </a:r>
            <a:r>
              <a:rPr lang="cs-CZ" dirty="0" smtClean="0"/>
              <a:t> </a:t>
            </a:r>
            <a:endParaRPr lang="de-DE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9632" y="5301208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de-DE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5301208"/>
            <a:ext cx="7200800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Tennis</a:t>
            </a:r>
            <a:r>
              <a:rPr lang="cs-CZ" sz="3600" dirty="0" smtClean="0"/>
              <a:t>  </a:t>
            </a:r>
            <a:r>
              <a:rPr lang="cs-CZ" sz="3600" b="1" i="1" dirty="0" err="1" smtClean="0"/>
              <a:t>spielen</a:t>
            </a:r>
            <a:r>
              <a:rPr lang="cs-CZ" sz="3600" dirty="0" smtClean="0"/>
              <a:t>  </a:t>
            </a:r>
            <a:r>
              <a:rPr lang="cs-CZ" sz="3600" dirty="0" err="1" smtClean="0"/>
              <a:t>wir</a:t>
            </a:r>
            <a:r>
              <a:rPr lang="cs-CZ" sz="3600" dirty="0" smtClean="0"/>
              <a:t> </a:t>
            </a:r>
            <a:r>
              <a:rPr lang="cs-CZ" sz="3600" dirty="0" err="1" smtClean="0"/>
              <a:t>am</a:t>
            </a:r>
            <a:r>
              <a:rPr lang="cs-CZ" sz="3600" dirty="0" smtClean="0"/>
              <a:t> </a:t>
            </a:r>
            <a:r>
              <a:rPr lang="cs-CZ" sz="3600" dirty="0" err="1" smtClean="0"/>
              <a:t>Montag</a:t>
            </a:r>
            <a:r>
              <a:rPr lang="cs-CZ" sz="3600" dirty="0" smtClean="0"/>
              <a:t>. </a:t>
            </a:r>
            <a:r>
              <a:rPr lang="cs-CZ" dirty="0" smtClean="0"/>
              <a:t> </a:t>
            </a:r>
            <a:endParaRPr lang="de-DE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1" animBg="1"/>
      <p:bldP spid="6" grpId="0" animBg="1"/>
      <p:bldP spid="8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Pozorujte pozici slovesa !</a:t>
            </a:r>
            <a:endParaRPr lang="de-DE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629000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  </a:t>
            </a:r>
          </a:p>
          <a:p>
            <a:pPr>
              <a:buNone/>
            </a:pPr>
            <a:r>
              <a:rPr lang="cs-CZ" sz="3200" dirty="0"/>
              <a:t> </a:t>
            </a:r>
            <a:r>
              <a:rPr lang="cs-CZ" sz="3200" dirty="0" smtClean="0"/>
              <a:t> </a:t>
            </a:r>
          </a:p>
          <a:p>
            <a:endParaRPr lang="cs-CZ" sz="3200" dirty="0"/>
          </a:p>
          <a:p>
            <a:r>
              <a:rPr lang="cs-CZ" sz="3200" dirty="0" err="1" smtClean="0"/>
              <a:t>Wir</a:t>
            </a:r>
            <a:r>
              <a:rPr lang="cs-CZ" sz="3200" dirty="0" smtClean="0"/>
              <a:t>  </a:t>
            </a:r>
            <a:r>
              <a:rPr lang="cs-CZ" sz="3200" b="1" i="1" dirty="0" err="1" smtClean="0"/>
              <a:t>schreiben</a:t>
            </a:r>
            <a:r>
              <a:rPr lang="cs-CZ" sz="3200" dirty="0" smtClean="0"/>
              <a:t>  </a:t>
            </a:r>
            <a:r>
              <a:rPr lang="cs-CZ" sz="3200" dirty="0" err="1" smtClean="0"/>
              <a:t>am</a:t>
            </a:r>
            <a:r>
              <a:rPr lang="cs-CZ" sz="3200" dirty="0" smtClean="0"/>
              <a:t>    </a:t>
            </a:r>
            <a:r>
              <a:rPr lang="cs-CZ" sz="3200" dirty="0" err="1" smtClean="0"/>
              <a:t>Montag</a:t>
            </a:r>
            <a:r>
              <a:rPr lang="cs-CZ" sz="3200" dirty="0" smtClean="0"/>
              <a:t> </a:t>
            </a:r>
            <a:r>
              <a:rPr lang="cs-CZ" sz="3200" dirty="0" err="1" smtClean="0"/>
              <a:t>ein</a:t>
            </a:r>
            <a:r>
              <a:rPr lang="cs-CZ" sz="3200" dirty="0" smtClean="0"/>
              <a:t> </a:t>
            </a:r>
            <a:r>
              <a:rPr lang="cs-CZ" sz="3200" dirty="0" err="1" smtClean="0"/>
              <a:t>Diktat</a:t>
            </a:r>
            <a:r>
              <a:rPr lang="cs-CZ" sz="3200" dirty="0" smtClean="0"/>
              <a:t>.                                              </a:t>
            </a:r>
            <a:endParaRPr lang="de-DE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629000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  </a:t>
            </a:r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err="1" smtClean="0"/>
              <a:t>Am</a:t>
            </a:r>
            <a:r>
              <a:rPr lang="cs-CZ" sz="3200" dirty="0" smtClean="0"/>
              <a:t> </a:t>
            </a:r>
            <a:r>
              <a:rPr lang="cs-CZ" sz="3200" dirty="0" err="1" smtClean="0"/>
              <a:t>Montag</a:t>
            </a:r>
            <a:r>
              <a:rPr lang="cs-CZ" sz="3200" dirty="0" smtClean="0"/>
              <a:t> </a:t>
            </a:r>
            <a:r>
              <a:rPr lang="cs-CZ" sz="3200" b="1" i="1" dirty="0" err="1" smtClean="0"/>
              <a:t>schreiben</a:t>
            </a:r>
            <a:r>
              <a:rPr lang="cs-CZ" sz="3200" dirty="0" smtClean="0"/>
              <a:t> </a:t>
            </a: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ein</a:t>
            </a:r>
            <a:r>
              <a:rPr lang="cs-CZ" sz="3200" dirty="0" smtClean="0"/>
              <a:t> </a:t>
            </a:r>
            <a:r>
              <a:rPr lang="cs-CZ" sz="3200" dirty="0" err="1" smtClean="0"/>
              <a:t>Diktat</a:t>
            </a:r>
            <a:r>
              <a:rPr lang="cs-CZ" sz="3200" dirty="0" smtClean="0"/>
              <a:t>.</a:t>
            </a:r>
          </a:p>
          <a:p>
            <a:pPr>
              <a:buNone/>
            </a:pP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899592" y="1772816"/>
            <a:ext cx="3096344" cy="10081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  Přímý pořádek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60032" y="1772816"/>
            <a:ext cx="3312368" cy="93610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 Nepřímý pořádek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5661248"/>
            <a:ext cx="8532440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4000" b="1" dirty="0" smtClean="0"/>
              <a:t>Sloveso  je  ve větě  na druhém  místě.</a:t>
            </a:r>
            <a:endParaRPr lang="de-DE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defRPr/>
            </a:pPr>
            <a:endParaRPr lang="cs-CZ" sz="40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445624" cy="4525963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just">
              <a:buFont typeface="Arial" charset="0"/>
              <a:buNone/>
              <a:defRPr/>
            </a:pPr>
            <a:endParaRPr lang="cs-CZ" b="1" i="1" dirty="0" smtClean="0"/>
          </a:p>
          <a:p>
            <a:pPr>
              <a:buFont typeface="Arial" charset="0"/>
              <a:buNone/>
              <a:defRPr/>
            </a:pPr>
            <a:r>
              <a:rPr lang="cs-CZ" i="1" dirty="0" smtClean="0"/>
              <a:t>         </a:t>
            </a:r>
          </a:p>
          <a:p>
            <a:pPr>
              <a:buFont typeface="Arial" charset="0"/>
              <a:buNone/>
              <a:defRPr/>
            </a:pPr>
            <a:r>
              <a:rPr lang="cs-CZ" i="1" dirty="0" smtClean="0"/>
              <a:t>     </a:t>
            </a:r>
          </a:p>
          <a:p>
            <a:pPr>
              <a:buFont typeface="Arial" charset="0"/>
              <a:buNone/>
              <a:defRPr/>
            </a:pPr>
            <a:r>
              <a:rPr lang="cs-CZ" sz="4800" i="1" dirty="0" smtClean="0"/>
              <a:t>  </a:t>
            </a:r>
          </a:p>
          <a:p>
            <a:pPr>
              <a:buFont typeface="Arial" charset="0"/>
              <a:buNone/>
              <a:defRPr/>
            </a:pPr>
            <a:r>
              <a:rPr lang="cs-CZ" sz="4400" i="1" dirty="0" err="1" smtClean="0"/>
              <a:t>Er</a:t>
            </a:r>
            <a:r>
              <a:rPr lang="cs-CZ" sz="4400" i="1" dirty="0" smtClean="0"/>
              <a:t>           </a:t>
            </a:r>
            <a:r>
              <a:rPr lang="cs-CZ" sz="4400" i="1" dirty="0" err="1" smtClean="0"/>
              <a:t>lernt</a:t>
            </a:r>
            <a:r>
              <a:rPr lang="cs-CZ" sz="4400" i="1" dirty="0" smtClean="0"/>
              <a:t>      </a:t>
            </a:r>
            <a:r>
              <a:rPr lang="cs-CZ" sz="4400" i="1" dirty="0" err="1" smtClean="0"/>
              <a:t>am</a:t>
            </a:r>
            <a:r>
              <a:rPr lang="cs-CZ" sz="4400" i="1" dirty="0" smtClean="0"/>
              <a:t> </a:t>
            </a:r>
            <a:r>
              <a:rPr lang="cs-CZ" sz="4400" i="1" dirty="0" err="1" smtClean="0"/>
              <a:t>Montag</a:t>
            </a:r>
            <a:r>
              <a:rPr lang="cs-CZ" sz="4400" i="1" dirty="0" smtClean="0"/>
              <a:t>  </a:t>
            </a:r>
            <a:r>
              <a:rPr lang="cs-CZ" sz="4400" i="1" dirty="0" err="1" smtClean="0"/>
              <a:t>Mathe</a:t>
            </a:r>
            <a:r>
              <a:rPr lang="cs-CZ" sz="4800" i="1" dirty="0" smtClean="0"/>
              <a:t>.  </a:t>
            </a:r>
            <a:endParaRPr lang="cs-CZ" sz="4800" i="1" dirty="0"/>
          </a:p>
          <a:p>
            <a:pPr>
              <a:buFont typeface="Arial" charset="0"/>
              <a:buNone/>
              <a:defRPr/>
            </a:pPr>
            <a:endParaRPr lang="cs-CZ" i="1" dirty="0" smtClean="0"/>
          </a:p>
          <a:p>
            <a:pPr algn="ctr">
              <a:buFont typeface="Arial" charset="0"/>
              <a:buNone/>
              <a:defRPr/>
            </a:pPr>
            <a:endParaRPr lang="cs-CZ" b="1" dirty="0" smtClean="0"/>
          </a:p>
          <a:p>
            <a:pPr algn="ctr">
              <a:buFont typeface="Arial" charset="0"/>
              <a:buNone/>
              <a:defRPr/>
            </a:pPr>
            <a:endParaRPr lang="cs-CZ" b="1" dirty="0" smtClean="0"/>
          </a:p>
          <a:p>
            <a:pPr algn="ctr">
              <a:buFont typeface="Arial" charset="0"/>
              <a:buNone/>
              <a:defRPr/>
            </a:pPr>
            <a:endParaRPr lang="cs-CZ" b="1" dirty="0" smtClean="0"/>
          </a:p>
          <a:p>
            <a:pPr algn="ctr">
              <a:buFont typeface="Arial" charset="0"/>
              <a:buNone/>
              <a:defRPr/>
            </a:pPr>
            <a:endParaRPr lang="cs-CZ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76672"/>
            <a:ext cx="8424936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4000" b="1" dirty="0" smtClean="0"/>
              <a:t>Sloveso  je  ve větě  na druhém  místě.</a:t>
            </a:r>
            <a:endParaRPr lang="de-DE" sz="4000" b="1" dirty="0"/>
          </a:p>
        </p:txBody>
      </p:sp>
      <p:sp>
        <p:nvSpPr>
          <p:cNvPr id="5" name="TextovéPole 4"/>
          <p:cNvSpPr txBox="1"/>
          <p:nvPr/>
        </p:nvSpPr>
        <p:spPr>
          <a:xfrm rot="19589549">
            <a:off x="466445" y="3107474"/>
            <a:ext cx="2160240" cy="646331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PODMĚT</a:t>
            </a:r>
            <a:endParaRPr lang="de-DE" sz="3600" dirty="0"/>
          </a:p>
        </p:txBody>
      </p:sp>
      <p:sp>
        <p:nvSpPr>
          <p:cNvPr id="6" name="TextovéPole 5"/>
          <p:cNvSpPr txBox="1"/>
          <p:nvPr/>
        </p:nvSpPr>
        <p:spPr>
          <a:xfrm rot="19742963">
            <a:off x="2280150" y="3146402"/>
            <a:ext cx="2160240" cy="646331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tx2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tx2">
                  <a:lumMod val="40000"/>
                  <a:lumOff val="6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PŘÍSUDEK</a:t>
            </a:r>
            <a:endParaRPr lang="de-DE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1700808"/>
            <a:ext cx="3600400" cy="1754326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0800000" scaled="1"/>
            <a:tileRect/>
          </a:gradFill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OSTATNÍ  větné členy= příslovečné určení,  předmět, </a:t>
            </a:r>
            <a:endParaRPr lang="de-DE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5229200"/>
            <a:ext cx="1584176" cy="707886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KDO ?</a:t>
            </a:r>
            <a:endParaRPr lang="de-DE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95936" y="5229200"/>
            <a:ext cx="1584176" cy="707886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28575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KDY ?</a:t>
            </a:r>
            <a:endParaRPr lang="de-DE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5229200"/>
            <a:ext cx="1296144" cy="707886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CO?</a:t>
            </a:r>
            <a:endParaRPr lang="de-DE" sz="4000" dirty="0"/>
          </a:p>
        </p:txBody>
      </p:sp>
      <p:cxnSp>
        <p:nvCxnSpPr>
          <p:cNvPr id="13" name="Přímá spojovací šipka 12"/>
          <p:cNvCxnSpPr/>
          <p:nvPr/>
        </p:nvCxnSpPr>
        <p:spPr>
          <a:xfrm flipH="1">
            <a:off x="5076056" y="3356992"/>
            <a:ext cx="1008112" cy="115212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6876256" y="3356992"/>
            <a:ext cx="792088" cy="115212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755576" y="1844824"/>
            <a:ext cx="648072" cy="830997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1.</a:t>
            </a:r>
            <a:endParaRPr lang="de-DE" sz="4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987824" y="1916832"/>
            <a:ext cx="648072" cy="830997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tx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tx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2.</a:t>
            </a:r>
            <a:endParaRPr lang="de-DE" sz="4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Nepřímý pořádek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věta nezačíná podmětem, ale jiným větným členem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925144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i="1" dirty="0"/>
              <a:t> </a:t>
            </a:r>
            <a:r>
              <a:rPr lang="cs-CZ" b="1" i="1" dirty="0" smtClean="0"/>
              <a:t> </a:t>
            </a:r>
            <a:r>
              <a:rPr lang="cs-CZ" sz="4000" b="1" i="1" dirty="0" err="1" smtClean="0"/>
              <a:t>Am</a:t>
            </a:r>
            <a:r>
              <a:rPr lang="cs-CZ" sz="4000" b="1" i="1" dirty="0" smtClean="0"/>
              <a:t> </a:t>
            </a:r>
            <a:r>
              <a:rPr lang="cs-CZ" sz="4000" b="1" i="1" dirty="0" err="1" smtClean="0"/>
              <a:t>Mittwoch</a:t>
            </a:r>
            <a:r>
              <a:rPr lang="cs-CZ" sz="4000" b="1" i="1" dirty="0" smtClean="0"/>
              <a:t> um </a:t>
            </a:r>
            <a:r>
              <a:rPr lang="cs-CZ" sz="4000" b="1" i="1" dirty="0" err="1" smtClean="0"/>
              <a:t>zehn</a:t>
            </a:r>
            <a:r>
              <a:rPr lang="cs-CZ" sz="4000" b="1" i="1" dirty="0" smtClean="0"/>
              <a:t> </a:t>
            </a:r>
            <a:r>
              <a:rPr lang="cs-CZ" sz="4000" b="1" i="1" dirty="0" err="1" smtClean="0"/>
              <a:t>Uhr</a:t>
            </a:r>
            <a:r>
              <a:rPr lang="cs-CZ" sz="4000" b="1" i="1" dirty="0" smtClean="0"/>
              <a:t>    </a:t>
            </a:r>
            <a:r>
              <a:rPr lang="cs-CZ" sz="4000" dirty="0" err="1" smtClean="0"/>
              <a:t>sind</a:t>
            </a:r>
            <a:r>
              <a:rPr lang="cs-CZ" sz="4000" dirty="0" smtClean="0"/>
              <a:t>  </a:t>
            </a:r>
            <a:r>
              <a:rPr lang="cs-CZ" sz="4000" dirty="0" err="1" smtClean="0"/>
              <a:t>wir</a:t>
            </a:r>
            <a:r>
              <a:rPr lang="cs-CZ" sz="4000" dirty="0" smtClean="0"/>
              <a:t>     in der </a:t>
            </a:r>
            <a:r>
              <a:rPr lang="cs-CZ" sz="4000" dirty="0" err="1" smtClean="0"/>
              <a:t>Schule</a:t>
            </a:r>
            <a:r>
              <a:rPr lang="cs-CZ" sz="4000" dirty="0" smtClean="0"/>
              <a:t>.</a:t>
            </a:r>
            <a:endParaRPr lang="de-DE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2564904"/>
            <a:ext cx="3096344" cy="954107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0800000" scaled="1"/>
            <a:tileRect/>
          </a:gradFill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příslovečné určení času</a:t>
            </a:r>
            <a:endParaRPr lang="de-DE" sz="3600" dirty="0"/>
          </a:p>
        </p:txBody>
      </p:sp>
      <p:sp>
        <p:nvSpPr>
          <p:cNvPr id="7" name="Elipsa 6"/>
          <p:cNvSpPr/>
          <p:nvPr/>
        </p:nvSpPr>
        <p:spPr>
          <a:xfrm>
            <a:off x="6804248" y="3356992"/>
            <a:ext cx="1800200" cy="1296144"/>
          </a:xfrm>
          <a:prstGeom prst="ellipse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2276872"/>
            <a:ext cx="25922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Sloveso v určitém  tvaru </a:t>
            </a:r>
            <a:endParaRPr lang="de-DE" sz="3200" b="1" dirty="0">
              <a:solidFill>
                <a:srgbClr val="0070C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83568" y="4221088"/>
            <a:ext cx="1152128" cy="7920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5085184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podmět</a:t>
            </a:r>
            <a:endParaRPr lang="de-DE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/>
      <p:bldP spid="10" grpId="0" animBg="1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40960" cy="1143000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Která věta začíná příslovečným určením? Jaký je pořádek slov ?  Co to znamená ?</a:t>
            </a:r>
            <a:endParaRPr lang="de-DE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0" y="1988840"/>
            <a:ext cx="3456384" cy="4525963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reite</a:t>
            </a:r>
            <a:r>
              <a:rPr lang="cs-CZ" dirty="0" smtClean="0"/>
              <a:t>.</a:t>
            </a:r>
          </a:p>
          <a:p>
            <a:r>
              <a:rPr lang="cs-CZ" dirty="0" smtClean="0"/>
              <a:t>Erik malt.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wandern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feiern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bin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 </a:t>
            </a:r>
            <a:r>
              <a:rPr lang="cs-CZ" dirty="0" err="1" smtClean="0"/>
              <a:t>Karten</a:t>
            </a:r>
            <a:r>
              <a:rPr lang="cs-CZ" dirty="0" smtClean="0"/>
              <a:t> .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Deutsch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Dita </a:t>
            </a:r>
            <a:r>
              <a:rPr lang="cs-CZ" dirty="0" err="1" smtClean="0"/>
              <a:t>schreibt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de-DE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3707904" y="1988840"/>
            <a:ext cx="5184576" cy="4525963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Samstag</a:t>
            </a:r>
            <a:r>
              <a:rPr lang="cs-CZ" dirty="0" smtClean="0"/>
              <a:t>    </a:t>
            </a:r>
            <a:r>
              <a:rPr lang="cs-CZ" dirty="0" err="1" smtClean="0"/>
              <a:t>reite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Heute</a:t>
            </a:r>
            <a:r>
              <a:rPr lang="cs-CZ" dirty="0" smtClean="0"/>
              <a:t>    malt Erik.</a:t>
            </a:r>
          </a:p>
          <a:p>
            <a:r>
              <a:rPr lang="cs-CZ" dirty="0" err="1" smtClean="0"/>
              <a:t>Im</a:t>
            </a:r>
            <a:r>
              <a:rPr lang="cs-CZ" dirty="0" smtClean="0"/>
              <a:t> Sommer    </a:t>
            </a:r>
            <a:r>
              <a:rPr lang="cs-CZ" dirty="0" err="1" smtClean="0"/>
              <a:t>wandern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Dezember</a:t>
            </a:r>
            <a:r>
              <a:rPr lang="cs-CZ" dirty="0" smtClean="0"/>
              <a:t>     </a:t>
            </a:r>
            <a:r>
              <a:rPr lang="cs-CZ" dirty="0" err="1" smtClean="0"/>
              <a:t>feiern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.</a:t>
            </a:r>
          </a:p>
          <a:p>
            <a:r>
              <a:rPr lang="cs-CZ" dirty="0" smtClean="0"/>
              <a:t>Um </a:t>
            </a:r>
            <a:r>
              <a:rPr lang="cs-CZ" dirty="0" err="1" smtClean="0"/>
              <a:t>fünf</a:t>
            </a:r>
            <a:r>
              <a:rPr lang="cs-CZ" dirty="0" smtClean="0"/>
              <a:t> </a:t>
            </a:r>
            <a:r>
              <a:rPr lang="cs-CZ" dirty="0" err="1" smtClean="0"/>
              <a:t>Uhr</a:t>
            </a:r>
            <a:r>
              <a:rPr lang="cs-CZ" dirty="0" smtClean="0"/>
              <a:t>      </a:t>
            </a:r>
            <a:r>
              <a:rPr lang="cs-CZ" dirty="0" err="1" smtClean="0"/>
              <a:t>bin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Jetzt</a:t>
            </a:r>
            <a:r>
              <a:rPr lang="cs-CZ" dirty="0" smtClean="0"/>
              <a:t>   </a:t>
            </a:r>
            <a:r>
              <a:rPr lang="cs-CZ" dirty="0" err="1" smtClean="0"/>
              <a:t>spielen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Karten</a:t>
            </a:r>
            <a:r>
              <a:rPr lang="cs-CZ" dirty="0" smtClean="0"/>
              <a:t>.   </a:t>
            </a:r>
            <a:endParaRPr lang="cs-CZ" dirty="0"/>
          </a:p>
          <a:p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Dienstag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  </a:t>
            </a:r>
            <a:r>
              <a:rPr lang="cs-CZ" dirty="0" err="1" smtClean="0"/>
              <a:t>Deutsch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Heute</a:t>
            </a:r>
            <a:r>
              <a:rPr lang="cs-CZ" dirty="0" smtClean="0"/>
              <a:t>   </a:t>
            </a:r>
            <a:r>
              <a:rPr lang="cs-CZ" dirty="0" err="1" smtClean="0"/>
              <a:t>schreibt</a:t>
            </a:r>
            <a:r>
              <a:rPr lang="cs-CZ" dirty="0" smtClean="0"/>
              <a:t> Dita  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Einladung</a:t>
            </a:r>
            <a:r>
              <a:rPr lang="cs-CZ" dirty="0" smtClean="0"/>
              <a:t>. </a:t>
            </a:r>
            <a:endParaRPr lang="de-DE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12160" y="1988840"/>
            <a:ext cx="1368152" cy="40011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2492896"/>
            <a:ext cx="1368152" cy="40011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40152" y="2924944"/>
            <a:ext cx="1872208" cy="40011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28184" y="3356992"/>
            <a:ext cx="1656184" cy="40011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32040" y="4365104"/>
            <a:ext cx="1512168" cy="40011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56176" y="3861048"/>
            <a:ext cx="1368152" cy="40011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40152" y="4869160"/>
            <a:ext cx="1368152" cy="40011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endParaRPr lang="de-DE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48064" y="5373216"/>
            <a:ext cx="1800200" cy="40011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2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2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2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2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2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Upravte věty.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zelten</a:t>
            </a:r>
            <a:r>
              <a:rPr lang="cs-CZ" sz="3200" dirty="0" smtClean="0"/>
              <a:t> </a:t>
            </a:r>
            <a:r>
              <a:rPr lang="cs-CZ" sz="3200" dirty="0" err="1" smtClean="0"/>
              <a:t>sehr</a:t>
            </a:r>
            <a:r>
              <a:rPr lang="cs-CZ" sz="3200" dirty="0" smtClean="0"/>
              <a:t> </a:t>
            </a:r>
            <a:r>
              <a:rPr lang="cs-CZ" sz="3200" dirty="0" err="1" smtClean="0"/>
              <a:t>gern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habe</a:t>
            </a:r>
            <a:r>
              <a:rPr lang="cs-CZ" sz="3200" dirty="0" smtClean="0"/>
              <a:t> </a:t>
            </a:r>
            <a:r>
              <a:rPr lang="cs-CZ" sz="3200" dirty="0" err="1" smtClean="0"/>
              <a:t>eine</a:t>
            </a:r>
            <a:r>
              <a:rPr lang="cs-CZ" sz="3200" dirty="0" smtClean="0"/>
              <a:t> </a:t>
            </a:r>
            <a:r>
              <a:rPr lang="cs-CZ" sz="3200" dirty="0" err="1" smtClean="0"/>
              <a:t>Katze</a:t>
            </a:r>
            <a:r>
              <a:rPr lang="cs-CZ" sz="3200" dirty="0" smtClean="0"/>
              <a:t> </a:t>
            </a:r>
            <a:r>
              <a:rPr lang="cs-CZ" sz="3200" dirty="0" err="1" smtClean="0"/>
              <a:t>zu</a:t>
            </a:r>
            <a:r>
              <a:rPr lang="cs-CZ" sz="3200" dirty="0" smtClean="0"/>
              <a:t> </a:t>
            </a:r>
            <a:r>
              <a:rPr lang="cs-CZ" sz="3200" dirty="0" err="1" smtClean="0"/>
              <a:t>Hause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bin</a:t>
            </a:r>
            <a:r>
              <a:rPr lang="cs-CZ" sz="3200" dirty="0" smtClean="0"/>
              <a:t> in der </a:t>
            </a:r>
            <a:r>
              <a:rPr lang="cs-CZ" sz="3200" dirty="0" err="1" smtClean="0"/>
              <a:t>Stadt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Tony </a:t>
            </a:r>
            <a:r>
              <a:rPr lang="cs-CZ" sz="3200" dirty="0" err="1" smtClean="0"/>
              <a:t>und</a:t>
            </a:r>
            <a:r>
              <a:rPr lang="cs-CZ" sz="3200" dirty="0" smtClean="0"/>
              <a:t> Max </a:t>
            </a:r>
            <a:r>
              <a:rPr lang="cs-CZ" sz="3200" dirty="0" err="1" smtClean="0"/>
              <a:t>spielen</a:t>
            </a:r>
            <a:r>
              <a:rPr lang="cs-CZ" sz="3200" dirty="0" smtClean="0"/>
              <a:t> </a:t>
            </a:r>
            <a:r>
              <a:rPr lang="cs-CZ" sz="3200" dirty="0" err="1" smtClean="0"/>
              <a:t>Fußball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haben</a:t>
            </a:r>
            <a:r>
              <a:rPr lang="cs-CZ" sz="3200" dirty="0" smtClean="0"/>
              <a:t> </a:t>
            </a:r>
            <a:r>
              <a:rPr lang="cs-CZ" sz="3200" dirty="0" err="1" smtClean="0"/>
              <a:t>Training</a:t>
            </a:r>
            <a:r>
              <a:rPr lang="cs-CZ" sz="3200" dirty="0" smtClean="0"/>
              <a:t>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err="1" smtClean="0"/>
              <a:t>Im</a:t>
            </a:r>
            <a:r>
              <a:rPr lang="cs-CZ" sz="3200" dirty="0" smtClean="0"/>
              <a:t> Sommer </a:t>
            </a:r>
          </a:p>
          <a:p>
            <a:pPr>
              <a:buNone/>
            </a:pPr>
            <a:r>
              <a:rPr lang="cs-CZ" sz="3200" dirty="0" err="1" smtClean="0"/>
              <a:t>Zu</a:t>
            </a:r>
            <a:r>
              <a:rPr lang="cs-CZ" sz="3200" dirty="0" smtClean="0"/>
              <a:t> </a:t>
            </a:r>
            <a:r>
              <a:rPr lang="cs-CZ" sz="3200" dirty="0" err="1" smtClean="0"/>
              <a:t>Hause</a:t>
            </a:r>
            <a:r>
              <a:rPr lang="cs-CZ" sz="3200" dirty="0" smtClean="0"/>
              <a:t> 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Um </a:t>
            </a:r>
            <a:r>
              <a:rPr lang="cs-CZ" sz="3200" dirty="0" err="1" smtClean="0"/>
              <a:t>drei</a:t>
            </a:r>
            <a:r>
              <a:rPr lang="cs-CZ" sz="3200" dirty="0" smtClean="0"/>
              <a:t> </a:t>
            </a:r>
          </a:p>
          <a:p>
            <a:pPr>
              <a:buNone/>
            </a:pPr>
            <a:r>
              <a:rPr lang="cs-CZ" sz="3200" dirty="0" err="1" smtClean="0"/>
              <a:t>Am</a:t>
            </a:r>
            <a:r>
              <a:rPr lang="cs-CZ" sz="3200" dirty="0" smtClean="0"/>
              <a:t> </a:t>
            </a:r>
            <a:r>
              <a:rPr lang="cs-CZ" sz="3200" dirty="0" err="1" smtClean="0"/>
              <a:t>Freitag</a:t>
            </a:r>
            <a:endParaRPr lang="cs-CZ" sz="3200" dirty="0" smtClean="0"/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Um </a:t>
            </a:r>
            <a:r>
              <a:rPr lang="cs-CZ" sz="3200" dirty="0" err="1" smtClean="0"/>
              <a:t>zwei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2800" dirty="0" smtClean="0"/>
              <a:t> V nabídce vpravo klikněte na slovo, které doplníme do věty.</a:t>
            </a:r>
            <a:br>
              <a:rPr lang="cs-CZ" sz="2800" dirty="0" smtClean="0"/>
            </a:br>
            <a:r>
              <a:rPr lang="cs-CZ" sz="2800" dirty="0" smtClean="0"/>
              <a:t> </a:t>
            </a:r>
            <a:r>
              <a:rPr lang="cs-CZ" sz="2800" b="1" dirty="0" smtClean="0"/>
              <a:t>Postupujte popořádku</a:t>
            </a:r>
            <a:r>
              <a:rPr lang="cs-CZ" sz="2800" dirty="0" smtClean="0"/>
              <a:t>.   </a:t>
            </a:r>
            <a:endParaRPr lang="de-DE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626968" cy="4997152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err="1" smtClean="0"/>
              <a:t>Tiere</a:t>
            </a:r>
            <a:r>
              <a:rPr lang="cs-CZ" dirty="0" smtClean="0"/>
              <a:t>     ……          …             </a:t>
            </a:r>
            <a:r>
              <a:rPr lang="cs-CZ" dirty="0" err="1" smtClean="0"/>
              <a:t>oft</a:t>
            </a:r>
            <a:r>
              <a:rPr lang="cs-CZ" dirty="0" smtClean="0"/>
              <a:t>. </a:t>
            </a:r>
          </a:p>
          <a:p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liebsten</a:t>
            </a:r>
            <a:r>
              <a:rPr lang="cs-CZ" dirty="0" smtClean="0"/>
              <a:t>  …….                  ....                 Judo.</a:t>
            </a:r>
          </a:p>
          <a:p>
            <a:r>
              <a:rPr lang="cs-CZ" dirty="0" smtClean="0"/>
              <a:t> Um ………     </a:t>
            </a:r>
            <a:r>
              <a:rPr lang="cs-CZ" dirty="0" err="1" smtClean="0"/>
              <a:t>Uhr</a:t>
            </a:r>
            <a:r>
              <a:rPr lang="cs-CZ" dirty="0" smtClean="0"/>
              <a:t>   …...    </a:t>
            </a:r>
            <a:r>
              <a:rPr lang="cs-CZ" dirty="0" err="1" smtClean="0"/>
              <a:t>ich</a:t>
            </a:r>
            <a:r>
              <a:rPr lang="cs-CZ" dirty="0" smtClean="0"/>
              <a:t>   in der 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Heute</a:t>
            </a:r>
            <a:r>
              <a:rPr lang="cs-CZ" dirty="0" smtClean="0"/>
              <a:t>   …………          .. ….     </a:t>
            </a:r>
            <a:r>
              <a:rPr lang="cs-CZ" dirty="0" err="1" smtClean="0"/>
              <a:t>einen</a:t>
            </a:r>
            <a:r>
              <a:rPr lang="cs-CZ" dirty="0" smtClean="0"/>
              <a:t> Test.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April</a:t>
            </a:r>
            <a:r>
              <a:rPr lang="cs-CZ" dirty="0" smtClean="0"/>
              <a:t>   ………                 ... ...                    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Ostern</a:t>
            </a:r>
            <a:r>
              <a:rPr lang="cs-CZ" dirty="0" smtClean="0"/>
              <a:t>.</a:t>
            </a:r>
            <a:endParaRPr lang="de-DE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9904" y="2996952"/>
            <a:ext cx="864096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wir</a:t>
            </a:r>
            <a:endParaRPr lang="de-DE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5085184"/>
            <a:ext cx="1368152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err="1" smtClean="0"/>
              <a:t>feiern</a:t>
            </a:r>
            <a:endParaRPr lang="de-DE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5877272"/>
            <a:ext cx="1080120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zehn</a:t>
            </a:r>
            <a:endParaRPr lang="de-DE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60232" y="3933056"/>
            <a:ext cx="1548680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schreibt</a:t>
            </a:r>
            <a:endParaRPr lang="de-DE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2924944"/>
            <a:ext cx="1008112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malt</a:t>
            </a:r>
            <a:endParaRPr lang="de-DE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2060848"/>
            <a:ext cx="864096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Erik</a:t>
            </a:r>
            <a:endParaRPr lang="de-DE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740352" y="5877272"/>
            <a:ext cx="1008112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2800" dirty="0" err="1" smtClean="0"/>
              <a:t>bin</a:t>
            </a:r>
            <a:endParaRPr lang="de-DE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84368" y="2276872"/>
            <a:ext cx="936104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err="1" smtClean="0"/>
              <a:t>ihr</a:t>
            </a:r>
            <a:endParaRPr lang="de-DE" sz="2800" dirty="0"/>
          </a:p>
        </p:txBody>
      </p:sp>
      <p:sp>
        <p:nvSpPr>
          <p:cNvPr id="17" name="Zástupný symbol pro obsah 13"/>
          <p:cNvSpPr txBox="1">
            <a:spLocks/>
          </p:cNvSpPr>
          <p:nvPr/>
        </p:nvSpPr>
        <p:spPr>
          <a:xfrm>
            <a:off x="6948264" y="1412776"/>
            <a:ext cx="1691680" cy="523220"/>
          </a:xfrm>
          <a:prstGeom prst="rect">
            <a:avLst/>
          </a:prstGeom>
          <a:solidFill>
            <a:srgbClr val="92D050"/>
          </a:solidFill>
        </p:spPr>
        <p:txBody>
          <a:bodyPr vert="horz" wrap="square" lIns="91440" tIns="45720" rIns="91440" bIns="45720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machen</a:t>
            </a:r>
            <a:endParaRPr kumimoji="0" lang="de-DE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316416" y="2996952"/>
            <a:ext cx="827584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wir</a:t>
            </a:r>
            <a:endParaRPr lang="de-DE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-3.33333E-6 L -0.51962 -0.1430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8" y="-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-0.01713 L -0.38576 -0.0171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96296E-6 L -0.4625 0.1717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" y="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0 L -0.38976 -0.0694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5" y="-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22222E-6 L -0.50018 -0.3636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" y="-1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11111E-6 L -0.48819 -0.3636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" y="-1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7.40741E-7 L -0.504 0.041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11111E-6 L -0.44479 0.27685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" y="1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-5.18519E-6 L -0.5434 0.06296 " pathEditMode="relative" ptsTypes="AA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934 0.00394 L -0.43889 0.3713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5" y="1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7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Klikejte postupně , sestavte větu. Věta začne zvýrazněným větným členem.</a:t>
            </a:r>
            <a:endParaRPr lang="de-DE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400506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feiern</a:t>
            </a:r>
            <a:endParaRPr lang="de-DE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3140968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wir</a:t>
            </a:r>
            <a:endParaRPr lang="de-DE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96136" y="2348880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err="1" smtClean="0"/>
              <a:t>im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Dezember</a:t>
            </a:r>
            <a:endParaRPr lang="de-DE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1772816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Weihnachten</a:t>
            </a:r>
            <a:endParaRPr lang="de-DE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1700808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am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Sonntag</a:t>
            </a:r>
            <a:endParaRPr lang="de-DE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00192" y="2924944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Max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Eve</a:t>
            </a:r>
            <a:endParaRPr lang="de-DE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00192" y="3645024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u</a:t>
            </a:r>
            <a:r>
              <a:rPr lang="cs-CZ" sz="3200" dirty="0" smtClean="0"/>
              <a:t>m </a:t>
            </a:r>
            <a:r>
              <a:rPr lang="cs-CZ" sz="3200" dirty="0" err="1" smtClean="0"/>
              <a:t>drei</a:t>
            </a:r>
            <a:r>
              <a:rPr lang="cs-CZ" sz="3200" dirty="0" smtClean="0"/>
              <a:t> </a:t>
            </a:r>
            <a:r>
              <a:rPr lang="cs-CZ" sz="3200" dirty="0" err="1" smtClean="0"/>
              <a:t>Uhr</a:t>
            </a:r>
            <a:endParaRPr lang="de-DE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60232" y="4221088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kommen</a:t>
            </a:r>
            <a:endParaRPr lang="de-DE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43608" y="5661248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Utvořte všechny správné varianty každé věty.</a:t>
            </a:r>
            <a:endParaRPr lang="de-DE" sz="28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27584" y="1844824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Wir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feiern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im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Dezember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Weihnachten</a:t>
            </a:r>
            <a:r>
              <a:rPr lang="cs-CZ" sz="2800" b="1" dirty="0" smtClean="0">
                <a:solidFill>
                  <a:srgbClr val="C00000"/>
                </a:solidFill>
              </a:rPr>
              <a:t>.</a:t>
            </a:r>
            <a:endParaRPr lang="de-DE" sz="28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27584" y="3068960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</a:rPr>
              <a:t>Weihnachten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feiern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wir</a:t>
            </a:r>
            <a:r>
              <a:rPr lang="cs-CZ" sz="2800" b="1" dirty="0" smtClean="0">
                <a:solidFill>
                  <a:srgbClr val="C00000"/>
                </a:solidFill>
              </a:rPr>
              <a:t>  </a:t>
            </a:r>
            <a:r>
              <a:rPr lang="cs-CZ" sz="2800" b="1" dirty="0" err="1" smtClean="0">
                <a:solidFill>
                  <a:srgbClr val="C00000"/>
                </a:solidFill>
              </a:rPr>
              <a:t>im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Dezember</a:t>
            </a:r>
            <a:r>
              <a:rPr lang="cs-CZ" sz="2800" b="1" dirty="0" smtClean="0">
                <a:solidFill>
                  <a:srgbClr val="C00000"/>
                </a:solidFill>
              </a:rPr>
              <a:t>.</a:t>
            </a:r>
            <a:endParaRPr lang="de-DE" sz="2800" b="1" dirty="0">
              <a:solidFill>
                <a:srgbClr val="C00000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971600" y="1772816"/>
            <a:ext cx="1584176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2" name="Elipsa 21"/>
          <p:cNvSpPr/>
          <p:nvPr/>
        </p:nvSpPr>
        <p:spPr>
          <a:xfrm>
            <a:off x="2915816" y="2996952"/>
            <a:ext cx="1584176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3" name="Elipsa 22"/>
          <p:cNvSpPr/>
          <p:nvPr/>
        </p:nvSpPr>
        <p:spPr>
          <a:xfrm>
            <a:off x="3059832" y="2348880"/>
            <a:ext cx="2016224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22222E-6 L -0.56701 -0.0106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4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79 0.00995 L -0.37795 -0.2525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" y="-1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6 -0.00069 L -0.24809 -0.1266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" y="-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59259E-6 L -0.09844 0.0729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" y="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-0.00046 L -0.62205 0.4300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5" y="2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79 -0.01111 L -0.38576 0.1463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5" y="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101 0.00996 L -0.2007 0.0625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" y="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-0.01088 L 0.00017 0.25116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" y="1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  <p:bldP spid="12" grpId="0"/>
      <p:bldP spid="12" grpId="1"/>
      <p:bldP spid="15" grpId="0"/>
      <p:bldP spid="15" grpId="1"/>
      <p:bldP spid="16" grpId="0"/>
      <p:bldP spid="16" grpId="1"/>
      <p:bldP spid="17" grpId="0"/>
      <p:bldP spid="17" grpId="1"/>
      <p:bldP spid="19" grpId="0"/>
      <p:bldP spid="20" grpId="0"/>
      <p:bldP spid="21" grpId="0" animBg="1"/>
      <p:bldP spid="22" grpId="0" animBg="1"/>
      <p:bldP spid="23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547</TotalTime>
  <Words>487</Words>
  <Application>Microsoft Office PowerPoint</Application>
  <PresentationFormat>Předvádění na obrazovce (4:3)</PresentationFormat>
  <Paragraphs>153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Pořádek slov ve větě jednoduché  VĚTA OZNAMOVACÍ</vt:lpstr>
      <vt:lpstr>VĚTA OZNAMOVACÍ</vt:lpstr>
      <vt:lpstr>Pozorujte pozici slovesa !</vt:lpstr>
      <vt:lpstr>Snímek 7</vt:lpstr>
      <vt:lpstr>Nepřímý pořádek věta nezačíná podmětem, ale jiným větným členem</vt:lpstr>
      <vt:lpstr>Která věta začíná příslovečným určením? Jaký je pořádek slov ?  Co to znamená ?</vt:lpstr>
      <vt:lpstr>Upravte věty.</vt:lpstr>
      <vt:lpstr> V nabídce vpravo klikněte na slovo, které doplníme do věty.  Postupujte popořádku.   </vt:lpstr>
      <vt:lpstr>Klikejte postupně , sestavte větu. Věta začne zvýrazněným větným členem.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Pořádek slov ve větě oznamovací</dc:title>
  <dc:creator>Hana</dc:creator>
  <cp:lastModifiedBy>Hana</cp:lastModifiedBy>
  <cp:revision>51</cp:revision>
  <dcterms:created xsi:type="dcterms:W3CDTF">2013-09-21T15:38:53Z</dcterms:created>
  <dcterms:modified xsi:type="dcterms:W3CDTF">2013-10-31T21:11:25Z</dcterms:modified>
</cp:coreProperties>
</file>