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19"/>
  </p:notesMasterIdLst>
  <p:sldIdLst>
    <p:sldId id="256" r:id="rId2"/>
    <p:sldId id="262" r:id="rId3"/>
    <p:sldId id="297" r:id="rId4"/>
    <p:sldId id="264" r:id="rId5"/>
    <p:sldId id="281" r:id="rId6"/>
    <p:sldId id="324" r:id="rId7"/>
    <p:sldId id="327" r:id="rId8"/>
    <p:sldId id="329" r:id="rId9"/>
    <p:sldId id="332" r:id="rId10"/>
    <p:sldId id="331" r:id="rId11"/>
    <p:sldId id="287" r:id="rId12"/>
    <p:sldId id="286" r:id="rId13"/>
    <p:sldId id="288" r:id="rId14"/>
    <p:sldId id="289" r:id="rId15"/>
    <p:sldId id="292" r:id="rId16"/>
    <p:sldId id="291" r:id="rId17"/>
    <p:sldId id="260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4" autoAdjust="0"/>
    <p:restoredTop sz="94139" autoAdjust="0"/>
  </p:normalViewPr>
  <p:slideViewPr>
    <p:cSldViewPr>
      <p:cViewPr>
        <p:scale>
          <a:sx n="80" d="100"/>
          <a:sy n="80" d="100"/>
        </p:scale>
        <p:origin x="-864" y="-5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pPr algn="l"/>
          <a:r>
            <a:rPr lang="cs-CZ" sz="2000" b="1" dirty="0" smtClean="0"/>
            <a:t>Téma sady: Elektrický proud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pPr algn="l"/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pPr algn="l"/>
          <a:endParaRPr lang="cs-CZ" sz="1100" b="1"/>
        </a:p>
      </dgm:t>
    </dgm:pt>
    <dgm:pt modelId="{60B5D622-D348-4384-9EFA-863CA4F7B7A3}">
      <dgm:prSet phldrT="[Text]"/>
      <dgm:spPr/>
      <dgm:t>
        <a:bodyPr/>
        <a:lstStyle/>
        <a:p>
          <a:pPr algn="l"/>
          <a:r>
            <a:rPr lang="cs-CZ" sz="2000" b="1" dirty="0" smtClean="0"/>
            <a:t>Název: </a:t>
          </a:r>
          <a:r>
            <a:rPr lang="cs-CZ" sz="2000" b="0" dirty="0" smtClean="0"/>
            <a:t>VY_32_INOVACE_Elektromotory</a:t>
          </a:r>
          <a:endParaRPr lang="cs-CZ" sz="2000" dirty="0" smtClean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pPr algn="l"/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pPr algn="l"/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pPr algn="l"/>
          <a:r>
            <a:rPr lang="cs-CZ" sz="2000" b="1" dirty="0" smtClean="0"/>
            <a:t>Autor: Mgr. Petr Tomek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pPr algn="l"/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pPr algn="l"/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pPr algn="l"/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pPr algn="l"/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pPr algn="l"/>
          <a:endParaRPr lang="cs-CZ"/>
        </a:p>
      </dgm:t>
    </dgm:pt>
    <dgm:pt modelId="{8D78E2D7-18A7-41DD-9962-57B3FE2BEBDD}">
      <dgm:prSet/>
      <dgm:spPr/>
      <dgm:t>
        <a:bodyPr/>
        <a:lstStyle/>
        <a:p>
          <a:pPr algn="l"/>
          <a:r>
            <a:rPr lang="cs-CZ" b="1" dirty="0" smtClean="0"/>
            <a:t>Datum/období: podzim 2013 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pPr algn="l"/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pPr algn="l"/>
          <a:endParaRPr lang="cs-CZ"/>
        </a:p>
      </dgm:t>
    </dgm:pt>
    <dgm:pt modelId="{A6F0E638-0CDE-4E1F-BB57-10C18463C623}">
      <dgm:prSet/>
      <dgm:spPr/>
      <dgm:t>
        <a:bodyPr/>
        <a:lstStyle/>
        <a:p>
          <a:pPr algn="l"/>
          <a:endParaRPr lang="cs-CZ" dirty="0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pPr algn="l"/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pPr algn="l"/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 custScaleX="10109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 custScaleX="10153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</dgm:pt>
    <dgm:pt modelId="{D00E28E9-7A94-4DBE-BF47-6DC8F169B300}" type="pres">
      <dgm:prSet presAssocID="{60B5D622-D348-4384-9EFA-863CA4F7B7A3}" presName="accentRepeatNode" presStyleLbl="solidFgAcc1" presStyleIdx="4" presStyleCnt="5"/>
      <dgm:spPr/>
      <dgm:t>
        <a:bodyPr/>
        <a:lstStyle/>
        <a:p>
          <a:endParaRPr lang="cs-CZ"/>
        </a:p>
      </dgm:t>
    </dgm:pt>
  </dgm:ptLst>
  <dgm:cxnLst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3936A9CF-6709-4BA5-9334-10996410A69F}" type="presOf" srcId="{A83A7CFB-B411-4357-9641-4A8443F73655}" destId="{F036299F-AF4D-4DAF-ABF5-87E8CC3FEF1B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626A5645-578F-459D-99A1-1FBE09638A46}" type="presOf" srcId="{3061F91D-8548-4FCB-A021-DD835A272F0F}" destId="{88F378EC-C3F8-47CD-AEFF-49BA634320FB}" srcOrd="0" destOrd="0" presId="urn:microsoft.com/office/officeart/2008/layout/VerticalCurvedList"/>
    <dgm:cxn modelId="{8D6424C2-F7EC-4613-B5CC-761B7111CF32}" type="presOf" srcId="{A6F0E638-0CDE-4E1F-BB57-10C18463C623}" destId="{7DCEBD2C-792F-484E-9C96-926E03F540ED}" srcOrd="0" destOrd="1" presId="urn:microsoft.com/office/officeart/2008/layout/VerticalCurvedList"/>
    <dgm:cxn modelId="{B8CA4157-A852-47B0-AA7D-B35F5A2EABF2}" type="presOf" srcId="{BA9EE107-A5FB-41C4-9EF1-1CC153B68B3F}" destId="{9C0CD981-713F-47B3-AE2F-2963F2684A6F}" srcOrd="0" destOrd="0" presId="urn:microsoft.com/office/officeart/2008/layout/VerticalCurvedList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1D8FC7F3-12CA-4B2C-94F8-5FAF1F35E3AF}" type="presOf" srcId="{8D78E2D7-18A7-41DD-9962-57B3FE2BEBDD}" destId="{A1781B13-DE10-4169-ABDE-0384026A6B34}" srcOrd="0" destOrd="0" presId="urn:microsoft.com/office/officeart/2008/layout/VerticalCurvedList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3E199D5D-90A7-47C8-AAA5-30638E7C7134}" type="presOf" srcId="{E392F34A-E55D-43D5-AEDD-49027298B816}" destId="{7DCEBD2C-792F-484E-9C96-926E03F540ED}" srcOrd="0" destOrd="0" presId="urn:microsoft.com/office/officeart/2008/layout/VerticalCurvedList"/>
    <dgm:cxn modelId="{F6C5362C-484F-41C7-9AE2-269317B93766}" type="presOf" srcId="{60B5D622-D348-4384-9EFA-863CA4F7B7A3}" destId="{CAE44C5F-81A1-4D30-8D3F-2E663ECAC700}" srcOrd="0" destOrd="0" presId="urn:microsoft.com/office/officeart/2008/layout/VerticalCurvedList"/>
    <dgm:cxn modelId="{E07D03EB-F45B-4D34-A2E6-08CFFE1498B3}" type="presOf" srcId="{F3C4A836-23AC-4E41-B6D6-51221E7E6743}" destId="{EF104B90-7E69-4918-A202-E6F91FC6E413}" srcOrd="0" destOrd="0" presId="urn:microsoft.com/office/officeart/2008/layout/VerticalCurvedList"/>
    <dgm:cxn modelId="{F9D5C115-AAD4-4CEA-974D-D21F0DDBDA53}" type="presParOf" srcId="{9C0CD981-713F-47B3-AE2F-2963F2684A6F}" destId="{96773A7D-3367-4F53-A2D2-EA5770AFFDB3}" srcOrd="0" destOrd="0" presId="urn:microsoft.com/office/officeart/2008/layout/VerticalCurvedList"/>
    <dgm:cxn modelId="{21D95D52-1C19-4AB3-84D2-0EF511528C9A}" type="presParOf" srcId="{96773A7D-3367-4F53-A2D2-EA5770AFFDB3}" destId="{F31B7103-6E88-4DB9-9888-CB9E0B3FEEF8}" srcOrd="0" destOrd="0" presId="urn:microsoft.com/office/officeart/2008/layout/VerticalCurvedList"/>
    <dgm:cxn modelId="{912EDA34-F0DA-4876-B632-414B13BCDF35}" type="presParOf" srcId="{F31B7103-6E88-4DB9-9888-CB9E0B3FEEF8}" destId="{F7A92DE4-3445-4B9B-AF3D-F2DA6F69C25D}" srcOrd="0" destOrd="0" presId="urn:microsoft.com/office/officeart/2008/layout/VerticalCurvedList"/>
    <dgm:cxn modelId="{9778A082-ABBE-44B1-A4D6-6BDA8080533B}" type="presParOf" srcId="{F31B7103-6E88-4DB9-9888-CB9E0B3FEEF8}" destId="{EF104B90-7E69-4918-A202-E6F91FC6E413}" srcOrd="1" destOrd="0" presId="urn:microsoft.com/office/officeart/2008/layout/VerticalCurvedList"/>
    <dgm:cxn modelId="{A2A7A460-999F-41D1-BBED-E886A0EF1276}" type="presParOf" srcId="{F31B7103-6E88-4DB9-9888-CB9E0B3FEEF8}" destId="{F5A5022A-2B1C-4F3B-B289-BC099E9CE92F}" srcOrd="2" destOrd="0" presId="urn:microsoft.com/office/officeart/2008/layout/VerticalCurvedList"/>
    <dgm:cxn modelId="{B40DE0CA-0F08-4A11-9448-F74F7F557BE0}" type="presParOf" srcId="{F31B7103-6E88-4DB9-9888-CB9E0B3FEEF8}" destId="{F16BA6F4-95DE-4E28-BF94-6459A70C4A6D}" srcOrd="3" destOrd="0" presId="urn:microsoft.com/office/officeart/2008/layout/VerticalCurvedList"/>
    <dgm:cxn modelId="{1560BDC9-D10D-4FF6-BF61-CE62B9A1F2EE}" type="presParOf" srcId="{96773A7D-3367-4F53-A2D2-EA5770AFFDB3}" destId="{F036299F-AF4D-4DAF-ABF5-87E8CC3FEF1B}" srcOrd="1" destOrd="0" presId="urn:microsoft.com/office/officeart/2008/layout/VerticalCurvedList"/>
    <dgm:cxn modelId="{A5F695AD-ECDA-4AD2-A61C-A9937A3FF21E}" type="presParOf" srcId="{96773A7D-3367-4F53-A2D2-EA5770AFFDB3}" destId="{40B95986-31F6-48A6-A8D8-D04AC3BEDA92}" srcOrd="2" destOrd="0" presId="urn:microsoft.com/office/officeart/2008/layout/VerticalCurvedList"/>
    <dgm:cxn modelId="{7EE2D048-54C8-490B-A84A-E5617D342FEE}" type="presParOf" srcId="{40B95986-31F6-48A6-A8D8-D04AC3BEDA92}" destId="{112F553D-60C2-4CC4-948D-0369F51C4DB0}" srcOrd="0" destOrd="0" presId="urn:microsoft.com/office/officeart/2008/layout/VerticalCurvedList"/>
    <dgm:cxn modelId="{0C04A992-BC70-4670-B853-9DC908C62DA3}" type="presParOf" srcId="{96773A7D-3367-4F53-A2D2-EA5770AFFDB3}" destId="{A1781B13-DE10-4169-ABDE-0384026A6B34}" srcOrd="3" destOrd="0" presId="urn:microsoft.com/office/officeart/2008/layout/VerticalCurvedList"/>
    <dgm:cxn modelId="{34AE69D7-9AC3-4E08-AB73-2811860261A9}" type="presParOf" srcId="{96773A7D-3367-4F53-A2D2-EA5770AFFDB3}" destId="{65CD74A9-3E7B-49D7-95DD-EB8B72D6CA84}" srcOrd="4" destOrd="0" presId="urn:microsoft.com/office/officeart/2008/layout/VerticalCurvedList"/>
    <dgm:cxn modelId="{1F19D10E-F22C-4278-ABC9-6753E36E22E9}" type="presParOf" srcId="{65CD74A9-3E7B-49D7-95DD-EB8B72D6CA84}" destId="{2741B69B-255D-4143-BECE-5BD9035A4FC6}" srcOrd="0" destOrd="0" presId="urn:microsoft.com/office/officeart/2008/layout/VerticalCurvedList"/>
    <dgm:cxn modelId="{03045486-CA01-4129-BCB0-AFF3B6431A70}" type="presParOf" srcId="{96773A7D-3367-4F53-A2D2-EA5770AFFDB3}" destId="{7DCEBD2C-792F-484E-9C96-926E03F540ED}" srcOrd="5" destOrd="0" presId="urn:microsoft.com/office/officeart/2008/layout/VerticalCurvedList"/>
    <dgm:cxn modelId="{98D2D3E6-91E0-49C0-B332-19D8E8BB3B6B}" type="presParOf" srcId="{96773A7D-3367-4F53-A2D2-EA5770AFFDB3}" destId="{8E391AE5-35EA-4A7F-ACFF-6E662A0BD046}" srcOrd="6" destOrd="0" presId="urn:microsoft.com/office/officeart/2008/layout/VerticalCurvedList"/>
    <dgm:cxn modelId="{0516B8A3-1D61-4222-A594-82C59E5804A3}" type="presParOf" srcId="{8E391AE5-35EA-4A7F-ACFF-6E662A0BD046}" destId="{EB133F34-59A3-4639-B813-3EF5396EC28B}" srcOrd="0" destOrd="0" presId="urn:microsoft.com/office/officeart/2008/layout/VerticalCurvedList"/>
    <dgm:cxn modelId="{159D22FF-8EF4-4B0A-B3E1-0803B09A8B50}" type="presParOf" srcId="{96773A7D-3367-4F53-A2D2-EA5770AFFDB3}" destId="{88F378EC-C3F8-47CD-AEFF-49BA634320FB}" srcOrd="7" destOrd="0" presId="urn:microsoft.com/office/officeart/2008/layout/VerticalCurvedList"/>
    <dgm:cxn modelId="{18105714-E2A3-4E39-ADF7-E9DFFDBF88CC}" type="presParOf" srcId="{96773A7D-3367-4F53-A2D2-EA5770AFFDB3}" destId="{0C1D6B2A-9239-4220-B9D4-EF24FF044C0E}" srcOrd="8" destOrd="0" presId="urn:microsoft.com/office/officeart/2008/layout/VerticalCurvedList"/>
    <dgm:cxn modelId="{E812CBE5-9BB8-445F-97A2-6D966B930FEF}" type="presParOf" srcId="{0C1D6B2A-9239-4220-B9D4-EF24FF044C0E}" destId="{A6FEC19F-0F90-4EC7-BB21-E0ADFEFFA617}" srcOrd="0" destOrd="0" presId="urn:microsoft.com/office/officeart/2008/layout/VerticalCurvedList"/>
    <dgm:cxn modelId="{B4FEC76D-31E3-4652-9457-989032455C1F}" type="presParOf" srcId="{96773A7D-3367-4F53-A2D2-EA5770AFFDB3}" destId="{CAE44C5F-81A1-4D30-8D3F-2E663ECAC700}" srcOrd="9" destOrd="0" presId="urn:microsoft.com/office/officeart/2008/layout/VerticalCurvedList"/>
    <dgm:cxn modelId="{4E7C5722-7943-426E-812B-D8DA08D38D2A}" type="presParOf" srcId="{96773A7D-3367-4F53-A2D2-EA5770AFFDB3}" destId="{053E2699-E7D5-4B6C-A824-2ED732C32228}" srcOrd="10" destOrd="0" presId="urn:microsoft.com/office/officeart/2008/layout/VerticalCurvedList"/>
    <dgm:cxn modelId="{D0CE5975-1886-491C-9468-BD3DC610BB79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32768" y="-516033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270508" y="197958"/>
          <a:ext cx="8158305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Autor: Mgr. Petr Tomek</a:t>
          </a:r>
        </a:p>
      </dsp:txBody>
      <dsp:txXfrm>
        <a:off x="270508" y="197958"/>
        <a:ext cx="8158305" cy="396170"/>
      </dsp:txXfrm>
    </dsp:sp>
    <dsp:sp modelId="{112F553D-60C2-4CC4-948D-0369F51C4DB0}">
      <dsp:nvSpPr>
        <dsp:cNvPr id="0" name=""/>
        <dsp:cNvSpPr/>
      </dsp:nvSpPr>
      <dsp:spPr>
        <a:xfrm>
          <a:off x="22901" y="148437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781B13-DE10-4169-ABDE-0384026A6B34}">
      <dsp:nvSpPr>
        <dsp:cNvPr id="0" name=""/>
        <dsp:cNvSpPr/>
      </dsp:nvSpPr>
      <dsp:spPr>
        <a:xfrm>
          <a:off x="554392" y="792024"/>
          <a:ext cx="7874420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Datum/období: podzim 2013 </a:t>
          </a:r>
          <a:endParaRPr lang="cs-CZ" sz="2000" b="1" kern="1200" dirty="0"/>
        </a:p>
      </dsp:txBody>
      <dsp:txXfrm>
        <a:off x="554392" y="792024"/>
        <a:ext cx="7874420" cy="396170"/>
      </dsp:txXfrm>
    </dsp:sp>
    <dsp:sp modelId="{2741B69B-255D-4143-BECE-5BD9035A4FC6}">
      <dsp:nvSpPr>
        <dsp:cNvPr id="0" name=""/>
        <dsp:cNvSpPr/>
      </dsp:nvSpPr>
      <dsp:spPr>
        <a:xfrm>
          <a:off x="306785" y="742503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CEBD2C-792F-484E-9C96-926E03F540ED}">
      <dsp:nvSpPr>
        <dsp:cNvPr id="0" name=""/>
        <dsp:cNvSpPr/>
      </dsp:nvSpPr>
      <dsp:spPr>
        <a:xfrm>
          <a:off x="641522" y="1386090"/>
          <a:ext cx="7787291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projektu: </a:t>
          </a:r>
          <a:r>
            <a:rPr lang="cs-CZ" sz="2000" kern="1200" dirty="0" smtClean="0"/>
            <a:t>CZ.1.07/1.4.00/21.3315</a:t>
          </a:r>
          <a:endParaRPr lang="cs-CZ" sz="2000" b="1" kern="1200" dirty="0"/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600" kern="1200" dirty="0"/>
        </a:p>
      </dsp:txBody>
      <dsp:txXfrm>
        <a:off x="641522" y="1386090"/>
        <a:ext cx="7787291" cy="396170"/>
      </dsp:txXfrm>
    </dsp:sp>
    <dsp:sp modelId="{EB133F34-59A3-4639-B813-3EF5396EC28B}">
      <dsp:nvSpPr>
        <dsp:cNvPr id="0" name=""/>
        <dsp:cNvSpPr/>
      </dsp:nvSpPr>
      <dsp:spPr>
        <a:xfrm>
          <a:off x="393915" y="1336569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F378EC-C3F8-47CD-AEFF-49BA634320FB}">
      <dsp:nvSpPr>
        <dsp:cNvPr id="0" name=""/>
        <dsp:cNvSpPr/>
      </dsp:nvSpPr>
      <dsp:spPr>
        <a:xfrm>
          <a:off x="511398" y="1980156"/>
          <a:ext cx="7960409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Téma sady: Elektrický proud</a:t>
          </a:r>
          <a:endParaRPr lang="cs-CZ" sz="2000" b="1" kern="1200" dirty="0"/>
        </a:p>
      </dsp:txBody>
      <dsp:txXfrm>
        <a:off x="511398" y="1980156"/>
        <a:ext cx="7960409" cy="396170"/>
      </dsp:txXfrm>
    </dsp:sp>
    <dsp:sp modelId="{A6FEC19F-0F90-4EC7-BB21-E0ADFEFFA617}">
      <dsp:nvSpPr>
        <dsp:cNvPr id="0" name=""/>
        <dsp:cNvSpPr/>
      </dsp:nvSpPr>
      <dsp:spPr>
        <a:xfrm>
          <a:off x="306785" y="1930635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E44C5F-81A1-4D30-8D3F-2E663ECAC700}">
      <dsp:nvSpPr>
        <dsp:cNvPr id="0" name=""/>
        <dsp:cNvSpPr/>
      </dsp:nvSpPr>
      <dsp:spPr>
        <a:xfrm>
          <a:off x="207974" y="2574222"/>
          <a:ext cx="82833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Název: </a:t>
          </a:r>
          <a:r>
            <a:rPr lang="cs-CZ" sz="2000" b="0" kern="1200" dirty="0" smtClean="0"/>
            <a:t>VY_32_INOVACE_Elektromotory</a:t>
          </a:r>
          <a:endParaRPr lang="cs-CZ" sz="2000" kern="1200" dirty="0" smtClean="0"/>
        </a:p>
      </dsp:txBody>
      <dsp:txXfrm>
        <a:off x="207974" y="2574222"/>
        <a:ext cx="8283372" cy="396170"/>
      </dsp:txXfrm>
    </dsp:sp>
    <dsp:sp modelId="{D00E28E9-7A94-4DBE-BF47-6DC8F169B300}">
      <dsp:nvSpPr>
        <dsp:cNvPr id="0" name=""/>
        <dsp:cNvSpPr/>
      </dsp:nvSpPr>
      <dsp:spPr>
        <a:xfrm>
          <a:off x="22901" y="2524701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D676B5-40FB-4304-A515-3A9FE54A98CF}" type="datetimeFigureOut">
              <a:rPr lang="cs-CZ" smtClean="0"/>
              <a:pPr/>
              <a:t>3.1.2014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EEC0E9-EDB4-4849-B798-E91ADE36F6A8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11850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EEC0E9-EDB4-4849-B798-E91ADE36F6A8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123529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EEC0E9-EDB4-4849-B798-E91ADE36F6A8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123529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3A43-DD5F-4CD2-836F-6D6D9386C738}" type="datetime1">
              <a:rPr lang="cs-CZ" smtClean="0"/>
              <a:pPr/>
              <a:t>3.1.2014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162F-90B9-4DEF-9207-D819C9D79576}" type="datetime1">
              <a:rPr lang="cs-CZ" smtClean="0"/>
              <a:pPr/>
              <a:t>3.1.2014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45C8C-67DA-4C77-B49D-1BE859F9E3C0}" type="datetime1">
              <a:rPr lang="cs-CZ" smtClean="0"/>
              <a:pPr/>
              <a:t>3.1.2014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E3CF8-5281-4F3B-81F6-C1E9F4A02277}" type="datetime1">
              <a:rPr lang="cs-CZ" smtClean="0"/>
              <a:pPr/>
              <a:t>3.1.2014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>
        <p:tmplLst>
          <p:tmpl lvl="1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2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3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4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5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3C11-3421-43DA-B654-98BED68469C9}" type="datetime1">
              <a:rPr lang="cs-CZ" smtClean="0"/>
              <a:pPr/>
              <a:t>3.1.2014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03B6B-900B-4431-9EC9-0504992A991A}" type="datetime1">
              <a:rPr lang="cs-CZ" smtClean="0"/>
              <a:pPr/>
              <a:t>3.1.2014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D2150-83A7-4070-B62D-DC0ED6A2A9F0}" type="datetime1">
              <a:rPr lang="cs-CZ" smtClean="0"/>
              <a:pPr/>
              <a:t>3.1.2014</a:t>
            </a:fld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635DF-67F5-48C1-977C-9FE9ED484D3B}" type="datetime1">
              <a:rPr lang="cs-CZ" smtClean="0"/>
              <a:pPr/>
              <a:t>3.1.2014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AC36-3469-4A21-BD20-3914117921E6}" type="datetime1">
              <a:rPr lang="cs-CZ" smtClean="0"/>
              <a:pPr/>
              <a:t>3.1.2014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00F18-ADE5-4807-9373-727F3A31F4D5}" type="datetime1">
              <a:rPr lang="cs-CZ" smtClean="0"/>
              <a:pPr/>
              <a:t>3.1.2014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45219-191E-4AAE-B0B5-30B8DD961B52}" type="datetime1">
              <a:rPr lang="cs-CZ" smtClean="0"/>
              <a:pPr/>
              <a:t>3.1.2014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E78B05B-E061-4713-9789-089775149A20}" type="datetime1">
              <a:rPr lang="cs-CZ" smtClean="0"/>
              <a:pPr/>
              <a:t>3.1.2014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C5885FD-E9F6-4616-A947-C967941DDDC2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/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www.youtube.com/watch?v=5o8nQOq16Ws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hyperlink" Target="http://www.youtube.com/watch?v=IJ2gaz6_OUY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hyperlink" Target="http://www.emotor.cz/synchronni-elektromotor-trifazovy.htm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motor.cz/asynchronni-elektromotor-trifazovy.htm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uai.fme.vutbr.cz/szz/2013/DP_Jircak.pdf" TargetMode="External"/><Relationship Id="rId7" Type="http://schemas.openxmlformats.org/officeDocument/2006/relationships/hyperlink" Target="http://www.office.microsoft.com/" TargetMode="External"/><Relationship Id="rId2" Type="http://schemas.openxmlformats.org/officeDocument/2006/relationships/hyperlink" Target="http://cs.wikipedia.org/wiki/Stejnosm%C4%9Brn%C3%BD_motor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controlengcesko.com/hlavni-menu/artykuly/artykul/article/motory-ie3/" TargetMode="External"/><Relationship Id="rId5" Type="http://schemas.openxmlformats.org/officeDocument/2006/relationships/hyperlink" Target="http://www.emotor.cz/asynchronni-elektromotor-trifazovy.htm" TargetMode="External"/><Relationship Id="rId4" Type="http://schemas.openxmlformats.org/officeDocument/2006/relationships/hyperlink" Target="http://www.emotor.cz/vznik-tociveho-magnetickeho-pole.ht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1" y="1844824"/>
            <a:ext cx="5544616" cy="1008112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xmlns="" val="1987851661"/>
              </p:ext>
            </p:extLst>
          </p:nvPr>
        </p:nvGraphicFramePr>
        <p:xfrm>
          <a:off x="285720" y="3284984"/>
          <a:ext cx="8501121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481" y="476672"/>
            <a:ext cx="5761037" cy="1258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91481" y="2956302"/>
            <a:ext cx="5761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Škola pro 21. století</a:t>
            </a:r>
          </a:p>
        </p:txBody>
      </p:sp>
    </p:spTree>
    <p:extLst>
      <p:ext uri="{BB962C8B-B14F-4D97-AF65-F5344CB8AC3E}">
        <p14:creationId xmlns:p14="http://schemas.microsoft.com/office/powerpoint/2010/main" xmlns="" val="73622383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2675466"/>
            <a:ext cx="8352928" cy="3633854"/>
          </a:xfrm>
        </p:spPr>
        <p:txBody>
          <a:bodyPr>
            <a:normAutofit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Prezentace je určena pro výklad principu činnosti elektromotorů v 9. ročníku ZŠ.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Prezentace se skládá ze dvou částí: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/>
              <a:t>Výklad nové látky (snímky 4 – 9): Jak rozdělujeme </a:t>
            </a:r>
            <a:r>
              <a:rPr lang="cs-CZ" dirty="0" smtClean="0"/>
              <a:t>elektromotory, jak </a:t>
            </a:r>
            <a:r>
              <a:rPr lang="cs-CZ" dirty="0"/>
              <a:t>pracuje stejnosměrný </a:t>
            </a:r>
            <a:r>
              <a:rPr lang="cs-CZ" dirty="0" smtClean="0"/>
              <a:t>elektromotor, jak </a:t>
            </a:r>
            <a:r>
              <a:rPr lang="cs-CZ" dirty="0"/>
              <a:t>pracuje jednofázový střídavý </a:t>
            </a:r>
            <a:r>
              <a:rPr lang="cs-CZ" dirty="0" smtClean="0"/>
              <a:t>elektromotor, jak </a:t>
            </a:r>
            <a:r>
              <a:rPr lang="cs-CZ" dirty="0"/>
              <a:t>pracuje synchronní trojfázový </a:t>
            </a:r>
            <a:r>
              <a:rPr lang="cs-CZ" dirty="0" smtClean="0"/>
              <a:t>elektromotor, jak </a:t>
            </a:r>
            <a:r>
              <a:rPr lang="cs-CZ" dirty="0"/>
              <a:t>pracuje </a:t>
            </a:r>
            <a:r>
              <a:rPr lang="cs-CZ" dirty="0" smtClean="0"/>
              <a:t>asynchronní </a:t>
            </a:r>
            <a:r>
              <a:rPr lang="cs-CZ" dirty="0"/>
              <a:t>trojfázový </a:t>
            </a:r>
            <a:r>
              <a:rPr lang="cs-CZ" dirty="0" smtClean="0"/>
              <a:t>elektromotor.</a:t>
            </a:r>
            <a:endParaRPr lang="cs-CZ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Shrnutí probrané látky a závěrečný test (snímky 10 – 16).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Časová </a:t>
            </a:r>
            <a:r>
              <a:rPr lang="cs-CZ" dirty="0"/>
              <a:t>náročnost </a:t>
            </a:r>
            <a:r>
              <a:rPr lang="cs-CZ" dirty="0" smtClean="0"/>
              <a:t>40 </a:t>
            </a:r>
            <a:r>
              <a:rPr lang="cs-CZ" dirty="0"/>
              <a:t>min.</a:t>
            </a:r>
          </a:p>
          <a:p>
            <a:pPr lvl="1">
              <a:buFont typeface="Arial" panose="020B0604020202020204" pitchFamily="34" charset="0"/>
              <a:buChar char="•"/>
            </a:pP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6724860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2675466"/>
            <a:ext cx="8352928" cy="3633854"/>
          </a:xfrm>
        </p:spPr>
        <p:txBody>
          <a:bodyPr>
            <a:normAutofit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Popis práce s prezentací: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Mezi jednotlivými snímky se přechází standardním způsobem.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Snímky č</a:t>
            </a:r>
            <a:r>
              <a:rPr lang="cs-CZ" dirty="0"/>
              <a:t>. </a:t>
            </a:r>
            <a:r>
              <a:rPr lang="cs-CZ" dirty="0" smtClean="0"/>
              <a:t>6, 8, 9 obsahují hypertextové odkazy na stránky s  vide0soubory demonstrujícími princip činnosti jednotlivých typů elektromotorů.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Snímky č. 12 – 16 obsahují testové otázky s nabídnutými možnostmi odpovědí. Žáci po kliknutí na odpověď na interaktivní tabuli, nebo myší přímo v </a:t>
            </a:r>
            <a:r>
              <a:rPr lang="cs-CZ" dirty="0" smtClean="0"/>
              <a:t>prezentaci, </a:t>
            </a:r>
            <a:r>
              <a:rPr lang="cs-CZ" dirty="0" smtClean="0"/>
              <a:t>ihned zjistí, zda odpověděli správně (zobrazí se ikona správné nebo nesprávné odpovědi, která po chvíli opět zmizí).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58336326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685800" y="2006082"/>
            <a:ext cx="7772400" cy="1780108"/>
          </a:xfrm>
        </p:spPr>
        <p:txBody>
          <a:bodyPr>
            <a:normAutofit/>
          </a:bodyPr>
          <a:lstStyle/>
          <a:p>
            <a:pPr lvl="0"/>
            <a:r>
              <a:rPr lang="cs-CZ" sz="6000" dirty="0"/>
              <a:t>Elektromotory</a:t>
            </a:r>
            <a:endParaRPr lang="cs-CZ" sz="6000" dirty="0" smtClean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6724860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Rozdělení elektromotorů</a:t>
            </a:r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1691680" y="2145967"/>
            <a:ext cx="2448272" cy="576064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Elektromotory</a:t>
            </a:r>
            <a:endParaRPr lang="cs-CZ" sz="2400" b="1" dirty="0"/>
          </a:p>
        </p:txBody>
      </p:sp>
      <p:sp>
        <p:nvSpPr>
          <p:cNvPr id="7" name="Zaoblený obdélník 6"/>
          <p:cNvSpPr/>
          <p:nvPr/>
        </p:nvSpPr>
        <p:spPr>
          <a:xfrm>
            <a:off x="323528" y="3229534"/>
            <a:ext cx="2448272" cy="576064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Stejnosměrné</a:t>
            </a:r>
            <a:endParaRPr lang="cs-CZ" sz="2400" b="1" dirty="0"/>
          </a:p>
        </p:txBody>
      </p:sp>
      <p:sp>
        <p:nvSpPr>
          <p:cNvPr id="8" name="Zaoblený obdélník 7"/>
          <p:cNvSpPr/>
          <p:nvPr/>
        </p:nvSpPr>
        <p:spPr>
          <a:xfrm>
            <a:off x="3419872" y="3242676"/>
            <a:ext cx="2448272" cy="576064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Střídavé</a:t>
            </a:r>
            <a:endParaRPr lang="cs-CZ" sz="2400" b="1" dirty="0"/>
          </a:p>
        </p:txBody>
      </p:sp>
      <p:sp>
        <p:nvSpPr>
          <p:cNvPr id="9" name="Zaoblený obdélník 8"/>
          <p:cNvSpPr/>
          <p:nvPr/>
        </p:nvSpPr>
        <p:spPr>
          <a:xfrm>
            <a:off x="4932040" y="4437112"/>
            <a:ext cx="2448272" cy="576064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Trojfázové</a:t>
            </a:r>
            <a:endParaRPr lang="cs-CZ" sz="2400" b="1" dirty="0"/>
          </a:p>
        </p:txBody>
      </p:sp>
      <p:sp>
        <p:nvSpPr>
          <p:cNvPr id="10" name="Zaoblený obdélník 9"/>
          <p:cNvSpPr/>
          <p:nvPr/>
        </p:nvSpPr>
        <p:spPr>
          <a:xfrm>
            <a:off x="2275950" y="4437112"/>
            <a:ext cx="2448272" cy="576064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Jednofázové</a:t>
            </a:r>
            <a:endParaRPr lang="cs-CZ" sz="2400" b="1" dirty="0"/>
          </a:p>
        </p:txBody>
      </p:sp>
      <p:sp>
        <p:nvSpPr>
          <p:cNvPr id="11" name="Zaoblený obdélník 10"/>
          <p:cNvSpPr/>
          <p:nvPr/>
        </p:nvSpPr>
        <p:spPr>
          <a:xfrm>
            <a:off x="3851920" y="5517232"/>
            <a:ext cx="2448272" cy="576064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Synchronní</a:t>
            </a:r>
            <a:endParaRPr lang="cs-CZ" sz="2400" b="1" dirty="0"/>
          </a:p>
        </p:txBody>
      </p:sp>
      <p:sp>
        <p:nvSpPr>
          <p:cNvPr id="12" name="Zaoblený obdélník 11"/>
          <p:cNvSpPr/>
          <p:nvPr/>
        </p:nvSpPr>
        <p:spPr>
          <a:xfrm>
            <a:off x="6516216" y="5517232"/>
            <a:ext cx="2448272" cy="576064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Asynchronní</a:t>
            </a:r>
            <a:endParaRPr lang="cs-CZ" sz="2400" b="1" dirty="0"/>
          </a:p>
        </p:txBody>
      </p:sp>
      <p:grpSp>
        <p:nvGrpSpPr>
          <p:cNvPr id="16" name="Skupina 15"/>
          <p:cNvGrpSpPr/>
          <p:nvPr/>
        </p:nvGrpSpPr>
        <p:grpSpPr>
          <a:xfrm>
            <a:off x="1979712" y="2852936"/>
            <a:ext cx="1944216" cy="288032"/>
            <a:chOff x="1979712" y="2852936"/>
            <a:chExt cx="1944216" cy="288032"/>
          </a:xfrm>
        </p:grpSpPr>
        <p:cxnSp>
          <p:nvCxnSpPr>
            <p:cNvPr id="14" name="Přímá spojnice 13"/>
            <p:cNvCxnSpPr/>
            <p:nvPr/>
          </p:nvCxnSpPr>
          <p:spPr>
            <a:xfrm flipV="1">
              <a:off x="1979712" y="2852936"/>
              <a:ext cx="792088" cy="288032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Přímá spojnice 14"/>
            <p:cNvCxnSpPr/>
            <p:nvPr/>
          </p:nvCxnSpPr>
          <p:spPr>
            <a:xfrm flipH="1" flipV="1">
              <a:off x="3131840" y="2852936"/>
              <a:ext cx="792088" cy="288032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Skupina 16"/>
          <p:cNvGrpSpPr/>
          <p:nvPr/>
        </p:nvGrpSpPr>
        <p:grpSpPr>
          <a:xfrm>
            <a:off x="3707904" y="4005064"/>
            <a:ext cx="1944216" cy="288032"/>
            <a:chOff x="1979712" y="2852936"/>
            <a:chExt cx="1944216" cy="288032"/>
          </a:xfrm>
        </p:grpSpPr>
        <p:cxnSp>
          <p:nvCxnSpPr>
            <p:cNvPr id="18" name="Přímá spojnice 17"/>
            <p:cNvCxnSpPr/>
            <p:nvPr/>
          </p:nvCxnSpPr>
          <p:spPr>
            <a:xfrm flipV="1">
              <a:off x="1979712" y="2852936"/>
              <a:ext cx="792088" cy="288032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Přímá spojnice 18"/>
            <p:cNvCxnSpPr/>
            <p:nvPr/>
          </p:nvCxnSpPr>
          <p:spPr>
            <a:xfrm flipH="1" flipV="1">
              <a:off x="3131840" y="2852936"/>
              <a:ext cx="792088" cy="288032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Skupina 19"/>
          <p:cNvGrpSpPr/>
          <p:nvPr/>
        </p:nvGrpSpPr>
        <p:grpSpPr>
          <a:xfrm>
            <a:off x="5364088" y="5157192"/>
            <a:ext cx="1944216" cy="288032"/>
            <a:chOff x="1979712" y="2852936"/>
            <a:chExt cx="1944216" cy="288032"/>
          </a:xfrm>
        </p:grpSpPr>
        <p:cxnSp>
          <p:nvCxnSpPr>
            <p:cNvPr id="21" name="Přímá spojnice 20"/>
            <p:cNvCxnSpPr/>
            <p:nvPr/>
          </p:nvCxnSpPr>
          <p:spPr>
            <a:xfrm flipV="1">
              <a:off x="1979712" y="2852936"/>
              <a:ext cx="792088" cy="288032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Přímá spojnice 21"/>
            <p:cNvCxnSpPr/>
            <p:nvPr/>
          </p:nvCxnSpPr>
          <p:spPr>
            <a:xfrm flipH="1" flipV="1">
              <a:off x="3131840" y="2852936"/>
              <a:ext cx="792088" cy="288032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308811713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7" grpId="1" animBg="1"/>
      <p:bldP spid="8" grpId="0" animBg="1"/>
      <p:bldP spid="9" grpId="0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cap="all" dirty="0" smtClean="0"/>
              <a:t>Stejnosměrný elektromotor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512" y="1772816"/>
            <a:ext cx="8856983" cy="4896544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Konstrukčně je stejný jako dynamo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Stator tvoří magnet (elektromagnet), rotor tvoří cívka 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Komutátor zajišťuje změnu směru proudu v rotoru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Otáčení rotoru způsobuje magnetická síla působící na vodič v magnetickém poli (směr podle </a:t>
            </a:r>
            <a:r>
              <a:rPr lang="cs-CZ" dirty="0" err="1" smtClean="0"/>
              <a:t>Flemingova</a:t>
            </a:r>
            <a:r>
              <a:rPr lang="cs-CZ" dirty="0" smtClean="0"/>
              <a:t> pravidla levé ruky)</a:t>
            </a:r>
            <a:endParaRPr lang="cs-CZ" dirty="0"/>
          </a:p>
        </p:txBody>
      </p:sp>
      <p:pic>
        <p:nvPicPr>
          <p:cNvPr id="19" name="Picture 3" descr="http://www.youtube.com/watch?v=5o8nQOq16W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12360" y="3940578"/>
            <a:ext cx="1138436" cy="1138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3" descr="http://www.youtube.com/watch?v=IJ2gaz6_OUY">
            <a:hlinkClick r:id="rId4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314900"/>
            <a:ext cx="1138436" cy="1138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Skupina 6"/>
          <p:cNvGrpSpPr/>
          <p:nvPr/>
        </p:nvGrpSpPr>
        <p:grpSpPr>
          <a:xfrm>
            <a:off x="3524981" y="3917939"/>
            <a:ext cx="4079203" cy="2823429"/>
            <a:chOff x="3635896" y="2634647"/>
            <a:chExt cx="4269829" cy="3202372"/>
          </a:xfrm>
        </p:grpSpPr>
        <p:pic>
          <p:nvPicPr>
            <p:cNvPr id="1028" name="Picture 4" descr="http://www.submarineboat.com/images/rov/dc_motor.jp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2634647"/>
              <a:ext cx="4269829" cy="32023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TextovéPole 11"/>
            <p:cNvSpPr txBox="1"/>
            <p:nvPr/>
          </p:nvSpPr>
          <p:spPr>
            <a:xfrm>
              <a:off x="6660232" y="5343111"/>
              <a:ext cx="9361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Obr. </a:t>
              </a:r>
              <a:r>
                <a:rPr lang="cs-CZ" dirty="0" smtClean="0"/>
                <a:t>2</a:t>
              </a:r>
              <a:endParaRPr lang="cs-CZ" dirty="0"/>
            </a:p>
          </p:txBody>
        </p:sp>
      </p:grpSp>
      <p:grpSp>
        <p:nvGrpSpPr>
          <p:cNvPr id="6" name="Skupina 5"/>
          <p:cNvGrpSpPr/>
          <p:nvPr/>
        </p:nvGrpSpPr>
        <p:grpSpPr>
          <a:xfrm>
            <a:off x="395536" y="3924746"/>
            <a:ext cx="2903973" cy="2903973"/>
            <a:chOff x="251520" y="3125625"/>
            <a:chExt cx="3039679" cy="3039679"/>
          </a:xfrm>
        </p:grpSpPr>
        <p:pic>
          <p:nvPicPr>
            <p:cNvPr id="5" name="Picture 2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520" y="3125625"/>
              <a:ext cx="3039679" cy="30396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4" name="TextovéPole 13"/>
            <p:cNvSpPr txBox="1"/>
            <p:nvPr/>
          </p:nvSpPr>
          <p:spPr>
            <a:xfrm>
              <a:off x="2355095" y="5467687"/>
              <a:ext cx="9361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Obr. </a:t>
              </a:r>
              <a:r>
                <a:rPr lang="cs-CZ" dirty="0" smtClean="0"/>
                <a:t>1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xmlns="" val="72086885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cap="all" dirty="0"/>
              <a:t>jednofázový Střídavý </a:t>
            </a:r>
            <a:r>
              <a:rPr lang="cs-CZ" cap="all" dirty="0" smtClean="0"/>
              <a:t>elektromotor</a:t>
            </a:r>
            <a:endParaRPr lang="cs-CZ" dirty="0"/>
          </a:p>
        </p:txBody>
      </p:sp>
      <p:sp>
        <p:nvSpPr>
          <p:cNvPr id="10" name="Zástupný symbol pro obsah 1"/>
          <p:cNvSpPr>
            <a:spLocks noGrp="1"/>
          </p:cNvSpPr>
          <p:nvPr>
            <p:ph idx="1"/>
          </p:nvPr>
        </p:nvSpPr>
        <p:spPr>
          <a:xfrm>
            <a:off x="179512" y="1916832"/>
            <a:ext cx="8856983" cy="4824536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/>
              <a:t>Konstrukčně je stejný jako stejnosměrný elektromotor, který má stator tvořený elektromagnetem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 smtClean="0"/>
              <a:t>Cívky rotoru a statoru (elektromagnetu) mohou být zapojeny buď za sebou (sériově), nebo vedle sebe (paralelně)</a:t>
            </a:r>
          </a:p>
          <a:p>
            <a:pPr lvl="1">
              <a:buFont typeface="Arial" pitchFamily="34" charset="0"/>
              <a:buChar char="•"/>
            </a:pPr>
            <a:r>
              <a:rPr lang="cs-CZ" sz="2600" dirty="0" smtClean="0"/>
              <a:t>při zapojení za sebou mají motory ihned po zapnutí velkou sílu (tramvaj, metro, výtah, …)</a:t>
            </a:r>
          </a:p>
          <a:p>
            <a:pPr lvl="1">
              <a:buFont typeface="Arial" pitchFamily="34" charset="0"/>
              <a:buChar char="•"/>
            </a:pPr>
            <a:r>
              <a:rPr lang="cs-CZ" sz="2600" dirty="0" smtClean="0"/>
              <a:t>při zapojení vedle sebe mají stálé otáčky (vrtačka, vysavač, fén, sekačka, …)</a:t>
            </a:r>
          </a:p>
        </p:txBody>
      </p:sp>
      <p:pic>
        <p:nvPicPr>
          <p:cNvPr id="1026" name="Picture 2" descr="C:\Users\top\AppData\Local\Microsoft\Windows\Temporary Internet Files\Content.IE5\91Y98SRH\MC90039763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8024" y="5583423"/>
            <a:ext cx="1512168" cy="1244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top\AppData\Local\Microsoft\Windows\Temporary Internet Files\Content.IE5\7AZK7E3X\MC90039766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91933" y="4998292"/>
            <a:ext cx="1452067" cy="1815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top\AppData\Local\Microsoft\Windows\Temporary Internet Files\Content.IE5\RGXSVXUD\MC90035694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88224" y="5548909"/>
            <a:ext cx="936104" cy="1241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0757325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861366" y="1628800"/>
            <a:ext cx="5103122" cy="4896544"/>
          </a:xfrm>
        </p:spPr>
        <p:txBody>
          <a:bodyPr>
            <a:normAutofit lnSpcReduction="10000"/>
          </a:bodyPr>
          <a:lstStyle/>
          <a:p>
            <a:pPr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cs-CZ" sz="2800" dirty="0" smtClean="0"/>
              <a:t>Stator tvoří 3 cívky s osami posunutými o 120°, rotor tvoří magnet (nebo elektromagnet)</a:t>
            </a:r>
          </a:p>
          <a:p>
            <a:pPr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cs-CZ" sz="2800" dirty="0" smtClean="0"/>
              <a:t>Stator vytváří točivé magnetické pole, rotor se otáčí se stejnou frekvencí jakou má střídavý proud napájející cívky statoru </a:t>
            </a:r>
            <a:br>
              <a:rPr lang="cs-CZ" sz="2800" dirty="0" smtClean="0"/>
            </a:br>
            <a:r>
              <a:rPr lang="cs-CZ" sz="2800" dirty="0" smtClean="0"/>
              <a:t>(50 Hz = 3000 </a:t>
            </a:r>
            <a:r>
              <a:rPr lang="cs-CZ" sz="2800" dirty="0" err="1" smtClean="0"/>
              <a:t>ot</a:t>
            </a:r>
            <a:r>
              <a:rPr lang="cs-CZ" sz="2800" dirty="0" smtClean="0"/>
              <a:t>./min.)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>
          <a:xfrm>
            <a:off x="3991088" y="6376243"/>
            <a:ext cx="1161826" cy="365125"/>
          </a:xfrm>
        </p:spPr>
        <p:txBody>
          <a:bodyPr/>
          <a:lstStyle/>
          <a:p>
            <a:fld id="{BC5885FD-E9F6-4616-A947-C967941DDDC2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cap="all" dirty="0" smtClean="0"/>
              <a:t>synchronní elektromotor</a:t>
            </a:r>
            <a:r>
              <a:rPr lang="cs-CZ" cap="all" dirty="0"/>
              <a:t/>
            </a:r>
            <a:br>
              <a:rPr lang="cs-CZ" cap="all" dirty="0"/>
            </a:br>
            <a:r>
              <a:rPr lang="cs-CZ" cap="all" dirty="0" smtClean="0"/>
              <a:t>(3 </a:t>
            </a:r>
            <a:r>
              <a:rPr lang="cs-CZ" cap="all" dirty="0"/>
              <a:t>fáze)</a:t>
            </a:r>
            <a:endParaRPr lang="cs-CZ" dirty="0"/>
          </a:p>
        </p:txBody>
      </p:sp>
      <p:grpSp>
        <p:nvGrpSpPr>
          <p:cNvPr id="10" name="Skupina 9"/>
          <p:cNvGrpSpPr/>
          <p:nvPr/>
        </p:nvGrpSpPr>
        <p:grpSpPr>
          <a:xfrm>
            <a:off x="755576" y="1988840"/>
            <a:ext cx="3105790" cy="2667063"/>
            <a:chOff x="755576" y="1988840"/>
            <a:chExt cx="3105790" cy="2667063"/>
          </a:xfrm>
        </p:grpSpPr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576" y="1988840"/>
              <a:ext cx="2664296" cy="26642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8" name="TextovéPole 7"/>
            <p:cNvSpPr txBox="1"/>
            <p:nvPr/>
          </p:nvSpPr>
          <p:spPr>
            <a:xfrm>
              <a:off x="2555776" y="4286571"/>
              <a:ext cx="13055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Obr. 3</a:t>
              </a:r>
              <a:endParaRPr lang="cs-CZ" dirty="0"/>
            </a:p>
          </p:txBody>
        </p:sp>
      </p:grpSp>
      <p:pic>
        <p:nvPicPr>
          <p:cNvPr id="9" name="Picture 3" descr="http://www.emotor.cz/synchronni-elektromotor-trifazovy.htm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18506" y="5229200"/>
            <a:ext cx="1138436" cy="1138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8618257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23395" y="1628800"/>
            <a:ext cx="8741093" cy="3024336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cs-CZ" sz="2800" dirty="0" smtClean="0"/>
              <a:t>Stator tvoří 3 cívky s osami posunutými o 120°, rotor tvoří otáčivá klec (klecové vinutí nakrátko, kotva)</a:t>
            </a:r>
          </a:p>
          <a:p>
            <a:pPr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cs-CZ" sz="2800" dirty="0" smtClean="0"/>
              <a:t>V rotoru vzniká elektromagnetickou indukcí proud –rotor kolem </a:t>
            </a:r>
            <a:r>
              <a:rPr lang="cs-CZ" sz="2800" dirty="0"/>
              <a:t>sebe vytváří </a:t>
            </a:r>
            <a:r>
              <a:rPr lang="cs-CZ" sz="2800" dirty="0" err="1"/>
              <a:t>mag</a:t>
            </a:r>
            <a:r>
              <a:rPr lang="cs-CZ" sz="2800" dirty="0" smtClean="0"/>
              <a:t>. pole – rotor se otáčí kvůli </a:t>
            </a:r>
            <a:r>
              <a:rPr lang="cs-CZ" sz="2800" dirty="0" err="1" smtClean="0"/>
              <a:t>mag</a:t>
            </a:r>
            <a:r>
              <a:rPr lang="cs-CZ" sz="2800" dirty="0" smtClean="0"/>
              <a:t>. poli statoru</a:t>
            </a:r>
          </a:p>
          <a:p>
            <a:pPr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cs-CZ" sz="2800" dirty="0" smtClean="0"/>
              <a:t>Je konstrukčně jednoduchý, velmi se používá – pily</a:t>
            </a:r>
            <a:r>
              <a:rPr lang="cs-CZ" sz="2800" smtClean="0"/>
              <a:t>, soustruhy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>
          <a:xfrm>
            <a:off x="3991088" y="6376243"/>
            <a:ext cx="1161826" cy="365125"/>
          </a:xfrm>
        </p:spPr>
        <p:txBody>
          <a:bodyPr/>
          <a:lstStyle/>
          <a:p>
            <a:fld id="{BC5885FD-E9F6-4616-A947-C967941DDDC2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cap="all" dirty="0" smtClean="0"/>
              <a:t>Asynchronní elektromotor</a:t>
            </a:r>
            <a:r>
              <a:rPr lang="cs-CZ" cap="all" dirty="0"/>
              <a:t/>
            </a:r>
            <a:br>
              <a:rPr lang="cs-CZ" cap="all" dirty="0"/>
            </a:br>
            <a:r>
              <a:rPr lang="cs-CZ" cap="all" dirty="0" smtClean="0"/>
              <a:t>(3 </a:t>
            </a:r>
            <a:r>
              <a:rPr lang="cs-CZ" cap="all" dirty="0"/>
              <a:t>fáze)</a:t>
            </a:r>
            <a:endParaRPr lang="cs-CZ" dirty="0"/>
          </a:p>
        </p:txBody>
      </p:sp>
      <p:pic>
        <p:nvPicPr>
          <p:cNvPr id="9" name="Picture 3" descr="http://www.emotor.cz/asynchronni-elektromotor-trifazovy.htm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24948" y="4954860"/>
            <a:ext cx="1138436" cy="1138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Skupina 4"/>
          <p:cNvGrpSpPr/>
          <p:nvPr/>
        </p:nvGrpSpPr>
        <p:grpSpPr>
          <a:xfrm>
            <a:off x="251520" y="4797154"/>
            <a:ext cx="4263643" cy="1871580"/>
            <a:chOff x="467544" y="4509120"/>
            <a:chExt cx="5124450" cy="2217180"/>
          </a:xfrm>
        </p:grpSpPr>
        <p:sp>
          <p:nvSpPr>
            <p:cNvPr id="11" name="TextovéPole 10"/>
            <p:cNvSpPr txBox="1"/>
            <p:nvPr/>
          </p:nvSpPr>
          <p:spPr>
            <a:xfrm>
              <a:off x="1724178" y="6356968"/>
              <a:ext cx="130559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Obr. 4</a:t>
              </a:r>
              <a:endParaRPr lang="cs-CZ" dirty="0"/>
            </a:p>
          </p:txBody>
        </p:sp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7544" y="4509120"/>
              <a:ext cx="5124450" cy="1847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6" name="Skupina 5"/>
          <p:cNvGrpSpPr/>
          <p:nvPr/>
        </p:nvGrpSpPr>
        <p:grpSpPr>
          <a:xfrm>
            <a:off x="5076056" y="4365104"/>
            <a:ext cx="3392030" cy="2421843"/>
            <a:chOff x="5076056" y="4365104"/>
            <a:chExt cx="3392030" cy="2421843"/>
          </a:xfrm>
        </p:grpSpPr>
        <p:pic>
          <p:nvPicPr>
            <p:cNvPr id="3076" name="Picture 4" descr="http://www.controlengcesko.com/fileadmin/grafika/%C4%8CERVEN2010/produkt6.jp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4365104"/>
              <a:ext cx="2880320" cy="24218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TextovéPole 14"/>
            <p:cNvSpPr txBox="1"/>
            <p:nvPr/>
          </p:nvSpPr>
          <p:spPr>
            <a:xfrm>
              <a:off x="7381809" y="6379819"/>
              <a:ext cx="108627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Obr. 5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xmlns="" val="361114569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513" y="2426576"/>
            <a:ext cx="8784976" cy="4026760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cs-CZ" sz="3200" dirty="0" smtClean="0"/>
              <a:t>Jak rozdělujeme elektromotory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/>
              <a:t>Jak pracuje stejnosměrný elektromotor</a:t>
            </a:r>
            <a:endParaRPr lang="cs-CZ" sz="3200" dirty="0"/>
          </a:p>
          <a:p>
            <a:pPr>
              <a:buFont typeface="Arial" pitchFamily="34" charset="0"/>
              <a:buChar char="•"/>
            </a:pPr>
            <a:r>
              <a:rPr lang="cs-CZ" sz="3200" dirty="0"/>
              <a:t>Jak pracuje </a:t>
            </a:r>
            <a:r>
              <a:rPr lang="cs-CZ" sz="3200" dirty="0" smtClean="0"/>
              <a:t>jednofázový střídavý elektromotor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/>
              <a:t>Jak pracuje </a:t>
            </a:r>
            <a:r>
              <a:rPr lang="cs-CZ" sz="3200" dirty="0" smtClean="0"/>
              <a:t>synchronní trojfázový elektromotor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/>
              <a:t>Jak pracuje synchronní trojfázový </a:t>
            </a:r>
            <a:r>
              <a:rPr lang="cs-CZ" sz="3200" dirty="0" smtClean="0"/>
              <a:t>elektromotor</a:t>
            </a:r>
            <a:endParaRPr lang="cs-CZ" sz="3200" dirty="0"/>
          </a:p>
          <a:p>
            <a:pPr>
              <a:buFont typeface="Arial" pitchFamily="34" charset="0"/>
              <a:buChar char="•"/>
            </a:pPr>
            <a:endParaRPr lang="cs-CZ" sz="3200" dirty="0"/>
          </a:p>
          <a:p>
            <a:pPr>
              <a:buFont typeface="Arial" pitchFamily="34" charset="0"/>
              <a:buChar char="•"/>
            </a:pPr>
            <a:endParaRPr lang="cs-CZ" sz="3200" dirty="0"/>
          </a:p>
          <a:p>
            <a:pPr>
              <a:buFont typeface="Arial" pitchFamily="34" charset="0"/>
              <a:buChar char="•"/>
            </a:pPr>
            <a:endParaRPr lang="cs-CZ" sz="3200" dirty="0" smtClean="0"/>
          </a:p>
          <a:p>
            <a:pPr>
              <a:buFont typeface="Arial" pitchFamily="34" charset="0"/>
              <a:buChar char="•"/>
            </a:pPr>
            <a:endParaRPr lang="cs-CZ" sz="3200" dirty="0" smtClean="0"/>
          </a:p>
          <a:p>
            <a:pPr>
              <a:buFont typeface="Arial" pitchFamily="34" charset="0"/>
              <a:buChar char="•"/>
            </a:pPr>
            <a:endParaRPr lang="cs-CZ" sz="3200" dirty="0" smtClean="0"/>
          </a:p>
          <a:p>
            <a:pPr>
              <a:buFont typeface="Arial" pitchFamily="34" charset="0"/>
              <a:buChar char="•"/>
            </a:pPr>
            <a:endParaRPr lang="cs-CZ" sz="3200" dirty="0" smtClean="0"/>
          </a:p>
          <a:p>
            <a:pPr>
              <a:buFont typeface="Arial" pitchFamily="34" charset="0"/>
              <a:buChar char="•"/>
            </a:pPr>
            <a:endParaRPr lang="cs-CZ" sz="3200" dirty="0" smtClean="0"/>
          </a:p>
          <a:p>
            <a:pPr>
              <a:buFont typeface="Arial" pitchFamily="34" charset="0"/>
              <a:buChar char="•"/>
            </a:pPr>
            <a:endParaRPr lang="cs-CZ" sz="3200" dirty="0" smtClean="0"/>
          </a:p>
          <a:p>
            <a:pPr>
              <a:buFont typeface="Arial" pitchFamily="34" charset="0"/>
              <a:buChar char="•"/>
            </a:pPr>
            <a:endParaRPr lang="cs-CZ" sz="3200" dirty="0" smtClean="0"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endParaRPr lang="cs-CZ" sz="3200" dirty="0" smtClean="0"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endParaRPr lang="cs-CZ" sz="3200" dirty="0" smtClean="0"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endParaRPr lang="cs-CZ" sz="3200" dirty="0" smtClean="0">
              <a:latin typeface="Calibri" pitchFamily="34" charset="0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10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jsme se dozvěděli?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8371114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513" y="2426576"/>
            <a:ext cx="8784976" cy="4026760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cs-CZ" sz="3200" dirty="0" smtClean="0">
                <a:latin typeface="Calibri" pitchFamily="34" charset="0"/>
              </a:rPr>
              <a:t>Následující test se skládá z 5 uzavřených otázek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>
                <a:latin typeface="Calibri" pitchFamily="34" charset="0"/>
              </a:rPr>
              <a:t>Každá otázka nabízí 3 možné odpovědi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>
                <a:latin typeface="Calibri" pitchFamily="34" charset="0"/>
              </a:rPr>
              <a:t>Právě jedna odpověď je správná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>
                <a:latin typeface="Calibri" pitchFamily="34" charset="0"/>
              </a:rPr>
              <a:t>Jestli jste odpověděli </a:t>
            </a:r>
            <a:r>
              <a:rPr lang="cs-CZ" sz="3200" dirty="0" smtClean="0">
                <a:latin typeface="Calibri" pitchFamily="34" charset="0"/>
              </a:rPr>
              <a:t>správně, </a:t>
            </a:r>
            <a:r>
              <a:rPr lang="cs-CZ" sz="3200" dirty="0" smtClean="0">
                <a:latin typeface="Calibri" pitchFamily="34" charset="0"/>
              </a:rPr>
              <a:t>se dozvíte po kliknutí na odpověď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>
                <a:latin typeface="Calibri" pitchFamily="34" charset="0"/>
              </a:rPr>
              <a:t>Hodně štěstí … </a:t>
            </a:r>
          </a:p>
          <a:p>
            <a:pPr>
              <a:buFont typeface="Arial" pitchFamily="34" charset="0"/>
              <a:buChar char="•"/>
            </a:pPr>
            <a:endParaRPr lang="cs-CZ" sz="3200" dirty="0" smtClean="0"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endParaRPr lang="cs-CZ" sz="3200" dirty="0" smtClean="0"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endParaRPr lang="cs-CZ" sz="3200" dirty="0" smtClean="0"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endParaRPr lang="cs-CZ" sz="3200" dirty="0" smtClean="0"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endParaRPr lang="cs-CZ" sz="3200" dirty="0" smtClean="0"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endParaRPr lang="cs-CZ" sz="3200" dirty="0" smtClean="0">
              <a:latin typeface="Calibri" pitchFamily="34" charset="0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11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Závěrečné opakování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2844245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514350" indent="-514350" algn="l">
              <a:buFont typeface="+mj-lt"/>
              <a:buAutoNum type="arabicPeriod"/>
            </a:pPr>
            <a:r>
              <a:rPr lang="cs-CZ" sz="3200" dirty="0" smtClean="0"/>
              <a:t>Stejnosměrný elektromotor je konstrukčně podobný:</a:t>
            </a:r>
            <a:endParaRPr lang="cs-CZ" sz="3200" dirty="0"/>
          </a:p>
        </p:txBody>
      </p:sp>
      <p:pic>
        <p:nvPicPr>
          <p:cNvPr id="13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78165" y="2603332"/>
            <a:ext cx="1414315" cy="1147277"/>
          </a:xfrm>
          <a:prstGeom prst="rect">
            <a:avLst/>
          </a:prstGeom>
          <a:noFill/>
        </p:spPr>
      </p:pic>
      <p:pic>
        <p:nvPicPr>
          <p:cNvPr id="15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78165" y="3976198"/>
            <a:ext cx="1414315" cy="1147277"/>
          </a:xfrm>
          <a:prstGeom prst="rect">
            <a:avLst/>
          </a:prstGeom>
          <a:noFill/>
        </p:spPr>
      </p:pic>
      <p:pic>
        <p:nvPicPr>
          <p:cNvPr id="7170" name="Picture 2" descr="C:\Documents and Settings\Ďobek\Local Settings\Temporary Internet Files\Content.IE5\1RVC0P42\MC90043779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33248" y="5349064"/>
            <a:ext cx="1259232" cy="1032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lačítko akce: Vlastní 5">
            <a:hlinkClick r:id="" action="ppaction://noaction" highlightClick="1"/>
          </p:cNvPr>
          <p:cNvSpPr/>
          <p:nvPr/>
        </p:nvSpPr>
        <p:spPr>
          <a:xfrm>
            <a:off x="-1332656" y="-171400"/>
            <a:ext cx="11412760" cy="727280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395536" y="2636911"/>
            <a:ext cx="6840760" cy="108012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800" dirty="0" smtClean="0"/>
              <a:t>alternátoru</a:t>
            </a:r>
            <a:endParaRPr lang="cs-CZ" sz="2800" dirty="0"/>
          </a:p>
        </p:txBody>
      </p:sp>
      <p:sp>
        <p:nvSpPr>
          <p:cNvPr id="8" name="Zaoblený obdélník 7"/>
          <p:cNvSpPr/>
          <p:nvPr/>
        </p:nvSpPr>
        <p:spPr>
          <a:xfrm>
            <a:off x="395536" y="3969059"/>
            <a:ext cx="6840760" cy="108012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800" dirty="0" smtClean="0"/>
              <a:t>transformátoru</a:t>
            </a:r>
            <a:endParaRPr lang="cs-CZ" sz="2800" dirty="0"/>
          </a:p>
        </p:txBody>
      </p:sp>
      <p:sp>
        <p:nvSpPr>
          <p:cNvPr id="9" name="Zaoblený obdélník 8"/>
          <p:cNvSpPr/>
          <p:nvPr/>
        </p:nvSpPr>
        <p:spPr>
          <a:xfrm>
            <a:off x="395536" y="5301207"/>
            <a:ext cx="6840760" cy="108012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800" dirty="0" smtClean="0"/>
              <a:t>dynamu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29209288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13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514350" indent="-514350" algn="l">
              <a:buFont typeface="+mj-lt"/>
              <a:buAutoNum type="arabicPeriod" startAt="2"/>
            </a:pPr>
            <a:r>
              <a:rPr lang="cs-CZ" sz="3200" dirty="0" smtClean="0"/>
              <a:t>Rotor stejnosměrného elektromotoru tvoří:</a:t>
            </a:r>
            <a:endParaRPr lang="cs-CZ" sz="3200" dirty="0"/>
          </a:p>
        </p:txBody>
      </p:sp>
      <p:pic>
        <p:nvPicPr>
          <p:cNvPr id="13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78165" y="2603332"/>
            <a:ext cx="1414315" cy="1147277"/>
          </a:xfrm>
          <a:prstGeom prst="rect">
            <a:avLst/>
          </a:prstGeom>
          <a:noFill/>
        </p:spPr>
      </p:pic>
      <p:pic>
        <p:nvPicPr>
          <p:cNvPr id="15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78165" y="5378067"/>
            <a:ext cx="1414315" cy="1147277"/>
          </a:xfrm>
          <a:prstGeom prst="rect">
            <a:avLst/>
          </a:prstGeom>
          <a:noFill/>
        </p:spPr>
      </p:pic>
      <p:pic>
        <p:nvPicPr>
          <p:cNvPr id="7170" name="Picture 2" descr="C:\Documents and Settings\Ďobek\Local Settings\Temporary Internet Files\Content.IE5\1RVC0P42\MC90043779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33248" y="4052920"/>
            <a:ext cx="1259232" cy="1032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lačítko akce: Vlastní 5">
            <a:hlinkClick r:id="" action="ppaction://noaction" highlightClick="1"/>
          </p:cNvPr>
          <p:cNvSpPr/>
          <p:nvPr/>
        </p:nvSpPr>
        <p:spPr>
          <a:xfrm>
            <a:off x="-1332656" y="-171400"/>
            <a:ext cx="11412760" cy="727280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Zaoblený obdélník 6"/>
          <p:cNvSpPr/>
          <p:nvPr/>
        </p:nvSpPr>
        <p:spPr>
          <a:xfrm>
            <a:off x="395536" y="2636911"/>
            <a:ext cx="6840760" cy="108012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800" dirty="0" smtClean="0"/>
              <a:t>magnet</a:t>
            </a:r>
            <a:endParaRPr lang="cs-CZ" sz="2800" dirty="0"/>
          </a:p>
        </p:txBody>
      </p:sp>
      <p:sp>
        <p:nvSpPr>
          <p:cNvPr id="8" name="Zaoblený obdélník 7"/>
          <p:cNvSpPr/>
          <p:nvPr/>
        </p:nvSpPr>
        <p:spPr>
          <a:xfrm>
            <a:off x="395536" y="5370928"/>
            <a:ext cx="6840760" cy="108012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800" dirty="0" smtClean="0"/>
              <a:t>komutátor</a:t>
            </a:r>
            <a:endParaRPr lang="cs-CZ" sz="2800" dirty="0"/>
          </a:p>
        </p:txBody>
      </p:sp>
      <p:sp>
        <p:nvSpPr>
          <p:cNvPr id="9" name="Zaoblený obdélník 8"/>
          <p:cNvSpPr/>
          <p:nvPr/>
        </p:nvSpPr>
        <p:spPr>
          <a:xfrm>
            <a:off x="395536" y="4005063"/>
            <a:ext cx="6840760" cy="108012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800" dirty="0" smtClean="0"/>
              <a:t>cívka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98138723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14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514350" indent="-514350" algn="l">
              <a:buFont typeface="+mj-lt"/>
              <a:buAutoNum type="arabicPeriod" startAt="3"/>
            </a:pPr>
            <a:r>
              <a:rPr lang="cs-CZ" sz="3200" dirty="0" smtClean="0"/>
              <a:t>Mezi trojfázové motory </a:t>
            </a:r>
            <a:r>
              <a:rPr lang="cs-CZ" sz="3200" b="1" i="1" dirty="0" smtClean="0"/>
              <a:t>nepatří</a:t>
            </a:r>
            <a:r>
              <a:rPr lang="cs-CZ" sz="3200" dirty="0" smtClean="0"/>
              <a:t>:</a:t>
            </a:r>
            <a:endParaRPr lang="cs-CZ" sz="3200" dirty="0"/>
          </a:p>
        </p:txBody>
      </p:sp>
      <p:pic>
        <p:nvPicPr>
          <p:cNvPr id="13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78165" y="2603332"/>
            <a:ext cx="1414315" cy="1147277"/>
          </a:xfrm>
          <a:prstGeom prst="rect">
            <a:avLst/>
          </a:prstGeom>
          <a:noFill/>
        </p:spPr>
      </p:pic>
      <p:pic>
        <p:nvPicPr>
          <p:cNvPr id="15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78165" y="3976198"/>
            <a:ext cx="1414315" cy="1147277"/>
          </a:xfrm>
          <a:prstGeom prst="rect">
            <a:avLst/>
          </a:prstGeom>
          <a:noFill/>
        </p:spPr>
      </p:pic>
      <p:pic>
        <p:nvPicPr>
          <p:cNvPr id="7170" name="Picture 2" descr="C:\Documents and Settings\Ďobek\Local Settings\Temporary Internet Files\Content.IE5\1RVC0P42\MC90043779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33248" y="5349064"/>
            <a:ext cx="1259232" cy="1032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lačítko akce: Vlastní 5">
            <a:hlinkClick r:id="" action="ppaction://noaction" highlightClick="1"/>
          </p:cNvPr>
          <p:cNvSpPr/>
          <p:nvPr/>
        </p:nvSpPr>
        <p:spPr>
          <a:xfrm>
            <a:off x="-1332656" y="-171400"/>
            <a:ext cx="11412760" cy="727280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395536" y="2636911"/>
            <a:ext cx="6840760" cy="108012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800" dirty="0" smtClean="0"/>
              <a:t>synchronní motor</a:t>
            </a:r>
            <a:endParaRPr lang="cs-CZ" sz="2800" dirty="0"/>
          </a:p>
        </p:txBody>
      </p:sp>
      <p:sp>
        <p:nvSpPr>
          <p:cNvPr id="8" name="Zaoblený obdélník 7"/>
          <p:cNvSpPr/>
          <p:nvPr/>
        </p:nvSpPr>
        <p:spPr>
          <a:xfrm>
            <a:off x="395536" y="3969059"/>
            <a:ext cx="6840760" cy="108012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800" dirty="0" smtClean="0"/>
              <a:t>asynchronní motor</a:t>
            </a:r>
            <a:endParaRPr lang="cs-CZ" sz="2800" dirty="0"/>
          </a:p>
        </p:txBody>
      </p:sp>
      <p:sp>
        <p:nvSpPr>
          <p:cNvPr id="9" name="Zaoblený obdélník 8"/>
          <p:cNvSpPr/>
          <p:nvPr/>
        </p:nvSpPr>
        <p:spPr>
          <a:xfrm>
            <a:off x="395536" y="5301207"/>
            <a:ext cx="6840760" cy="108012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800" dirty="0" err="1" smtClean="0"/>
              <a:t>postsynchronní</a:t>
            </a:r>
            <a:r>
              <a:rPr lang="cs-CZ" sz="2800" dirty="0" smtClean="0"/>
              <a:t> motor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334783429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15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514350" indent="-514350" algn="l">
              <a:buFont typeface="+mj-lt"/>
              <a:buAutoNum type="arabicPeriod" startAt="4"/>
            </a:pPr>
            <a:r>
              <a:rPr lang="cs-CZ" sz="3200" dirty="0" smtClean="0"/>
              <a:t>Rotor synchronního motoru má:</a:t>
            </a:r>
            <a:endParaRPr lang="cs-CZ" sz="3200" dirty="0"/>
          </a:p>
        </p:txBody>
      </p:sp>
      <p:pic>
        <p:nvPicPr>
          <p:cNvPr id="13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78165" y="3933056"/>
            <a:ext cx="1414315" cy="1147277"/>
          </a:xfrm>
          <a:prstGeom prst="rect">
            <a:avLst/>
          </a:prstGeom>
          <a:noFill/>
        </p:spPr>
      </p:pic>
      <p:pic>
        <p:nvPicPr>
          <p:cNvPr id="15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78165" y="5378067"/>
            <a:ext cx="1414315" cy="1147277"/>
          </a:xfrm>
          <a:prstGeom prst="rect">
            <a:avLst/>
          </a:prstGeom>
          <a:noFill/>
        </p:spPr>
      </p:pic>
      <p:pic>
        <p:nvPicPr>
          <p:cNvPr id="7170" name="Picture 2" descr="C:\Documents and Settings\Ďobek\Local Settings\Temporary Internet Files\Content.IE5\1RVC0P42\MC90043779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33248" y="2684769"/>
            <a:ext cx="1259232" cy="1032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lačítko akce: Vlastní 5">
            <a:hlinkClick r:id="" action="ppaction://noaction" highlightClick="1"/>
          </p:cNvPr>
          <p:cNvSpPr/>
          <p:nvPr/>
        </p:nvSpPr>
        <p:spPr>
          <a:xfrm>
            <a:off x="-1332656" y="-171400"/>
            <a:ext cx="11412760" cy="727280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395536" y="3966635"/>
            <a:ext cx="6840760" cy="108012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800" dirty="0" smtClean="0"/>
              <a:t>méně než 3000 </a:t>
            </a:r>
            <a:r>
              <a:rPr lang="cs-CZ" sz="2800" dirty="0"/>
              <a:t>otáček za minutu</a:t>
            </a:r>
            <a:endParaRPr lang="cs-CZ" sz="2800" i="1" dirty="0"/>
          </a:p>
        </p:txBody>
      </p:sp>
      <p:sp>
        <p:nvSpPr>
          <p:cNvPr id="8" name="Zaoblený obdélník 7"/>
          <p:cNvSpPr/>
          <p:nvPr/>
        </p:nvSpPr>
        <p:spPr>
          <a:xfrm>
            <a:off x="395536" y="5370928"/>
            <a:ext cx="6840760" cy="108012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800" dirty="0" smtClean="0"/>
              <a:t>více než 3000 </a:t>
            </a:r>
            <a:r>
              <a:rPr lang="cs-CZ" sz="2800" dirty="0"/>
              <a:t>otáček za minutu</a:t>
            </a:r>
            <a:endParaRPr lang="cs-CZ" sz="2800" i="1" dirty="0"/>
          </a:p>
        </p:txBody>
      </p:sp>
      <p:sp>
        <p:nvSpPr>
          <p:cNvPr id="9" name="Zaoblený obdélník 8"/>
          <p:cNvSpPr/>
          <p:nvPr/>
        </p:nvSpPr>
        <p:spPr>
          <a:xfrm>
            <a:off x="395536" y="2636912"/>
            <a:ext cx="6840760" cy="108012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800" dirty="0" smtClean="0"/>
              <a:t>3000 otáček za minutu</a:t>
            </a:r>
            <a:endParaRPr lang="cs-CZ" sz="2800" i="1" dirty="0"/>
          </a:p>
        </p:txBody>
      </p:sp>
    </p:spTree>
    <p:extLst>
      <p:ext uri="{BB962C8B-B14F-4D97-AF65-F5344CB8AC3E}">
        <p14:creationId xmlns:p14="http://schemas.microsoft.com/office/powerpoint/2010/main" xmlns="" val="428346164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16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434488"/>
          </a:xfrm>
        </p:spPr>
        <p:txBody>
          <a:bodyPr>
            <a:normAutofit/>
          </a:bodyPr>
          <a:lstStyle/>
          <a:p>
            <a:pPr marL="514350" indent="-514350" algn="l">
              <a:buFont typeface="+mj-lt"/>
              <a:buAutoNum type="arabicPeriod" startAt="5"/>
            </a:pPr>
            <a:r>
              <a:rPr lang="cs-CZ" sz="2800" dirty="0"/>
              <a:t>Rotor </a:t>
            </a:r>
            <a:r>
              <a:rPr lang="cs-CZ" sz="2800" dirty="0" smtClean="0"/>
              <a:t>asynchronního </a:t>
            </a:r>
            <a:r>
              <a:rPr lang="cs-CZ" sz="2800" dirty="0"/>
              <a:t>motoru má:</a:t>
            </a:r>
            <a:endParaRPr lang="cs-CZ" sz="3200" dirty="0"/>
          </a:p>
        </p:txBody>
      </p:sp>
      <p:pic>
        <p:nvPicPr>
          <p:cNvPr id="13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78165" y="2603332"/>
            <a:ext cx="1414315" cy="1147277"/>
          </a:xfrm>
          <a:prstGeom prst="rect">
            <a:avLst/>
          </a:prstGeom>
          <a:noFill/>
        </p:spPr>
      </p:pic>
      <p:pic>
        <p:nvPicPr>
          <p:cNvPr id="15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78165" y="5378067"/>
            <a:ext cx="1414315" cy="1147277"/>
          </a:xfrm>
          <a:prstGeom prst="rect">
            <a:avLst/>
          </a:prstGeom>
          <a:noFill/>
        </p:spPr>
      </p:pic>
      <p:pic>
        <p:nvPicPr>
          <p:cNvPr id="7170" name="Picture 2" descr="C:\Documents and Settings\Ďobek\Local Settings\Temporary Internet Files\Content.IE5\1RVC0P42\MC90043779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33248" y="4052920"/>
            <a:ext cx="1259232" cy="1032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lačítko akce: Vlastní 5">
            <a:hlinkClick r:id="" action="ppaction://noaction" highlightClick="1"/>
          </p:cNvPr>
          <p:cNvSpPr/>
          <p:nvPr/>
        </p:nvSpPr>
        <p:spPr>
          <a:xfrm>
            <a:off x="-1332656" y="-171400"/>
            <a:ext cx="11412760" cy="727280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395536" y="2636911"/>
            <a:ext cx="6840760" cy="108012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800" dirty="0"/>
              <a:t>3000 otáček za minutu</a:t>
            </a:r>
            <a:endParaRPr lang="cs-CZ" sz="2800" i="1" dirty="0"/>
          </a:p>
        </p:txBody>
      </p:sp>
      <p:sp>
        <p:nvSpPr>
          <p:cNvPr id="8" name="Zaoblený obdélník 7"/>
          <p:cNvSpPr/>
          <p:nvPr/>
        </p:nvSpPr>
        <p:spPr>
          <a:xfrm>
            <a:off x="395536" y="5370928"/>
            <a:ext cx="6840760" cy="108012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800" dirty="0"/>
              <a:t>více než 3000 otáček za minutu</a:t>
            </a:r>
            <a:endParaRPr lang="cs-CZ" sz="2800" i="1" dirty="0"/>
          </a:p>
        </p:txBody>
      </p:sp>
      <p:sp>
        <p:nvSpPr>
          <p:cNvPr id="9" name="Zaoblený obdélník 8"/>
          <p:cNvSpPr/>
          <p:nvPr/>
        </p:nvSpPr>
        <p:spPr>
          <a:xfrm>
            <a:off x="395536" y="4005063"/>
            <a:ext cx="6840760" cy="108012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800" dirty="0"/>
              <a:t>méně než 3000 otáček za minutu</a:t>
            </a:r>
            <a:endParaRPr lang="cs-CZ" sz="2800" i="1" dirty="0"/>
          </a:p>
        </p:txBody>
      </p:sp>
    </p:spTree>
    <p:extLst>
      <p:ext uri="{BB962C8B-B14F-4D97-AF65-F5344CB8AC3E}">
        <p14:creationId xmlns:p14="http://schemas.microsoft.com/office/powerpoint/2010/main" xmlns="" val="94019256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1844824"/>
            <a:ext cx="8712968" cy="4824536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sz="1800" i="1" u="sng" dirty="0" smtClean="0"/>
              <a:t>Použitá literatura: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1800" dirty="0"/>
              <a:t>RAUNER, Karel; HAVEL, Václav; RANDA, Miroslav. </a:t>
            </a:r>
            <a:r>
              <a:rPr lang="cs-CZ" sz="1800" i="1" dirty="0"/>
              <a:t>Fyzika 9 učebnice pro základní školy a víceletá gymnázia</a:t>
            </a:r>
            <a:r>
              <a:rPr lang="cs-CZ" sz="1800" dirty="0"/>
              <a:t>. Plzeň: Fraus, 2007, ISBN 978-80-7238-617-8. </a:t>
            </a:r>
            <a:endParaRPr lang="cs-CZ" sz="1800" dirty="0" smtClean="0"/>
          </a:p>
          <a:p>
            <a:pPr lvl="1">
              <a:buFont typeface="Arial" panose="020B0604020202020204" pitchFamily="34" charset="0"/>
              <a:buChar char="•"/>
            </a:pPr>
            <a:r>
              <a:rPr lang="cs-CZ" sz="1800" dirty="0"/>
              <a:t>RAUNER, Karel; HAVEL, Václav; RANDA, Miroslav. </a:t>
            </a:r>
            <a:r>
              <a:rPr lang="cs-CZ" sz="1800" i="1" dirty="0"/>
              <a:t>Fyzika 9 pracovní sešit pro základní školy a víceletá gymnázia</a:t>
            </a:r>
            <a:r>
              <a:rPr lang="cs-CZ" sz="1800" dirty="0"/>
              <a:t>. Plzeň: Fraus, 2007, ISBN 978-80-7238-619-2. </a:t>
            </a:r>
          </a:p>
          <a:p>
            <a:pPr lvl="0">
              <a:buClr>
                <a:srgbClr val="31B6FD"/>
              </a:buClr>
              <a:buFont typeface="Arial" panose="020B0604020202020204" pitchFamily="34" charset="0"/>
              <a:buChar char="•"/>
            </a:pPr>
            <a:r>
              <a:rPr lang="cs-CZ" sz="1800" i="1" u="sng" dirty="0" smtClean="0">
                <a:solidFill>
                  <a:srgbClr val="073E87"/>
                </a:solidFill>
              </a:rPr>
              <a:t>Jiné </a:t>
            </a:r>
            <a:r>
              <a:rPr lang="cs-CZ" sz="1800" i="1" u="sng" dirty="0">
                <a:solidFill>
                  <a:srgbClr val="073E87"/>
                </a:solidFill>
              </a:rPr>
              <a:t>zdroje</a:t>
            </a:r>
            <a:r>
              <a:rPr lang="cs-CZ" sz="1800" i="1" u="sng" dirty="0" smtClean="0">
                <a:solidFill>
                  <a:srgbClr val="073E87"/>
                </a:solidFill>
              </a:rPr>
              <a:t>:</a:t>
            </a:r>
          </a:p>
          <a:p>
            <a:pPr lvl="1">
              <a:buClr>
                <a:srgbClr val="31B6FD"/>
              </a:buClr>
              <a:buFont typeface="Arial" panose="020B0604020202020204" pitchFamily="34" charset="0"/>
              <a:buChar char="•"/>
            </a:pPr>
            <a:r>
              <a:rPr lang="cs-CZ" sz="1500" dirty="0"/>
              <a:t>Obr. </a:t>
            </a:r>
            <a:r>
              <a:rPr lang="cs-CZ" sz="1500" dirty="0" smtClean="0"/>
              <a:t>1 – </a:t>
            </a:r>
            <a:r>
              <a:rPr lang="cs-CZ" sz="1200" dirty="0"/>
              <a:t>AUTOR NEUVEDEN. </a:t>
            </a:r>
            <a:r>
              <a:rPr lang="cs-CZ" sz="1200" i="1" dirty="0"/>
              <a:t>cs.wikipedia.org</a:t>
            </a:r>
            <a:r>
              <a:rPr lang="cs-CZ" sz="1200" dirty="0"/>
              <a:t> [online]. [cit. </a:t>
            </a:r>
            <a:r>
              <a:rPr lang="cs-CZ" sz="1200" dirty="0" smtClean="0"/>
              <a:t>5.12.2013]. </a:t>
            </a:r>
            <a:r>
              <a:rPr lang="cs-CZ" sz="1200" dirty="0"/>
              <a:t>Dostupný na WWW: </a:t>
            </a:r>
            <a:r>
              <a:rPr lang="cs-CZ" sz="1200" dirty="0">
                <a:hlinkClick r:id="rId2"/>
              </a:rPr>
              <a:t>http://</a:t>
            </a:r>
            <a:r>
              <a:rPr lang="cs-CZ" sz="1200" dirty="0" smtClean="0">
                <a:hlinkClick r:id="rId2"/>
              </a:rPr>
              <a:t>cs.wikipedia.org/wiki/Stejnosm%C4%9Brn%C3%BD_motor</a:t>
            </a:r>
            <a:endParaRPr lang="cs-CZ" sz="1200" dirty="0" smtClean="0"/>
          </a:p>
          <a:p>
            <a:pPr lvl="1">
              <a:buClr>
                <a:srgbClr val="31B6FD"/>
              </a:buClr>
              <a:buFont typeface="Arial" panose="020B0604020202020204" pitchFamily="34" charset="0"/>
              <a:buChar char="•"/>
            </a:pPr>
            <a:r>
              <a:rPr lang="cs-CZ" sz="1500" dirty="0" smtClean="0"/>
              <a:t>Obr</a:t>
            </a:r>
            <a:r>
              <a:rPr lang="cs-CZ" sz="1500" dirty="0"/>
              <a:t>. </a:t>
            </a:r>
            <a:r>
              <a:rPr lang="cs-CZ" sz="1500" dirty="0" smtClean="0"/>
              <a:t>2 – </a:t>
            </a:r>
            <a:r>
              <a:rPr lang="cs-CZ" sz="1200" dirty="0"/>
              <a:t>AUTOR NEUVEDEN. </a:t>
            </a:r>
            <a:r>
              <a:rPr lang="cs-CZ" sz="1200" i="1" dirty="0"/>
              <a:t>uai.fme.vutbr.cz</a:t>
            </a:r>
            <a:r>
              <a:rPr lang="cs-CZ" sz="1200" dirty="0"/>
              <a:t> [online]. [cit. 5.12.2013</a:t>
            </a:r>
            <a:r>
              <a:rPr lang="cs-CZ" sz="1200" dirty="0" smtClean="0"/>
              <a:t>]. </a:t>
            </a:r>
            <a:r>
              <a:rPr lang="cs-CZ" sz="1200" dirty="0"/>
              <a:t>Dostupný na WWW: </a:t>
            </a:r>
            <a:r>
              <a:rPr lang="cs-CZ" sz="1200" dirty="0">
                <a:hlinkClick r:id="rId3"/>
              </a:rPr>
              <a:t>http://</a:t>
            </a:r>
            <a:r>
              <a:rPr lang="cs-CZ" sz="1200" dirty="0" smtClean="0">
                <a:hlinkClick r:id="rId3"/>
              </a:rPr>
              <a:t>uai.fme.vutbr.cz/szz/2013/DP_Jircak.pdf</a:t>
            </a:r>
            <a:endParaRPr lang="cs-CZ" sz="1200" dirty="0" smtClean="0"/>
          </a:p>
          <a:p>
            <a:pPr lvl="1">
              <a:buClr>
                <a:srgbClr val="31B6FD"/>
              </a:buClr>
              <a:buFont typeface="Arial" panose="020B0604020202020204" pitchFamily="34" charset="0"/>
              <a:buChar char="•"/>
            </a:pPr>
            <a:r>
              <a:rPr lang="cs-CZ" sz="1500" dirty="0" smtClean="0"/>
              <a:t>Obr</a:t>
            </a:r>
            <a:r>
              <a:rPr lang="cs-CZ" sz="1500" dirty="0"/>
              <a:t>. </a:t>
            </a:r>
            <a:r>
              <a:rPr lang="cs-CZ" sz="1500" dirty="0" smtClean="0"/>
              <a:t>3 – </a:t>
            </a:r>
            <a:r>
              <a:rPr lang="cs-CZ" sz="1200" dirty="0"/>
              <a:t>AUTOR NEUVEDEN. </a:t>
            </a:r>
            <a:r>
              <a:rPr lang="cs-CZ" sz="1200" i="1" dirty="0"/>
              <a:t>emotor.cz</a:t>
            </a:r>
            <a:r>
              <a:rPr lang="cs-CZ" sz="1200" dirty="0"/>
              <a:t> [online]. [cit. 5.12.2013</a:t>
            </a:r>
            <a:r>
              <a:rPr lang="cs-CZ" sz="1200" dirty="0" smtClean="0"/>
              <a:t>]. </a:t>
            </a:r>
            <a:r>
              <a:rPr lang="cs-CZ" sz="1200" dirty="0"/>
              <a:t>Dostupný na WWW: </a:t>
            </a:r>
            <a:r>
              <a:rPr lang="cs-CZ" sz="1200" dirty="0">
                <a:hlinkClick r:id="rId4"/>
              </a:rPr>
              <a:t>http://</a:t>
            </a:r>
            <a:r>
              <a:rPr lang="cs-CZ" sz="1200" dirty="0" smtClean="0">
                <a:hlinkClick r:id="rId4"/>
              </a:rPr>
              <a:t>www.emotor.cz/vznik-tociveho-magnetickeho-pole.htm</a:t>
            </a:r>
            <a:endParaRPr lang="cs-CZ" sz="1200" dirty="0" smtClean="0"/>
          </a:p>
          <a:p>
            <a:pPr lvl="1">
              <a:buClr>
                <a:srgbClr val="31B6FD"/>
              </a:buClr>
              <a:buFont typeface="Arial" panose="020B0604020202020204" pitchFamily="34" charset="0"/>
              <a:buChar char="•"/>
            </a:pPr>
            <a:r>
              <a:rPr lang="cs-CZ" sz="1500" dirty="0" smtClean="0"/>
              <a:t>Obr</a:t>
            </a:r>
            <a:r>
              <a:rPr lang="cs-CZ" sz="1500" dirty="0"/>
              <a:t>. </a:t>
            </a:r>
            <a:r>
              <a:rPr lang="cs-CZ" sz="1500" dirty="0" smtClean="0"/>
              <a:t>4 </a:t>
            </a:r>
            <a:r>
              <a:rPr lang="cs-CZ" sz="1500" dirty="0"/>
              <a:t>– </a:t>
            </a:r>
            <a:r>
              <a:rPr lang="cs-CZ" sz="1200" dirty="0"/>
              <a:t>AUTOR NEUVEDEN. </a:t>
            </a:r>
            <a:r>
              <a:rPr lang="cs-CZ" sz="1200" i="1" dirty="0"/>
              <a:t>emotor.cz</a:t>
            </a:r>
            <a:r>
              <a:rPr lang="cs-CZ" sz="1200" dirty="0"/>
              <a:t> [online]. [cit. 5.12.2013</a:t>
            </a:r>
            <a:r>
              <a:rPr lang="cs-CZ" sz="1200" dirty="0" smtClean="0"/>
              <a:t>]. </a:t>
            </a:r>
            <a:r>
              <a:rPr lang="cs-CZ" sz="1200" dirty="0"/>
              <a:t>Dostupný na WWW: </a:t>
            </a:r>
            <a:r>
              <a:rPr lang="cs-CZ" sz="1200" dirty="0">
                <a:hlinkClick r:id="rId5"/>
              </a:rPr>
              <a:t>http://</a:t>
            </a:r>
            <a:r>
              <a:rPr lang="cs-CZ" sz="1200" dirty="0" smtClean="0">
                <a:hlinkClick r:id="rId5"/>
              </a:rPr>
              <a:t>www.emotor.cz/asynchronni-elektromotor-trifazovy.htm</a:t>
            </a:r>
            <a:endParaRPr lang="cs-CZ" sz="1200" dirty="0" smtClean="0"/>
          </a:p>
          <a:p>
            <a:pPr lvl="1">
              <a:buClr>
                <a:srgbClr val="31B6FD"/>
              </a:buClr>
              <a:buFont typeface="Arial" panose="020B0604020202020204" pitchFamily="34" charset="0"/>
              <a:buChar char="•"/>
            </a:pPr>
            <a:r>
              <a:rPr lang="pt-BR" sz="1500" dirty="0" smtClean="0"/>
              <a:t>Obr</a:t>
            </a:r>
            <a:r>
              <a:rPr lang="pt-BR" sz="1500" dirty="0"/>
              <a:t>. </a:t>
            </a:r>
            <a:r>
              <a:rPr lang="cs-CZ" sz="1500" dirty="0" smtClean="0"/>
              <a:t>5</a:t>
            </a:r>
            <a:r>
              <a:rPr lang="pt-BR" sz="1500" dirty="0" smtClean="0"/>
              <a:t> –</a:t>
            </a:r>
            <a:r>
              <a:rPr lang="cs-CZ" sz="1500" dirty="0" smtClean="0"/>
              <a:t> </a:t>
            </a:r>
            <a:r>
              <a:rPr lang="cs-CZ" sz="1200" dirty="0"/>
              <a:t>AUTOR NEUVEDEN. </a:t>
            </a:r>
            <a:r>
              <a:rPr lang="cs-CZ" sz="1200" i="1" dirty="0"/>
              <a:t>controlengcesko.com</a:t>
            </a:r>
            <a:r>
              <a:rPr lang="cs-CZ" sz="1200" dirty="0"/>
              <a:t> [online]. [cit. 5.12.2013</a:t>
            </a:r>
            <a:r>
              <a:rPr lang="cs-CZ" sz="1200" dirty="0" smtClean="0"/>
              <a:t>]. </a:t>
            </a:r>
            <a:r>
              <a:rPr lang="cs-CZ" sz="1200" dirty="0"/>
              <a:t>Dostupný na WWW: </a:t>
            </a:r>
            <a:r>
              <a:rPr lang="cs-CZ" sz="1200" dirty="0">
                <a:hlinkClick r:id="rId6"/>
              </a:rPr>
              <a:t>http://www.controlengcesko.com/hlavni-menu/artykuly/artykul/article/motory-ie3</a:t>
            </a:r>
            <a:r>
              <a:rPr lang="cs-CZ" sz="1200" dirty="0" smtClean="0">
                <a:hlinkClick r:id="rId6"/>
              </a:rPr>
              <a:t>/</a:t>
            </a:r>
            <a:endParaRPr lang="cs-CZ" sz="1200" dirty="0" smtClean="0"/>
          </a:p>
          <a:p>
            <a:pPr lvl="1">
              <a:buClr>
                <a:srgbClr val="31B6FD"/>
              </a:buClr>
              <a:buFont typeface="Arial" panose="020B0604020202020204" pitchFamily="34" charset="0"/>
              <a:buChar char="•"/>
            </a:pPr>
            <a:r>
              <a:rPr lang="cs-CZ" sz="1500" dirty="0" smtClean="0"/>
              <a:t>zdroj obrázků: </a:t>
            </a:r>
            <a:r>
              <a:rPr lang="cs-CZ" sz="1500" dirty="0" smtClean="0">
                <a:hlinkClick r:id="rId7"/>
              </a:rPr>
              <a:t>www.office.microsoft.com</a:t>
            </a:r>
            <a:endParaRPr lang="cs-CZ" sz="1800" dirty="0" smtClean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17</a:t>
            </a:fld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84287140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3081</TotalTime>
  <Words>774</Words>
  <Application>Microsoft Office PowerPoint</Application>
  <PresentationFormat>Předvádění na obrazovce (4:3)</PresentationFormat>
  <Paragraphs>124</Paragraphs>
  <Slides>17</Slides>
  <Notes>2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Vlnění</vt:lpstr>
      <vt:lpstr>Základní škola a Mateřská škola Bílá Třemešná, okres Trutnov</vt:lpstr>
      <vt:lpstr>Anotace</vt:lpstr>
      <vt:lpstr>Anotace</vt:lpstr>
      <vt:lpstr>Elektromotory</vt:lpstr>
      <vt:lpstr>Rozdělení elektromotorů</vt:lpstr>
      <vt:lpstr>Stejnosměrný elektromotor</vt:lpstr>
      <vt:lpstr>jednofázový Střídavý elektromotor</vt:lpstr>
      <vt:lpstr>synchronní elektromotor (3 fáze)</vt:lpstr>
      <vt:lpstr>Asynchronní elektromotor (3 fáze)</vt:lpstr>
      <vt:lpstr>Co jsme se dozvěděli?</vt:lpstr>
      <vt:lpstr>Závěrečné opakování</vt:lpstr>
      <vt:lpstr>Stejnosměrný elektromotor je konstrukčně podobný:</vt:lpstr>
      <vt:lpstr>Rotor stejnosměrného elektromotoru tvoří:</vt:lpstr>
      <vt:lpstr>Mezi trojfázové motory nepatří:</vt:lpstr>
      <vt:lpstr>Rotor synchronního motoru má:</vt:lpstr>
      <vt:lpstr>Rotor asynchronního motoru má: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Dum</cp:lastModifiedBy>
  <cp:revision>266</cp:revision>
  <dcterms:created xsi:type="dcterms:W3CDTF">2013-05-10T12:01:16Z</dcterms:created>
  <dcterms:modified xsi:type="dcterms:W3CDTF">2014-01-03T11:44:23Z</dcterms:modified>
</cp:coreProperties>
</file>