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7"/>
  </p:notesMasterIdLst>
  <p:sldIdLst>
    <p:sldId id="256" r:id="rId2"/>
    <p:sldId id="262" r:id="rId3"/>
    <p:sldId id="264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72" r:id="rId12"/>
    <p:sldId id="273" r:id="rId13"/>
    <p:sldId id="274" r:id="rId14"/>
    <p:sldId id="275" r:id="rId15"/>
    <p:sldId id="276" r:id="rId16"/>
    <p:sldId id="277" r:id="rId17"/>
    <p:sldId id="278" r:id="rId18"/>
    <p:sldId id="279" r:id="rId19"/>
    <p:sldId id="280" r:id="rId20"/>
    <p:sldId id="281" r:id="rId21"/>
    <p:sldId id="282" r:id="rId22"/>
    <p:sldId id="283" r:id="rId23"/>
    <p:sldId id="284" r:id="rId24"/>
    <p:sldId id="285" r:id="rId25"/>
    <p:sldId id="260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8585"/>
    <a:srgbClr val="FF6D6D"/>
    <a:srgbClr val="FFC1C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24" autoAdjust="0"/>
  </p:normalViewPr>
  <p:slideViewPr>
    <p:cSldViewPr>
      <p:cViewPr>
        <p:scale>
          <a:sx n="75" d="100"/>
          <a:sy n="75" d="100"/>
        </p:scale>
        <p:origin x="-462" y="-7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Elektrický proud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VY_32_INOVACE_Opakování – střídavý proud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Elektrický proud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VY_32_INOVACE_Opakování – střídavý proud</a:t>
          </a:r>
          <a:endParaRPr lang="cs-CZ" sz="2000" kern="1200" dirty="0" smtClean="0"/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3.1.2014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3.1.2014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3.1.2014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3.1.2014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18" Type="http://schemas.openxmlformats.org/officeDocument/2006/relationships/slide" Target="slide21.xml"/><Relationship Id="rId3" Type="http://schemas.openxmlformats.org/officeDocument/2006/relationships/slide" Target="slide6.xml"/><Relationship Id="rId21" Type="http://schemas.openxmlformats.org/officeDocument/2006/relationships/slide" Target="slide24.xml"/><Relationship Id="rId7" Type="http://schemas.openxmlformats.org/officeDocument/2006/relationships/slide" Target="slide10.xml"/><Relationship Id="rId12" Type="http://schemas.openxmlformats.org/officeDocument/2006/relationships/slide" Target="slide15.xml"/><Relationship Id="rId17" Type="http://schemas.openxmlformats.org/officeDocument/2006/relationships/slide" Target="slide20.xml"/><Relationship Id="rId2" Type="http://schemas.openxmlformats.org/officeDocument/2006/relationships/slide" Target="slide5.xml"/><Relationship Id="rId16" Type="http://schemas.openxmlformats.org/officeDocument/2006/relationships/slide" Target="slide19.xml"/><Relationship Id="rId20" Type="http://schemas.openxmlformats.org/officeDocument/2006/relationships/slide" Target="slide23.xml"/><Relationship Id="rId1" Type="http://schemas.openxmlformats.org/officeDocument/2006/relationships/slideLayout" Target="../slideLayouts/slideLayout6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10" Type="http://schemas.openxmlformats.org/officeDocument/2006/relationships/slide" Target="slide13.xml"/><Relationship Id="rId19" Type="http://schemas.openxmlformats.org/officeDocument/2006/relationships/slide" Target="slide22.xml"/><Relationship Id="rId4" Type="http://schemas.openxmlformats.org/officeDocument/2006/relationships/slide" Target="slide7.xml"/><Relationship Id="rId9" Type="http://schemas.openxmlformats.org/officeDocument/2006/relationships/slide" Target="slide12.xml"/><Relationship Id="rId14" Type="http://schemas.openxmlformats.org/officeDocument/2006/relationships/slide" Target="slide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479643374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fontScale="85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slouží k opakování učiva </a:t>
            </a:r>
            <a:r>
              <a:rPr lang="cs-CZ" dirty="0" smtClean="0"/>
              <a:t>o </a:t>
            </a:r>
            <a:r>
              <a:rPr lang="cs-CZ" smtClean="0"/>
              <a:t>střídavém proudu pro </a:t>
            </a:r>
            <a:r>
              <a:rPr lang="cs-CZ" dirty="0" smtClean="0"/>
              <a:t>žáky 9. ročníku.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Procvičování probíhá hravou formou soutěže mezi dvěma týmy. Tým který je na řadě zvolí otázku za 1 – 5 bodů. Po kliknutí na obdélník s daným počtem bodů dojde k přesměrování na snímek s příslušnou otázkou. Poté co se po kliknutí zobrazí otázka začne se odpočítávat čas (barevně se vyplňuje obdélník časomíry, uplynutí času je oznámeno zčervenáním obdélníku a zvukovým signálem). Po dalším kliknutí se zobrazí odpověď pro kontrolu. Tlačítko zpět způsobí přesměrování na hlavní stránku s otázkami, kde právě zodpovězená otázka změní barvu. Moderátor poté kliknutím myši na obrázky </a:t>
            </a:r>
            <a:r>
              <a:rPr lang="cs-CZ" dirty="0" err="1" smtClean="0"/>
              <a:t>smajlíků</a:t>
            </a:r>
            <a:r>
              <a:rPr lang="cs-CZ" dirty="0" smtClean="0"/>
              <a:t> přidělí danému týmu body (</a:t>
            </a:r>
            <a:r>
              <a:rPr lang="cs-CZ" dirty="0" err="1" smtClean="0"/>
              <a:t>smajlíci</a:t>
            </a:r>
            <a:r>
              <a:rPr lang="cs-CZ" dirty="0" smtClean="0"/>
              <a:t> se po kliknutí vybarví). Následně vybírá otázku druhý tým…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Časová náročnost přibližně </a:t>
            </a:r>
            <a:r>
              <a:rPr lang="cs-CZ" dirty="0" smtClean="0"/>
              <a:t>30 </a:t>
            </a:r>
            <a:r>
              <a:rPr lang="cs-CZ" dirty="0" smtClean="0"/>
              <a:t>min.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Autofit/>
          </a:bodyPr>
          <a:lstStyle/>
          <a:p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/>
              <a:t>Opakování – střídavý </a:t>
            </a:r>
            <a:r>
              <a:rPr lang="cs-CZ" sz="6000" dirty="0" smtClean="0"/>
              <a:t>proud</a:t>
            </a:r>
            <a:endParaRPr lang="cs-CZ" sz="60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1763688" y="5157192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3203848" y="5157192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4644008" y="5157192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Zaoblený obdélník 7">
            <a:hlinkClick r:id="rId5" action="ppaction://hlinksldjump"/>
          </p:cNvPr>
          <p:cNvSpPr/>
          <p:nvPr/>
        </p:nvSpPr>
        <p:spPr>
          <a:xfrm>
            <a:off x="6084168" y="5157192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Zaoblený obdélník 8">
            <a:hlinkClick r:id="rId6" action="ppaction://hlinksldjump"/>
          </p:cNvPr>
          <p:cNvSpPr/>
          <p:nvPr/>
        </p:nvSpPr>
        <p:spPr>
          <a:xfrm>
            <a:off x="1763688" y="4365104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Zaoblený obdélník 9">
            <a:hlinkClick r:id="rId7" action="ppaction://hlinksldjump"/>
          </p:cNvPr>
          <p:cNvSpPr/>
          <p:nvPr/>
        </p:nvSpPr>
        <p:spPr>
          <a:xfrm>
            <a:off x="3203848" y="4365104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Zaoblený obdélník 10">
            <a:hlinkClick r:id="rId8" action="ppaction://hlinksldjump"/>
          </p:cNvPr>
          <p:cNvSpPr/>
          <p:nvPr/>
        </p:nvSpPr>
        <p:spPr>
          <a:xfrm>
            <a:off x="4644008" y="4365104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Zaoblený obdélník 11">
            <a:hlinkClick r:id="rId9" action="ppaction://hlinksldjump"/>
          </p:cNvPr>
          <p:cNvSpPr/>
          <p:nvPr/>
        </p:nvSpPr>
        <p:spPr>
          <a:xfrm>
            <a:off x="6084168" y="4365104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Zaoblený obdélník 12">
            <a:hlinkClick r:id="rId10" action="ppaction://hlinksldjump"/>
          </p:cNvPr>
          <p:cNvSpPr/>
          <p:nvPr/>
        </p:nvSpPr>
        <p:spPr>
          <a:xfrm>
            <a:off x="1763688" y="3573016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aoblený obdélník 13">
            <a:hlinkClick r:id="rId11" action="ppaction://hlinksldjump"/>
          </p:cNvPr>
          <p:cNvSpPr/>
          <p:nvPr/>
        </p:nvSpPr>
        <p:spPr>
          <a:xfrm>
            <a:off x="3203848" y="3573016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5" name="Zaoblený obdélník 14">
            <a:hlinkClick r:id="rId12" action="ppaction://hlinksldjump"/>
          </p:cNvPr>
          <p:cNvSpPr/>
          <p:nvPr/>
        </p:nvSpPr>
        <p:spPr>
          <a:xfrm>
            <a:off x="4644008" y="3573016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Zaoblený obdélník 15">
            <a:hlinkClick r:id="rId13" action="ppaction://hlinksldjump"/>
          </p:cNvPr>
          <p:cNvSpPr/>
          <p:nvPr/>
        </p:nvSpPr>
        <p:spPr>
          <a:xfrm>
            <a:off x="6084168" y="3573016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" name="Zaoblený obdélník 16">
            <a:hlinkClick r:id="rId14" action="ppaction://hlinksldjump"/>
          </p:cNvPr>
          <p:cNvSpPr/>
          <p:nvPr/>
        </p:nvSpPr>
        <p:spPr>
          <a:xfrm>
            <a:off x="1763688" y="2780928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" name="Zaoblený obdélník 17">
            <a:hlinkClick r:id="rId15" action="ppaction://hlinksldjump"/>
          </p:cNvPr>
          <p:cNvSpPr/>
          <p:nvPr/>
        </p:nvSpPr>
        <p:spPr>
          <a:xfrm>
            <a:off x="3203848" y="2780928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" name="Zaoblený obdélník 18">
            <a:hlinkClick r:id="rId16" action="ppaction://hlinksldjump"/>
          </p:cNvPr>
          <p:cNvSpPr/>
          <p:nvPr/>
        </p:nvSpPr>
        <p:spPr>
          <a:xfrm>
            <a:off x="4644008" y="2780928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0" name="Zaoblený obdélník 19">
            <a:hlinkClick r:id="rId17" action="ppaction://hlinksldjump"/>
          </p:cNvPr>
          <p:cNvSpPr/>
          <p:nvPr/>
        </p:nvSpPr>
        <p:spPr>
          <a:xfrm>
            <a:off x="6084168" y="2780928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1" name="Zaoblený obdélník 20">
            <a:hlinkClick r:id="rId18" action="ppaction://hlinksldjump"/>
          </p:cNvPr>
          <p:cNvSpPr/>
          <p:nvPr/>
        </p:nvSpPr>
        <p:spPr>
          <a:xfrm>
            <a:off x="1763688" y="2060848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5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2" name="Zaoblený obdélník 21">
            <a:hlinkClick r:id="rId19" action="ppaction://hlinksldjump"/>
          </p:cNvPr>
          <p:cNvSpPr/>
          <p:nvPr/>
        </p:nvSpPr>
        <p:spPr>
          <a:xfrm>
            <a:off x="3203848" y="2060848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5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3" name="Zaoblený obdélník 22">
            <a:hlinkClick r:id="rId20" action="ppaction://hlinksldjump"/>
          </p:cNvPr>
          <p:cNvSpPr/>
          <p:nvPr/>
        </p:nvSpPr>
        <p:spPr>
          <a:xfrm>
            <a:off x="4644008" y="2060848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5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4" name="Zaoblený obdélník 23">
            <a:hlinkClick r:id="rId21" action="ppaction://hlinksldjump"/>
          </p:cNvPr>
          <p:cNvSpPr/>
          <p:nvPr/>
        </p:nvSpPr>
        <p:spPr>
          <a:xfrm>
            <a:off x="6084168" y="2060848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5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5" name="Veselý obličej 24"/>
          <p:cNvSpPr/>
          <p:nvPr/>
        </p:nvSpPr>
        <p:spPr>
          <a:xfrm>
            <a:off x="323528" y="5351058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323528" y="4979940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eselý obličej 26"/>
          <p:cNvSpPr/>
          <p:nvPr/>
        </p:nvSpPr>
        <p:spPr>
          <a:xfrm>
            <a:off x="323528" y="4608822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eselý obličej 27"/>
          <p:cNvSpPr/>
          <p:nvPr/>
        </p:nvSpPr>
        <p:spPr>
          <a:xfrm>
            <a:off x="323528" y="4237704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eselý obličej 28"/>
          <p:cNvSpPr/>
          <p:nvPr/>
        </p:nvSpPr>
        <p:spPr>
          <a:xfrm>
            <a:off x="323528" y="386658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eselý obličej 29"/>
          <p:cNvSpPr/>
          <p:nvPr/>
        </p:nvSpPr>
        <p:spPr>
          <a:xfrm>
            <a:off x="323528" y="3495468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eselý obličej 30"/>
          <p:cNvSpPr/>
          <p:nvPr/>
        </p:nvSpPr>
        <p:spPr>
          <a:xfrm>
            <a:off x="323528" y="3124350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eselý obličej 31"/>
          <p:cNvSpPr/>
          <p:nvPr/>
        </p:nvSpPr>
        <p:spPr>
          <a:xfrm>
            <a:off x="323528" y="2753232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eselý obličej 32"/>
          <p:cNvSpPr/>
          <p:nvPr/>
        </p:nvSpPr>
        <p:spPr>
          <a:xfrm>
            <a:off x="323528" y="2382114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eselý obličej 33"/>
          <p:cNvSpPr/>
          <p:nvPr/>
        </p:nvSpPr>
        <p:spPr>
          <a:xfrm>
            <a:off x="323528" y="201099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eselý obličej 34"/>
          <p:cNvSpPr/>
          <p:nvPr/>
        </p:nvSpPr>
        <p:spPr>
          <a:xfrm>
            <a:off x="323528" y="1639878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eselý obličej 35"/>
          <p:cNvSpPr/>
          <p:nvPr/>
        </p:nvSpPr>
        <p:spPr>
          <a:xfrm>
            <a:off x="323528" y="1268760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eselý obličej 36"/>
          <p:cNvSpPr/>
          <p:nvPr/>
        </p:nvSpPr>
        <p:spPr>
          <a:xfrm>
            <a:off x="323528" y="572217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eselý obličej 37"/>
          <p:cNvSpPr/>
          <p:nvPr/>
        </p:nvSpPr>
        <p:spPr>
          <a:xfrm>
            <a:off x="323528" y="609329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eselý obličej 38"/>
          <p:cNvSpPr/>
          <p:nvPr/>
        </p:nvSpPr>
        <p:spPr>
          <a:xfrm>
            <a:off x="683568" y="5351058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eselý obličej 39"/>
          <p:cNvSpPr/>
          <p:nvPr/>
        </p:nvSpPr>
        <p:spPr>
          <a:xfrm>
            <a:off x="683568" y="4979940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eselý obličej 40"/>
          <p:cNvSpPr/>
          <p:nvPr/>
        </p:nvSpPr>
        <p:spPr>
          <a:xfrm>
            <a:off x="683568" y="4608822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eselý obličej 41"/>
          <p:cNvSpPr/>
          <p:nvPr/>
        </p:nvSpPr>
        <p:spPr>
          <a:xfrm>
            <a:off x="683568" y="4237704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eselý obličej 42"/>
          <p:cNvSpPr/>
          <p:nvPr/>
        </p:nvSpPr>
        <p:spPr>
          <a:xfrm>
            <a:off x="683568" y="386658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eselý obličej 43"/>
          <p:cNvSpPr/>
          <p:nvPr/>
        </p:nvSpPr>
        <p:spPr>
          <a:xfrm>
            <a:off x="683568" y="3495468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eselý obličej 44"/>
          <p:cNvSpPr/>
          <p:nvPr/>
        </p:nvSpPr>
        <p:spPr>
          <a:xfrm>
            <a:off x="683568" y="3124350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eselý obličej 45"/>
          <p:cNvSpPr/>
          <p:nvPr/>
        </p:nvSpPr>
        <p:spPr>
          <a:xfrm>
            <a:off x="683568" y="2753232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eselý obličej 46"/>
          <p:cNvSpPr/>
          <p:nvPr/>
        </p:nvSpPr>
        <p:spPr>
          <a:xfrm>
            <a:off x="683568" y="2382114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eselý obličej 47"/>
          <p:cNvSpPr/>
          <p:nvPr/>
        </p:nvSpPr>
        <p:spPr>
          <a:xfrm>
            <a:off x="683568" y="201099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eselý obličej 48"/>
          <p:cNvSpPr/>
          <p:nvPr/>
        </p:nvSpPr>
        <p:spPr>
          <a:xfrm>
            <a:off x="683568" y="1639878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eselý obličej 49"/>
          <p:cNvSpPr/>
          <p:nvPr/>
        </p:nvSpPr>
        <p:spPr>
          <a:xfrm>
            <a:off x="683568" y="1268760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eselý obličej 50"/>
          <p:cNvSpPr/>
          <p:nvPr/>
        </p:nvSpPr>
        <p:spPr>
          <a:xfrm>
            <a:off x="683568" y="572217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eselý obličej 51"/>
          <p:cNvSpPr/>
          <p:nvPr/>
        </p:nvSpPr>
        <p:spPr>
          <a:xfrm>
            <a:off x="683568" y="609329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eselý obličej 52"/>
          <p:cNvSpPr/>
          <p:nvPr/>
        </p:nvSpPr>
        <p:spPr>
          <a:xfrm>
            <a:off x="1043608" y="5351058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eselý obličej 53"/>
          <p:cNvSpPr/>
          <p:nvPr/>
        </p:nvSpPr>
        <p:spPr>
          <a:xfrm>
            <a:off x="1043608" y="4979940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eselý obličej 54"/>
          <p:cNvSpPr/>
          <p:nvPr/>
        </p:nvSpPr>
        <p:spPr>
          <a:xfrm>
            <a:off x="1043608" y="4608822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eselý obličej 55"/>
          <p:cNvSpPr/>
          <p:nvPr/>
        </p:nvSpPr>
        <p:spPr>
          <a:xfrm>
            <a:off x="1043608" y="4237704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eselý obličej 56"/>
          <p:cNvSpPr/>
          <p:nvPr/>
        </p:nvSpPr>
        <p:spPr>
          <a:xfrm>
            <a:off x="1043608" y="386658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eselý obličej 57"/>
          <p:cNvSpPr/>
          <p:nvPr/>
        </p:nvSpPr>
        <p:spPr>
          <a:xfrm>
            <a:off x="1043608" y="3495468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eselý obličej 58"/>
          <p:cNvSpPr/>
          <p:nvPr/>
        </p:nvSpPr>
        <p:spPr>
          <a:xfrm>
            <a:off x="1043608" y="3124350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eselý obličej 59"/>
          <p:cNvSpPr/>
          <p:nvPr/>
        </p:nvSpPr>
        <p:spPr>
          <a:xfrm>
            <a:off x="1043608" y="2753232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Veselý obličej 60"/>
          <p:cNvSpPr/>
          <p:nvPr/>
        </p:nvSpPr>
        <p:spPr>
          <a:xfrm>
            <a:off x="1043608" y="2382114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Veselý obličej 61"/>
          <p:cNvSpPr/>
          <p:nvPr/>
        </p:nvSpPr>
        <p:spPr>
          <a:xfrm>
            <a:off x="1043608" y="201099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Veselý obličej 62"/>
          <p:cNvSpPr/>
          <p:nvPr/>
        </p:nvSpPr>
        <p:spPr>
          <a:xfrm>
            <a:off x="1043608" y="1639878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Veselý obličej 63"/>
          <p:cNvSpPr/>
          <p:nvPr/>
        </p:nvSpPr>
        <p:spPr>
          <a:xfrm>
            <a:off x="1043608" y="1268760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Veselý obličej 64"/>
          <p:cNvSpPr/>
          <p:nvPr/>
        </p:nvSpPr>
        <p:spPr>
          <a:xfrm>
            <a:off x="1043608" y="572217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Veselý obličej 65"/>
          <p:cNvSpPr/>
          <p:nvPr/>
        </p:nvSpPr>
        <p:spPr>
          <a:xfrm>
            <a:off x="1043608" y="609329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Veselý obličej 66"/>
          <p:cNvSpPr/>
          <p:nvPr/>
        </p:nvSpPr>
        <p:spPr>
          <a:xfrm>
            <a:off x="7812360" y="5351058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Veselý obličej 67"/>
          <p:cNvSpPr/>
          <p:nvPr/>
        </p:nvSpPr>
        <p:spPr>
          <a:xfrm>
            <a:off x="7812360" y="4979940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Veselý obličej 68"/>
          <p:cNvSpPr/>
          <p:nvPr/>
        </p:nvSpPr>
        <p:spPr>
          <a:xfrm>
            <a:off x="7812360" y="4608822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Veselý obličej 69"/>
          <p:cNvSpPr/>
          <p:nvPr/>
        </p:nvSpPr>
        <p:spPr>
          <a:xfrm>
            <a:off x="7812360" y="4237704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Veselý obličej 70"/>
          <p:cNvSpPr/>
          <p:nvPr/>
        </p:nvSpPr>
        <p:spPr>
          <a:xfrm>
            <a:off x="7812360" y="386658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Veselý obličej 71"/>
          <p:cNvSpPr/>
          <p:nvPr/>
        </p:nvSpPr>
        <p:spPr>
          <a:xfrm>
            <a:off x="7812360" y="3495468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Veselý obličej 72"/>
          <p:cNvSpPr/>
          <p:nvPr/>
        </p:nvSpPr>
        <p:spPr>
          <a:xfrm>
            <a:off x="7812360" y="3124350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Veselý obličej 73"/>
          <p:cNvSpPr/>
          <p:nvPr/>
        </p:nvSpPr>
        <p:spPr>
          <a:xfrm>
            <a:off x="7812360" y="2753232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Veselý obličej 74"/>
          <p:cNvSpPr/>
          <p:nvPr/>
        </p:nvSpPr>
        <p:spPr>
          <a:xfrm>
            <a:off x="7812360" y="2382114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Veselý obličej 75"/>
          <p:cNvSpPr/>
          <p:nvPr/>
        </p:nvSpPr>
        <p:spPr>
          <a:xfrm>
            <a:off x="7812360" y="201099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Veselý obličej 76"/>
          <p:cNvSpPr/>
          <p:nvPr/>
        </p:nvSpPr>
        <p:spPr>
          <a:xfrm>
            <a:off x="7812360" y="1639878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Veselý obličej 77"/>
          <p:cNvSpPr/>
          <p:nvPr/>
        </p:nvSpPr>
        <p:spPr>
          <a:xfrm>
            <a:off x="7812360" y="1268760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Veselý obličej 78"/>
          <p:cNvSpPr/>
          <p:nvPr/>
        </p:nvSpPr>
        <p:spPr>
          <a:xfrm>
            <a:off x="7812360" y="572217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Veselý obličej 79"/>
          <p:cNvSpPr/>
          <p:nvPr/>
        </p:nvSpPr>
        <p:spPr>
          <a:xfrm>
            <a:off x="7812360" y="609329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Veselý obličej 80"/>
          <p:cNvSpPr/>
          <p:nvPr/>
        </p:nvSpPr>
        <p:spPr>
          <a:xfrm>
            <a:off x="8172400" y="5351058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Veselý obličej 81"/>
          <p:cNvSpPr/>
          <p:nvPr/>
        </p:nvSpPr>
        <p:spPr>
          <a:xfrm>
            <a:off x="8172400" y="4979940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Veselý obličej 82"/>
          <p:cNvSpPr/>
          <p:nvPr/>
        </p:nvSpPr>
        <p:spPr>
          <a:xfrm>
            <a:off x="8172400" y="4608822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Veselý obličej 83"/>
          <p:cNvSpPr/>
          <p:nvPr/>
        </p:nvSpPr>
        <p:spPr>
          <a:xfrm>
            <a:off x="8172400" y="4237704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Veselý obličej 84"/>
          <p:cNvSpPr/>
          <p:nvPr/>
        </p:nvSpPr>
        <p:spPr>
          <a:xfrm>
            <a:off x="8172400" y="386658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Veselý obličej 85"/>
          <p:cNvSpPr/>
          <p:nvPr/>
        </p:nvSpPr>
        <p:spPr>
          <a:xfrm>
            <a:off x="8172400" y="3495468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Veselý obličej 86"/>
          <p:cNvSpPr/>
          <p:nvPr/>
        </p:nvSpPr>
        <p:spPr>
          <a:xfrm>
            <a:off x="8172400" y="3124350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Veselý obličej 87"/>
          <p:cNvSpPr/>
          <p:nvPr/>
        </p:nvSpPr>
        <p:spPr>
          <a:xfrm>
            <a:off x="8172400" y="2753232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Veselý obličej 88"/>
          <p:cNvSpPr/>
          <p:nvPr/>
        </p:nvSpPr>
        <p:spPr>
          <a:xfrm>
            <a:off x="8172400" y="2382114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Veselý obličej 89"/>
          <p:cNvSpPr/>
          <p:nvPr/>
        </p:nvSpPr>
        <p:spPr>
          <a:xfrm>
            <a:off x="8172400" y="201099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Veselý obličej 90"/>
          <p:cNvSpPr/>
          <p:nvPr/>
        </p:nvSpPr>
        <p:spPr>
          <a:xfrm>
            <a:off x="8172400" y="1639878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Veselý obličej 91"/>
          <p:cNvSpPr/>
          <p:nvPr/>
        </p:nvSpPr>
        <p:spPr>
          <a:xfrm>
            <a:off x="8172400" y="1268760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Veselý obličej 92"/>
          <p:cNvSpPr/>
          <p:nvPr/>
        </p:nvSpPr>
        <p:spPr>
          <a:xfrm>
            <a:off x="8172400" y="572217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Veselý obličej 93"/>
          <p:cNvSpPr/>
          <p:nvPr/>
        </p:nvSpPr>
        <p:spPr>
          <a:xfrm>
            <a:off x="8172400" y="609329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Veselý obličej 94"/>
          <p:cNvSpPr/>
          <p:nvPr/>
        </p:nvSpPr>
        <p:spPr>
          <a:xfrm>
            <a:off x="8532440" y="5351058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Veselý obličej 95"/>
          <p:cNvSpPr/>
          <p:nvPr/>
        </p:nvSpPr>
        <p:spPr>
          <a:xfrm>
            <a:off x="8532440" y="4979940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Veselý obličej 96"/>
          <p:cNvSpPr/>
          <p:nvPr/>
        </p:nvSpPr>
        <p:spPr>
          <a:xfrm>
            <a:off x="8532440" y="4608822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Veselý obličej 97"/>
          <p:cNvSpPr/>
          <p:nvPr/>
        </p:nvSpPr>
        <p:spPr>
          <a:xfrm>
            <a:off x="8532440" y="4237704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Veselý obličej 98"/>
          <p:cNvSpPr/>
          <p:nvPr/>
        </p:nvSpPr>
        <p:spPr>
          <a:xfrm>
            <a:off x="8532440" y="386658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Veselý obličej 99"/>
          <p:cNvSpPr/>
          <p:nvPr/>
        </p:nvSpPr>
        <p:spPr>
          <a:xfrm>
            <a:off x="8532440" y="3495468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Veselý obličej 100"/>
          <p:cNvSpPr/>
          <p:nvPr/>
        </p:nvSpPr>
        <p:spPr>
          <a:xfrm>
            <a:off x="8532440" y="3124350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Veselý obličej 101"/>
          <p:cNvSpPr/>
          <p:nvPr/>
        </p:nvSpPr>
        <p:spPr>
          <a:xfrm>
            <a:off x="8532440" y="2753232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Veselý obličej 102"/>
          <p:cNvSpPr/>
          <p:nvPr/>
        </p:nvSpPr>
        <p:spPr>
          <a:xfrm>
            <a:off x="8532440" y="2382114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Veselý obličej 103"/>
          <p:cNvSpPr/>
          <p:nvPr/>
        </p:nvSpPr>
        <p:spPr>
          <a:xfrm>
            <a:off x="8532440" y="201099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Veselý obličej 104"/>
          <p:cNvSpPr/>
          <p:nvPr/>
        </p:nvSpPr>
        <p:spPr>
          <a:xfrm>
            <a:off x="8532440" y="1639878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Veselý obličej 105"/>
          <p:cNvSpPr/>
          <p:nvPr/>
        </p:nvSpPr>
        <p:spPr>
          <a:xfrm>
            <a:off x="8532440" y="1268760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Veselý obličej 106"/>
          <p:cNvSpPr/>
          <p:nvPr/>
        </p:nvSpPr>
        <p:spPr>
          <a:xfrm>
            <a:off x="8532440" y="572217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Veselý obličej 107"/>
          <p:cNvSpPr/>
          <p:nvPr/>
        </p:nvSpPr>
        <p:spPr>
          <a:xfrm>
            <a:off x="8532440" y="609329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Nadpis 108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MODRÁ  nebo  ČERVENÁ 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396487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14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1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1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1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16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16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17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17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7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5" fill="hold">
                      <p:stCondLst>
                        <p:cond delay="0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17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18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18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18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9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1" fill="hold">
                      <p:stCondLst>
                        <p:cond delay="0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19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19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0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0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1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1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1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5" fill="hold">
                      <p:stCondLst>
                        <p:cond delay="0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2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2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3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3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3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9" fill="hold">
                      <p:stCondLst>
                        <p:cond delay="0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4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4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46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7" fill="hold">
                      <p:stCondLst>
                        <p:cond delay="0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5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5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5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6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>
                      <p:stCondLst>
                        <p:cond delay="0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6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6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7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1" fill="hold">
                      <p:stCondLst>
                        <p:cond delay="0"/>
                      </p:stCondLst>
                      <p:childTnLst>
                        <p:par>
                          <p:cTn id="272" fill="hold">
                            <p:stCondLst>
                              <p:cond delay="0"/>
                            </p:stCondLst>
                            <p:childTnLst>
                              <p:par>
                                <p:cTn id="27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7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7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8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8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86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7" fill="hold">
                      <p:stCondLst>
                        <p:cond delay="0"/>
                      </p:stCondLst>
                      <p:childTnLst>
                        <p:par>
                          <p:cTn id="288" fill="hold">
                            <p:stCondLst>
                              <p:cond delay="0"/>
                            </p:stCondLst>
                            <p:childTnLst>
                              <p:par>
                                <p:cTn id="28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9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9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9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5" fill="hold">
                      <p:stCondLst>
                        <p:cond delay="0"/>
                      </p:stCondLst>
                      <p:childTnLst>
                        <p:par>
                          <p:cTn id="296" fill="hold">
                            <p:stCondLst>
                              <p:cond delay="0"/>
                            </p:stCondLst>
                            <p:childTnLst>
                              <p:par>
                                <p:cTn id="29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9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0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0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0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310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1" fill="hold">
                      <p:stCondLst>
                        <p:cond delay="0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1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1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31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9" fill="hold">
                      <p:stCondLst>
                        <p:cond delay="0"/>
                      </p:stCondLst>
                      <p:childTnLst>
                        <p:par>
                          <p:cTn id="320" fill="hold">
                            <p:stCondLst>
                              <p:cond delay="0"/>
                            </p:stCondLst>
                            <p:childTnLst>
                              <p:par>
                                <p:cTn id="3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2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2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3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3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334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5" fill="hold">
                      <p:stCondLst>
                        <p:cond delay="0"/>
                      </p:stCondLst>
                      <p:childTnLst>
                        <p:par>
                          <p:cTn id="336" fill="hold">
                            <p:stCondLst>
                              <p:cond delay="0"/>
                            </p:stCondLst>
                            <p:childTnLst>
                              <p:par>
                                <p:cTn id="33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3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4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34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3" fill="hold">
                      <p:stCondLst>
                        <p:cond delay="0"/>
                      </p:stCondLst>
                      <p:childTnLst>
                        <p:par>
                          <p:cTn id="344" fill="hold">
                            <p:stCondLst>
                              <p:cond delay="0"/>
                            </p:stCondLst>
                            <p:childTnLst>
                              <p:par>
                                <p:cTn id="34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4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4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350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1" fill="hold">
                      <p:stCondLst>
                        <p:cond delay="0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5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5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35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9" fill="hold">
                      <p:stCondLst>
                        <p:cond delay="0"/>
                      </p:stCondLst>
                      <p:childTnLst>
                        <p:par>
                          <p:cTn id="360" fill="hold">
                            <p:stCondLst>
                              <p:cond delay="0"/>
                            </p:stCondLst>
                            <p:childTnLst>
                              <p:par>
                                <p:cTn id="36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6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6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66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7" fill="hold">
                      <p:stCondLst>
                        <p:cond delay="0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71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7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374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5" fill="hold">
                      <p:stCondLst>
                        <p:cond delay="0"/>
                      </p:stCondLst>
                      <p:childTnLst>
                        <p:par>
                          <p:cTn id="376" fill="hold">
                            <p:stCondLst>
                              <p:cond delay="0"/>
                            </p:stCondLst>
                            <p:childTnLst>
                              <p:par>
                                <p:cTn id="37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7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8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38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3" fill="hold">
                      <p:stCondLst>
                        <p:cond delay="0"/>
                      </p:stCondLst>
                      <p:childTnLst>
                        <p:par>
                          <p:cTn id="384" fill="hold">
                            <p:stCondLst>
                              <p:cond delay="0"/>
                            </p:stCondLst>
                            <p:childTnLst>
                              <p:par>
                                <p:cTn id="38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8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8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9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390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1" fill="hold">
                      <p:stCondLst>
                        <p:cond delay="0"/>
                      </p:stCondLst>
                      <p:childTnLst>
                        <p:par>
                          <p:cTn id="392" fill="hold">
                            <p:stCondLst>
                              <p:cond delay="0"/>
                            </p:stCondLst>
                            <p:childTnLst>
                              <p:par>
                                <p:cTn id="39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9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9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398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9" fill="hold">
                      <p:stCondLst>
                        <p:cond delay="0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0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0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0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406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7" fill="hold">
                      <p:stCondLst>
                        <p:cond delay="0"/>
                      </p:stCondLst>
                      <p:childTnLst>
                        <p:par>
                          <p:cTn id="408" fill="hold">
                            <p:stCondLst>
                              <p:cond delay="0"/>
                            </p:stCondLst>
                            <p:childTnLst>
                              <p:par>
                                <p:cTn id="40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1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1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14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5" fill="hold">
                      <p:stCondLst>
                        <p:cond delay="0"/>
                      </p:stCondLst>
                      <p:childTnLst>
                        <p:par>
                          <p:cTn id="416" fill="hold">
                            <p:stCondLst>
                              <p:cond delay="0"/>
                            </p:stCondLst>
                            <p:childTnLst>
                              <p:par>
                                <p:cTn id="41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1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2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2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3" fill="hold">
                      <p:stCondLst>
                        <p:cond delay="0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2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2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430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1" fill="hold">
                      <p:stCondLst>
                        <p:cond delay="0"/>
                      </p:stCondLst>
                      <p:childTnLst>
                        <p:par>
                          <p:cTn id="432" fill="hold">
                            <p:stCondLst>
                              <p:cond delay="0"/>
                            </p:stCondLst>
                            <p:childTnLst>
                              <p:par>
                                <p:cTn id="43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3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3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3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438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9" fill="hold">
                      <p:stCondLst>
                        <p:cond delay="0"/>
                      </p:stCondLst>
                      <p:childTnLst>
                        <p:par>
                          <p:cTn id="440" fill="hold">
                            <p:stCondLst>
                              <p:cond delay="0"/>
                            </p:stCondLst>
                            <p:childTnLst>
                              <p:par>
                                <p:cTn id="44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2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4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4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446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7" fill="hold">
                      <p:stCondLst>
                        <p:cond delay="0"/>
                      </p:stCondLst>
                      <p:childTnLst>
                        <p:par>
                          <p:cTn id="448" fill="hold">
                            <p:stCondLst>
                              <p:cond delay="0"/>
                            </p:stCondLst>
                            <p:childTnLst>
                              <p:par>
                                <p:cTn id="44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51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5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454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5" fill="hold">
                      <p:stCondLst>
                        <p:cond delay="0"/>
                      </p:stCondLst>
                      <p:childTnLst>
                        <p:par>
                          <p:cTn id="456" fill="hold">
                            <p:stCondLst>
                              <p:cond delay="0"/>
                            </p:stCondLst>
                            <p:childTnLst>
                              <p:par>
                                <p:cTn id="45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59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60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46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3" fill="hold">
                      <p:stCondLst>
                        <p:cond delay="0"/>
                      </p:stCondLst>
                      <p:childTnLst>
                        <p:par>
                          <p:cTn id="464" fill="hold">
                            <p:stCondLst>
                              <p:cond delay="0"/>
                            </p:stCondLst>
                            <p:childTnLst>
                              <p:par>
                                <p:cTn id="46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6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6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9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470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1" fill="hold">
                      <p:stCondLst>
                        <p:cond delay="0"/>
                      </p:stCondLst>
                      <p:childTnLst>
                        <p:par>
                          <p:cTn id="472" fill="hold">
                            <p:stCondLst>
                              <p:cond delay="0"/>
                            </p:stCondLst>
                            <p:childTnLst>
                              <p:par>
                                <p:cTn id="47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7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76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478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9" fill="hold">
                      <p:stCondLst>
                        <p:cond delay="0"/>
                      </p:stCondLst>
                      <p:childTnLst>
                        <p:par>
                          <p:cTn id="480" fill="hold">
                            <p:stCondLst>
                              <p:cond delay="0"/>
                            </p:stCondLst>
                            <p:childTnLst>
                              <p:par>
                                <p:cTn id="48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48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48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486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7" fill="hold">
                      <p:stCondLst>
                        <p:cond delay="0"/>
                      </p:stCondLst>
                      <p:childTnLst>
                        <p:par>
                          <p:cTn id="488" fill="hold">
                            <p:stCondLst>
                              <p:cond delay="0"/>
                            </p:stCondLst>
                            <p:childTnLst>
                              <p:par>
                                <p:cTn id="48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49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49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494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5" fill="hold">
                      <p:stCondLst>
                        <p:cond delay="0"/>
                      </p:stCondLst>
                      <p:childTnLst>
                        <p:par>
                          <p:cTn id="496" fill="hold">
                            <p:stCondLst>
                              <p:cond delay="0"/>
                            </p:stCondLst>
                            <p:childTnLst>
                              <p:par>
                                <p:cTn id="49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8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499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00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1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50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3" fill="hold">
                      <p:stCondLst>
                        <p:cond delay="0"/>
                      </p:stCondLst>
                      <p:childTnLst>
                        <p:par>
                          <p:cTn id="504" fill="hold">
                            <p:stCondLst>
                              <p:cond delay="0"/>
                            </p:stCondLst>
                            <p:childTnLst>
                              <p:par>
                                <p:cTn id="50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6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07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08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9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510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1" fill="hold">
                      <p:stCondLst>
                        <p:cond delay="0"/>
                      </p:stCondLst>
                      <p:childTnLst>
                        <p:par>
                          <p:cTn id="512" fill="hold">
                            <p:stCondLst>
                              <p:cond delay="0"/>
                            </p:stCondLst>
                            <p:childTnLst>
                              <p:par>
                                <p:cTn id="5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14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15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16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7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518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9" fill="hold">
                      <p:stCondLst>
                        <p:cond delay="0"/>
                      </p:stCondLst>
                      <p:childTnLst>
                        <p:par>
                          <p:cTn id="520" fill="hold">
                            <p:stCondLst>
                              <p:cond delay="0"/>
                            </p:stCondLst>
                            <p:childTnLst>
                              <p:par>
                                <p:cTn id="5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2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23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24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5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526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7" fill="hold">
                      <p:stCondLst>
                        <p:cond delay="0"/>
                      </p:stCondLst>
                      <p:childTnLst>
                        <p:par>
                          <p:cTn id="528" fill="hold">
                            <p:stCondLst>
                              <p:cond delay="0"/>
                            </p:stCondLst>
                            <p:childTnLst>
                              <p:par>
                                <p:cTn id="5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0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31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32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534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5" fill="hold">
                      <p:stCondLst>
                        <p:cond delay="0"/>
                      </p:stCondLst>
                      <p:childTnLst>
                        <p:par>
                          <p:cTn id="536" fill="hold">
                            <p:stCondLst>
                              <p:cond delay="0"/>
                            </p:stCondLst>
                            <p:childTnLst>
                              <p:par>
                                <p:cTn id="53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39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40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1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542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3" fill="hold">
                      <p:stCondLst>
                        <p:cond delay="0"/>
                      </p:stCondLst>
                      <p:childTnLst>
                        <p:par>
                          <p:cTn id="544" fill="hold">
                            <p:stCondLst>
                              <p:cond delay="0"/>
                            </p:stCondLst>
                            <p:childTnLst>
                              <p:par>
                                <p:cTn id="54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6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47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48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9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550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1" fill="hold">
                      <p:stCondLst>
                        <p:cond delay="0"/>
                      </p:stCondLst>
                      <p:childTnLst>
                        <p:par>
                          <p:cTn id="552" fill="hold">
                            <p:stCondLst>
                              <p:cond delay="0"/>
                            </p:stCondLst>
                            <p:childTnLst>
                              <p:par>
                                <p:cTn id="55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54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55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56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558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9" fill="hold">
                      <p:stCondLst>
                        <p:cond delay="0"/>
                      </p:stCondLst>
                      <p:childTnLst>
                        <p:par>
                          <p:cTn id="560" fill="hold">
                            <p:stCondLst>
                              <p:cond delay="0"/>
                            </p:stCondLst>
                            <p:childTnLst>
                              <p:par>
                                <p:cTn id="56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62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6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6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5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566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7" fill="hold">
                      <p:stCondLst>
                        <p:cond delay="0"/>
                      </p:stCondLst>
                      <p:childTnLst>
                        <p:par>
                          <p:cTn id="568" fill="hold">
                            <p:stCondLst>
                              <p:cond delay="0"/>
                            </p:stCondLst>
                            <p:childTnLst>
                              <p:par>
                                <p:cTn id="56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71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72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3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574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5" fill="hold">
                      <p:stCondLst>
                        <p:cond delay="0"/>
                      </p:stCondLst>
                      <p:childTnLst>
                        <p:par>
                          <p:cTn id="576" fill="hold">
                            <p:stCondLst>
                              <p:cond delay="0"/>
                            </p:stCondLst>
                            <p:childTnLst>
                              <p:par>
                                <p:cTn id="57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8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79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80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1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582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3" fill="hold">
                      <p:stCondLst>
                        <p:cond delay="0"/>
                      </p:stCondLst>
                      <p:childTnLst>
                        <p:par>
                          <p:cTn id="584" fill="hold">
                            <p:stCondLst>
                              <p:cond delay="0"/>
                            </p:stCondLst>
                            <p:childTnLst>
                              <p:par>
                                <p:cTn id="58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86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87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88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9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590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1" fill="hold">
                      <p:stCondLst>
                        <p:cond delay="0"/>
                      </p:stCondLst>
                      <p:childTnLst>
                        <p:par>
                          <p:cTn id="592" fill="hold">
                            <p:stCondLst>
                              <p:cond delay="0"/>
                            </p:stCondLst>
                            <p:childTnLst>
                              <p:par>
                                <p:cTn id="59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4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95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96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598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9" fill="hold">
                      <p:stCondLst>
                        <p:cond delay="0"/>
                      </p:stCondLst>
                      <p:childTnLst>
                        <p:par>
                          <p:cTn id="600" fill="hold">
                            <p:stCondLst>
                              <p:cond delay="0"/>
                            </p:stCondLst>
                            <p:childTnLst>
                              <p:par>
                                <p:cTn id="60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02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0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0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5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606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7" fill="hold">
                      <p:stCondLst>
                        <p:cond delay="0"/>
                      </p:stCondLst>
                      <p:childTnLst>
                        <p:par>
                          <p:cTn id="608" fill="hold">
                            <p:stCondLst>
                              <p:cond delay="0"/>
                            </p:stCondLst>
                            <p:childTnLst>
                              <p:par>
                                <p:cTn id="60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10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11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12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3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614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5" fill="hold">
                      <p:stCondLst>
                        <p:cond delay="0"/>
                      </p:stCondLst>
                      <p:childTnLst>
                        <p:par>
                          <p:cTn id="616" fill="hold">
                            <p:stCondLst>
                              <p:cond delay="0"/>
                            </p:stCondLst>
                            <p:childTnLst>
                              <p:par>
                                <p:cTn id="61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18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19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20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1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622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3" fill="hold">
                      <p:stCondLst>
                        <p:cond delay="0"/>
                      </p:stCondLst>
                      <p:childTnLst>
                        <p:par>
                          <p:cTn id="624" fill="hold">
                            <p:stCondLst>
                              <p:cond delay="0"/>
                            </p:stCondLst>
                            <p:childTnLst>
                              <p:par>
                                <p:cTn id="62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6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27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28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9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630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1" fill="hold">
                      <p:stCondLst>
                        <p:cond delay="0"/>
                      </p:stCondLst>
                      <p:childTnLst>
                        <p:par>
                          <p:cTn id="632" fill="hold">
                            <p:stCondLst>
                              <p:cond delay="0"/>
                            </p:stCondLst>
                            <p:childTnLst>
                              <p:par>
                                <p:cTn id="63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34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35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36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7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638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9" fill="hold">
                      <p:stCondLst>
                        <p:cond delay="0"/>
                      </p:stCondLst>
                      <p:childTnLst>
                        <p:par>
                          <p:cTn id="640" fill="hold">
                            <p:stCondLst>
                              <p:cond delay="0"/>
                            </p:stCondLst>
                            <p:childTnLst>
                              <p:par>
                                <p:cTn id="64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42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43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44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5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646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7" fill="hold">
                      <p:stCondLst>
                        <p:cond delay="0"/>
                      </p:stCondLst>
                      <p:childTnLst>
                        <p:par>
                          <p:cTn id="648" fill="hold">
                            <p:stCondLst>
                              <p:cond delay="0"/>
                            </p:stCondLst>
                            <p:childTnLst>
                              <p:par>
                                <p:cTn id="64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0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51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52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3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654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5" fill="hold">
                      <p:stCondLst>
                        <p:cond delay="0"/>
                      </p:stCondLst>
                      <p:childTnLst>
                        <p:par>
                          <p:cTn id="656" fill="hold">
                            <p:stCondLst>
                              <p:cond delay="0"/>
                            </p:stCondLst>
                            <p:childTnLst>
                              <p:par>
                                <p:cTn id="65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8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59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60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1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662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3" fill="hold">
                      <p:stCondLst>
                        <p:cond delay="0"/>
                      </p:stCondLst>
                      <p:childTnLst>
                        <p:par>
                          <p:cTn id="664" fill="hold">
                            <p:stCondLst>
                              <p:cond delay="0"/>
                            </p:stCondLst>
                            <p:childTnLst>
                              <p:par>
                                <p:cTn id="66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6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67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68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9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670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1" fill="hold">
                      <p:stCondLst>
                        <p:cond delay="0"/>
                      </p:stCondLst>
                      <p:childTnLst>
                        <p:par>
                          <p:cTn id="672" fill="hold">
                            <p:stCondLst>
                              <p:cond delay="0"/>
                            </p:stCondLst>
                            <p:childTnLst>
                              <p:par>
                                <p:cTn id="67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74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75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76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77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678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9" fill="hold">
                      <p:stCondLst>
                        <p:cond delay="0"/>
                      </p:stCondLst>
                      <p:childTnLst>
                        <p:par>
                          <p:cTn id="680" fill="hold">
                            <p:stCondLst>
                              <p:cond delay="0"/>
                            </p:stCondLst>
                            <p:childTnLst>
                              <p:par>
                                <p:cTn id="68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82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83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84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5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686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7" fill="hold">
                      <p:stCondLst>
                        <p:cond delay="0"/>
                      </p:stCondLst>
                      <p:childTnLst>
                        <p:par>
                          <p:cTn id="688" fill="hold">
                            <p:stCondLst>
                              <p:cond delay="0"/>
                            </p:stCondLst>
                            <p:childTnLst>
                              <p:par>
                                <p:cTn id="68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90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91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92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3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694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5" fill="hold">
                      <p:stCondLst>
                        <p:cond delay="0"/>
                      </p:stCondLst>
                      <p:childTnLst>
                        <p:par>
                          <p:cTn id="696" fill="hold">
                            <p:stCondLst>
                              <p:cond delay="0"/>
                            </p:stCondLst>
                            <p:childTnLst>
                              <p:par>
                                <p:cTn id="69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98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99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00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1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702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3" fill="hold">
                      <p:stCondLst>
                        <p:cond delay="0"/>
                      </p:stCondLst>
                      <p:childTnLst>
                        <p:par>
                          <p:cTn id="704" fill="hold">
                            <p:stCondLst>
                              <p:cond delay="0"/>
                            </p:stCondLst>
                            <p:childTnLst>
                              <p:par>
                                <p:cTn id="70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06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07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08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9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710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1" fill="hold">
                      <p:stCondLst>
                        <p:cond delay="0"/>
                      </p:stCondLst>
                      <p:childTnLst>
                        <p:par>
                          <p:cTn id="712" fill="hold">
                            <p:stCondLst>
                              <p:cond delay="0"/>
                            </p:stCondLst>
                            <p:childTnLst>
                              <p:par>
                                <p:cTn id="7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14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15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16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7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718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9" fill="hold">
                      <p:stCondLst>
                        <p:cond delay="0"/>
                      </p:stCondLst>
                      <p:childTnLst>
                        <p:par>
                          <p:cTn id="720" fill="hold">
                            <p:stCondLst>
                              <p:cond delay="0"/>
                            </p:stCondLst>
                            <p:childTnLst>
                              <p:par>
                                <p:cTn id="7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22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23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24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5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726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7" fill="hold">
                      <p:stCondLst>
                        <p:cond delay="0"/>
                      </p:stCondLst>
                      <p:childTnLst>
                        <p:par>
                          <p:cTn id="728" fill="hold">
                            <p:stCondLst>
                              <p:cond delay="0"/>
                            </p:stCondLst>
                            <p:childTnLst>
                              <p:par>
                                <p:cTn id="7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0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31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32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3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seq concurrent="1" nextAc="seek">
              <p:cTn id="734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5" fill="hold">
                      <p:stCondLst>
                        <p:cond delay="0"/>
                      </p:stCondLst>
                      <p:childTnLst>
                        <p:par>
                          <p:cTn id="736" fill="hold">
                            <p:stCondLst>
                              <p:cond delay="0"/>
                            </p:stCondLst>
                            <p:childTnLst>
                              <p:par>
                                <p:cTn id="73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8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39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40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1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742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3" fill="hold">
                      <p:stCondLst>
                        <p:cond delay="0"/>
                      </p:stCondLst>
                      <p:childTnLst>
                        <p:par>
                          <p:cTn id="744" fill="hold">
                            <p:stCondLst>
                              <p:cond delay="0"/>
                            </p:stCondLst>
                            <p:childTnLst>
                              <p:par>
                                <p:cTn id="74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46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47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48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9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750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1" fill="hold">
                      <p:stCondLst>
                        <p:cond delay="0"/>
                      </p:stCondLst>
                      <p:childTnLst>
                        <p:par>
                          <p:cTn id="752" fill="hold">
                            <p:stCondLst>
                              <p:cond delay="0"/>
                            </p:stCondLst>
                            <p:childTnLst>
                              <p:par>
                                <p:cTn id="75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54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55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56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7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758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9" fill="hold">
                      <p:stCondLst>
                        <p:cond delay="0"/>
                      </p:stCondLst>
                      <p:childTnLst>
                        <p:par>
                          <p:cTn id="760" fill="hold">
                            <p:stCondLst>
                              <p:cond delay="0"/>
                            </p:stCondLst>
                            <p:childTnLst>
                              <p:par>
                                <p:cTn id="76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2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63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64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5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766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7" fill="hold">
                      <p:stCondLst>
                        <p:cond delay="0"/>
                      </p:stCondLst>
                      <p:childTnLst>
                        <p:par>
                          <p:cTn id="768" fill="hold">
                            <p:stCondLst>
                              <p:cond delay="0"/>
                            </p:stCondLst>
                            <p:childTnLst>
                              <p:par>
                                <p:cTn id="76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70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71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72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73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774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5" fill="hold">
                      <p:stCondLst>
                        <p:cond delay="0"/>
                      </p:stCondLst>
                      <p:childTnLst>
                        <p:par>
                          <p:cTn id="776" fill="hold">
                            <p:stCondLst>
                              <p:cond delay="0"/>
                            </p:stCondLst>
                            <p:childTnLst>
                              <p:par>
                                <p:cTn id="77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78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79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80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1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782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3" fill="hold">
                      <p:stCondLst>
                        <p:cond delay="0"/>
                      </p:stCondLst>
                      <p:childTnLst>
                        <p:par>
                          <p:cTn id="784" fill="hold">
                            <p:stCondLst>
                              <p:cond delay="0"/>
                            </p:stCondLst>
                            <p:childTnLst>
                              <p:par>
                                <p:cTn id="78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6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87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88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9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790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1" fill="hold">
                      <p:stCondLst>
                        <p:cond delay="0"/>
                      </p:stCondLst>
                      <p:childTnLst>
                        <p:par>
                          <p:cTn id="792" fill="hold">
                            <p:stCondLst>
                              <p:cond delay="0"/>
                            </p:stCondLst>
                            <p:childTnLst>
                              <p:par>
                                <p:cTn id="79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94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95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96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7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798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9" fill="hold">
                      <p:stCondLst>
                        <p:cond delay="0"/>
                      </p:stCondLst>
                      <p:childTnLst>
                        <p:par>
                          <p:cTn id="800" fill="hold">
                            <p:stCondLst>
                              <p:cond delay="0"/>
                            </p:stCondLst>
                            <p:childTnLst>
                              <p:par>
                                <p:cTn id="80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02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803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804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5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  <p:seq concurrent="1" nextAc="seek">
              <p:cTn id="806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7" fill="hold">
                      <p:stCondLst>
                        <p:cond delay="0"/>
                      </p:stCondLst>
                      <p:childTnLst>
                        <p:par>
                          <p:cTn id="808" fill="hold">
                            <p:stCondLst>
                              <p:cond delay="0"/>
                            </p:stCondLst>
                            <p:childTnLst>
                              <p:par>
                                <p:cTn id="80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0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811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812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3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</p:childTnLst>
        </p:cTn>
      </p:par>
    </p:tnLst>
    <p:bldLst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cs-CZ" sz="4400" dirty="0"/>
              <a:t>Jakou hodnotu má v elektrické rozvodné síti ČR frekvence střídavého napětí?</a:t>
            </a: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1</a:t>
            </a:r>
            <a:r>
              <a:rPr lang="cs-CZ" dirty="0" smtClean="0"/>
              <a:t> bod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4800" dirty="0" smtClean="0"/>
              <a:t>50 Hz</a:t>
            </a:r>
            <a:endParaRPr lang="cs-CZ" sz="4800" dirty="0" smtClean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5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860172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dirty="0"/>
              <a:t>Jakou hodnotu má v elektrické rozvodné síti ČR efektivní hodnota střídavého napětí v zásuvkách</a:t>
            </a:r>
            <a:r>
              <a:rPr lang="cs-CZ" dirty="0" smtClean="0"/>
              <a:t>?</a:t>
            </a: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1</a:t>
            </a:r>
            <a:r>
              <a:rPr lang="cs-CZ" dirty="0" smtClean="0"/>
              <a:t> bod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4800" dirty="0" smtClean="0"/>
              <a:t>230 V</a:t>
            </a:r>
            <a:endParaRPr lang="cs-CZ" sz="4800" dirty="0" smtClean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869833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cs-CZ" sz="4800" dirty="0"/>
              <a:t>Kapacitu 12 </a:t>
            </a:r>
            <a:r>
              <a:rPr lang="cs-CZ" sz="4800" dirty="0" err="1"/>
              <a:t>nF</a:t>
            </a:r>
            <a:r>
              <a:rPr lang="cs-CZ" sz="4800" dirty="0"/>
              <a:t> zapište desetinným číslem v jednotkách F.</a:t>
            </a: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1</a:t>
            </a:r>
            <a:r>
              <a:rPr lang="cs-CZ" dirty="0" smtClean="0"/>
              <a:t> bod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4800" dirty="0" smtClean="0"/>
              <a:t>0,000 000 012 F</a:t>
            </a:r>
            <a:endParaRPr lang="cs-CZ" sz="4800" dirty="0" smtClean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699232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cs-CZ" sz="4800" dirty="0"/>
              <a:t>Cívka transformátoru, ke které se připojuje zdroj napětí se nazývá:</a:t>
            </a: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1</a:t>
            </a:r>
            <a:r>
              <a:rPr lang="cs-CZ" dirty="0" smtClean="0"/>
              <a:t> bod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4800" dirty="0" smtClean="0"/>
              <a:t>primární</a:t>
            </a:r>
            <a:endParaRPr lang="cs-CZ" sz="4800" dirty="0" smtClean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757746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cs-CZ" sz="3600" dirty="0"/>
              <a:t>Prochází stejnosměrný proud kondenzátorem?</a:t>
            </a: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2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4800" dirty="0" smtClean="0"/>
              <a:t>neprochází</a:t>
            </a:r>
            <a:endParaRPr lang="cs-CZ" sz="4800" dirty="0" smtClean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78481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sz="4400" dirty="0"/>
              <a:t>Prochází stejnosměrný proud cívkou?</a:t>
            </a: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2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4800" dirty="0" smtClean="0"/>
              <a:t>prochází</a:t>
            </a:r>
            <a:endParaRPr lang="cs-CZ" sz="4800" dirty="0" smtClean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957160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cs-CZ" sz="3600" dirty="0"/>
              <a:t>Jaké vodiče použijeme při zapojení spotřebiče do hvězdy?</a:t>
            </a: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2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4800" dirty="0" smtClean="0"/>
              <a:t>3 fázové + 1 nulovací</a:t>
            </a:r>
            <a:endParaRPr lang="cs-CZ" sz="4800" dirty="0" smtClean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b="1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b="1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231851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1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cs-CZ" sz="3600" dirty="0"/>
              <a:t>Jaké vodiče použijeme při zapojení spotřebiče do trojúhelníku?</a:t>
            </a: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2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4800" dirty="0" smtClean="0"/>
              <a:t>3 fázové</a:t>
            </a:r>
            <a:endParaRPr lang="cs-CZ" sz="4800" dirty="0" smtClean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825505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cs-CZ" sz="3600" dirty="0"/>
              <a:t>Proč se při přenosu na velké vzdálenosti transformuje napětí na hodnoty 110 </a:t>
            </a:r>
            <a:r>
              <a:rPr lang="cs-CZ" sz="3600" dirty="0" err="1"/>
              <a:t>kV</a:t>
            </a:r>
            <a:r>
              <a:rPr lang="cs-CZ" sz="3600" dirty="0"/>
              <a:t> nebo 400 </a:t>
            </a:r>
            <a:r>
              <a:rPr lang="cs-CZ" sz="3600" dirty="0" err="1"/>
              <a:t>kV</a:t>
            </a:r>
            <a:r>
              <a:rPr lang="cs-CZ" sz="3600" dirty="0"/>
              <a:t>?</a:t>
            </a: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3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62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4800" dirty="0" smtClean="0"/>
              <a:t>sníží se proud a tedy i tepelné ztráty energie</a:t>
            </a: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22096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sz="3600" dirty="0"/>
              <a:t>Jak musíme změnit vzdálenost mezi deskami kondenzátoru, aby se jeho kapacita zvětšila?</a:t>
            </a:r>
            <a:r>
              <a:rPr lang="cs-CZ" sz="4800" dirty="0" smtClean="0"/>
              <a:t> </a:t>
            </a: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3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4800" dirty="0" smtClean="0"/>
              <a:t>přiblížit je k sobě</a:t>
            </a:r>
            <a:endParaRPr lang="cs-CZ" sz="4800" dirty="0" smtClean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725595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cs-CZ" sz="3600" dirty="0"/>
              <a:t>Pokud má sekundární cívka transformátoru víc závitů než primární, napětí se:</a:t>
            </a: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3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4800" dirty="0" smtClean="0"/>
              <a:t>zvětší</a:t>
            </a:r>
            <a:endParaRPr lang="cs-CZ" sz="4800" dirty="0" smtClean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074435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cs-CZ" sz="3600" dirty="0"/>
              <a:t>Pokud má sekundární cívka transformátoru víc závitů než primární, proud se:</a:t>
            </a: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3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4800" dirty="0" smtClean="0"/>
              <a:t>zmenší</a:t>
            </a:r>
            <a:endParaRPr lang="cs-CZ" sz="4800" dirty="0" smtClean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812239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cs-CZ" sz="3600" dirty="0"/>
              <a:t>Jaké vodiče vedou podle současných norem v ČR do pokojové zásuvky?</a:t>
            </a: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4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4800" dirty="0" smtClean="0"/>
              <a:t>fázový, nulovací, ochranný</a:t>
            </a:r>
            <a:endParaRPr lang="cs-CZ" sz="4800" dirty="0" smtClean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51527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3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sz="4000" dirty="0"/>
              <a:t>Transformátor pracuje, pokud je zdroj napětí:</a:t>
            </a: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4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4800" dirty="0" smtClean="0"/>
              <a:t>střídavý</a:t>
            </a: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344886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3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cs-CZ" sz="3600" dirty="0"/>
              <a:t>Napětí mezi fázovým vodičem a nulovým vodičem nazýváme:</a:t>
            </a: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4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4800" dirty="0" smtClean="0"/>
              <a:t>fázové</a:t>
            </a:r>
            <a:endParaRPr lang="cs-CZ" sz="4800" dirty="0" smtClean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317341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3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cs-CZ" sz="3600" dirty="0"/>
              <a:t>Napětí mezi jedním fázovým vodičem a druhým fázovým vodičem nazýváme: </a:t>
            </a: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4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4800" dirty="0" smtClean="0"/>
              <a:t>sdružené</a:t>
            </a:r>
            <a:endParaRPr lang="cs-CZ" sz="4800" dirty="0" smtClean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05291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3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/>
              <a:t>Grafem závislosti okamžité hodnoty napětí na čase je u harmonického napětí:</a:t>
            </a: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5</a:t>
            </a:r>
            <a:r>
              <a:rPr lang="cs-CZ" dirty="0" smtClean="0"/>
              <a:t> bodů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4800" dirty="0" smtClean="0"/>
              <a:t>sinusoida</a:t>
            </a:r>
            <a:endParaRPr lang="cs-CZ" sz="4800" dirty="0" smtClean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594226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3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5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cs-CZ" sz="3600" dirty="0"/>
              <a:t>Grafem závislosti okamžité hodnoty napětí na čase je u stejnosměrného napětí: </a:t>
            </a: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5</a:t>
            </a:r>
            <a:r>
              <a:rPr lang="cs-CZ" dirty="0" smtClean="0"/>
              <a:t> bodů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4800" dirty="0" smtClean="0"/>
              <a:t>část přímky</a:t>
            </a:r>
            <a:endParaRPr lang="cs-CZ" sz="4800" dirty="0" smtClean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720768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3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5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cs-CZ" sz="3600" dirty="0"/>
              <a:t>Primární cívka má 1000 závitů a je připojená ke zdroji napětí 12 V. Sekundární cívka má 5000 závitů. Jaké naměříme napětí na sekundární cívce</a:t>
            </a:r>
            <a:r>
              <a:rPr lang="cs-CZ" sz="3600" dirty="0" smtClean="0"/>
              <a:t>?</a:t>
            </a: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5</a:t>
            </a:r>
            <a:r>
              <a:rPr lang="cs-CZ" dirty="0" smtClean="0"/>
              <a:t> bodů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4800" dirty="0" smtClean="0"/>
              <a:t>60 V</a:t>
            </a:r>
            <a:endParaRPr lang="cs-CZ" sz="4800" dirty="0" smtClean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391896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3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5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cs-CZ" sz="3600" dirty="0"/>
              <a:t>Primární cívka má 1000 závitů a prochází jí proud 20 A. Sekundární cívka má 4000 závitů. Jaký proud prochází obvodem se sekundární cívkou?</a:t>
            </a: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5</a:t>
            </a:r>
            <a:r>
              <a:rPr lang="cs-CZ" dirty="0" smtClean="0"/>
              <a:t> bodů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4800" dirty="0" smtClean="0"/>
              <a:t>5 A</a:t>
            </a:r>
            <a:endParaRPr lang="cs-CZ" sz="4800" dirty="0" smtClean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545851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3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5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1800" i="1" u="sng" dirty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RAUNER, Karel; HAVEL, Václav; RANDA, Miroslav. </a:t>
            </a:r>
            <a:r>
              <a:rPr lang="cs-CZ" sz="1800" i="1" dirty="0"/>
              <a:t>Fyzika 9 učebnice pro základní školy a víceletá gymnázia</a:t>
            </a:r>
            <a:r>
              <a:rPr lang="cs-CZ" sz="1800" dirty="0"/>
              <a:t>. Plzeň: Fraus, 2007, ISBN 978-80-7238-617-8.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RAUNER, Karel; HAVEL, Václav; RANDA, Miroslav. </a:t>
            </a:r>
            <a:r>
              <a:rPr lang="cs-CZ" sz="1800" i="1" dirty="0"/>
              <a:t>Fyzika 9 pracovní sešit pro základní školy a víceletá gymnázia</a:t>
            </a:r>
            <a:r>
              <a:rPr lang="cs-CZ" sz="1800" dirty="0"/>
              <a:t>. Plzeň: Fraus, 2007, ISBN 978-80-7238-619-2. </a:t>
            </a:r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Zdroj obrázků</a:t>
            </a:r>
            <a:r>
              <a:rPr lang="cs-CZ" sz="1800" dirty="0" smtClean="0"/>
              <a:t>:  </a:t>
            </a:r>
            <a:r>
              <a:rPr lang="cs-CZ" sz="1800" dirty="0"/>
              <a:t>www.office.microsoft.com</a:t>
            </a: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1615</TotalTime>
  <Words>695</Words>
  <Application>Microsoft Office PowerPoint</Application>
  <PresentationFormat>Předvádění na obrazovce (4:3)</PresentationFormat>
  <Paragraphs>142</Paragraphs>
  <Slides>25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Vlnění</vt:lpstr>
      <vt:lpstr>Základní škola a Mateřská škola Bílá Třemešná, okres Trutnov</vt:lpstr>
      <vt:lpstr>Anotace</vt:lpstr>
      <vt:lpstr> Opakování – střídavý proud</vt:lpstr>
      <vt:lpstr> MODRÁ  nebo  ČERVENÁ ? </vt:lpstr>
      <vt:lpstr>Otázka za 1 bod</vt:lpstr>
      <vt:lpstr>Otázka za 1 bod</vt:lpstr>
      <vt:lpstr>Otázka za 1 bod</vt:lpstr>
      <vt:lpstr>Otázka za 1 bod</vt:lpstr>
      <vt:lpstr>Otázka za 2 body</vt:lpstr>
      <vt:lpstr>Otázka za 2 body</vt:lpstr>
      <vt:lpstr>Otázka za 2 body</vt:lpstr>
      <vt:lpstr>Otázka za 2 body</vt:lpstr>
      <vt:lpstr>Otázka za 3 body</vt:lpstr>
      <vt:lpstr>Otázka za 3 body</vt:lpstr>
      <vt:lpstr>Otázka za 3 body</vt:lpstr>
      <vt:lpstr>Otázka za 3 body</vt:lpstr>
      <vt:lpstr>Otázka za 4 body</vt:lpstr>
      <vt:lpstr>Otázka za 4 body</vt:lpstr>
      <vt:lpstr>Otázka za 4 body</vt:lpstr>
      <vt:lpstr>Otázka za 4 body</vt:lpstr>
      <vt:lpstr>Otázka za 5 bodů</vt:lpstr>
      <vt:lpstr>Otázka za 5 bodů</vt:lpstr>
      <vt:lpstr>Otázka za 5 bodů</vt:lpstr>
      <vt:lpstr>Otázka za 5 bodů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Petr Tomek</cp:lastModifiedBy>
  <cp:revision>220</cp:revision>
  <dcterms:created xsi:type="dcterms:W3CDTF">2013-05-10T12:01:16Z</dcterms:created>
  <dcterms:modified xsi:type="dcterms:W3CDTF">2014-01-03T14:32:14Z</dcterms:modified>
</cp:coreProperties>
</file>