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0" r:id="rId11"/>
  </p:sldIdLst>
  <p:sldSz cx="10080625" cy="7559675"/>
  <p:notesSz cx="7559675" cy="10691813"/>
  <p:defaultTextStyle>
    <a:defPPr>
      <a:defRPr lang="cs-CZ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9D7001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416" y="-84"/>
      </p:cViewPr>
      <p:guideLst>
        <p:guide orient="horz" pos="23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7"/>
          <p:cNvCxnSpPr/>
          <p:nvPr/>
        </p:nvCxnSpPr>
        <p:spPr>
          <a:xfrm>
            <a:off x="1612900" y="3913188"/>
            <a:ext cx="3276600" cy="1587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čára 12"/>
          <p:cNvCxnSpPr/>
          <p:nvPr/>
        </p:nvCxnSpPr>
        <p:spPr>
          <a:xfrm>
            <a:off x="5191125" y="3913188"/>
            <a:ext cx="3276600" cy="1587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ipsa 13"/>
          <p:cNvSpPr/>
          <p:nvPr/>
        </p:nvSpPr>
        <p:spPr>
          <a:xfrm>
            <a:off x="5005388" y="3887788"/>
            <a:ext cx="50800" cy="49212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defTabSz="91421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04031" y="4078349"/>
            <a:ext cx="9156568" cy="1259946"/>
          </a:xfrm>
        </p:spPr>
        <p:txBody>
          <a:bodyPr>
            <a:noAutofit/>
          </a:bodyPr>
          <a:lstStyle>
            <a:lvl1pPr marL="0" indent="0" algn="ctr">
              <a:buNone/>
              <a:defRPr sz="2400" spc="110" baseline="0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504031" y="1580424"/>
            <a:ext cx="9156568" cy="2183906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53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7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8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E6D98-74DB-4E65-92B4-6F66BD2061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504031" y="1679928"/>
            <a:ext cx="9072563" cy="503978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839CA-4FCB-4427-93A4-C948ADB45D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římá spojovací čára 3"/>
          <p:cNvCxnSpPr/>
          <p:nvPr/>
        </p:nvCxnSpPr>
        <p:spPr>
          <a:xfrm>
            <a:off x="755650" y="5419725"/>
            <a:ext cx="8737600" cy="4763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6047" y="3863834"/>
            <a:ext cx="8736542" cy="1511935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53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6047" y="5466229"/>
            <a:ext cx="8736542" cy="1085489"/>
          </a:xfrm>
        </p:spPr>
        <p:txBody>
          <a:bodyPr/>
          <a:lstStyle>
            <a:lvl1pPr marL="0" indent="0">
              <a:buNone/>
              <a:defRPr sz="2200" spc="110" baseline="0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0733D-91E3-403D-A4C5-B4B4956B42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504031" y="1679928"/>
            <a:ext cx="4475798" cy="503978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5124317" y="1679928"/>
            <a:ext cx="4475798" cy="503978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10CA9-827F-4C80-AAC4-B460BB694D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ovací čára 9"/>
          <p:cNvCxnSpPr/>
          <p:nvPr/>
        </p:nvCxnSpPr>
        <p:spPr>
          <a:xfrm>
            <a:off x="620713" y="2403475"/>
            <a:ext cx="4132262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16"/>
          <p:cNvCxnSpPr/>
          <p:nvPr/>
        </p:nvCxnSpPr>
        <p:spPr>
          <a:xfrm>
            <a:off x="5241925" y="2403475"/>
            <a:ext cx="4132263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542792"/>
            <a:ext cx="4454027" cy="839964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900" b="1">
                <a:solidFill>
                  <a:schemeClr val="tx2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504031" y="2427182"/>
            <a:ext cx="4452276" cy="431405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5126068" y="2427182"/>
            <a:ext cx="4452276" cy="431405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171353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5124318" y="1542792"/>
            <a:ext cx="4454027" cy="839964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900" b="1" baseline="0">
                <a:solidFill>
                  <a:schemeClr val="tx2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C2929-36F5-4633-B8AF-B3FF93F0DF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11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0B80D-489A-461A-B051-04C46D0237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3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4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ADA44-7569-462F-8AC9-712D2B04DC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504031" y="503978"/>
            <a:ext cx="6888427" cy="6299729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7476463" y="1763924"/>
            <a:ext cx="2187496" cy="4115823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102"/>
              </a:spcAft>
              <a:buNone/>
              <a:defRPr sz="1800">
                <a:solidFill>
                  <a:schemeClr val="tx2"/>
                </a:solidFill>
              </a:defRPr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7476464" y="503979"/>
            <a:ext cx="2184135" cy="1175949"/>
          </a:xfrm>
        </p:spPr>
        <p:txBody>
          <a:bodyPr tIns="100794"/>
          <a:lstStyle>
            <a:lvl1pPr algn="l">
              <a:buNone/>
              <a:defRPr sz="2000" b="1" spc="-55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103F3-DA4D-4C42-9935-93A74728C2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08453" y="503979"/>
            <a:ext cx="2268141" cy="1175949"/>
          </a:xfrm>
        </p:spPr>
        <p:txBody>
          <a:bodyPr tIns="100794"/>
          <a:lstStyle>
            <a:lvl1pPr algn="l">
              <a:buNone/>
              <a:defRPr sz="2000" b="1" spc="-55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04031" y="503979"/>
            <a:ext cx="6636411" cy="6131736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5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308453" y="1763924"/>
            <a:ext cx="2268141" cy="4871791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102"/>
              </a:spcAft>
              <a:buFontTx/>
              <a:buNone/>
              <a:defRPr sz="1800" b="0">
                <a:solidFill>
                  <a:schemeClr val="tx2"/>
                </a:solidFill>
              </a:defRPr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6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E8650-946A-42F7-AC50-D59BA35FE1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4BF97-2913-4BB8-BAA4-B1FEB29180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453" y="302738"/>
            <a:ext cx="2268141" cy="645022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EC177-77CA-476E-92D4-1C77F92026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edge/>
    <p:sndAc>
      <p:stSnd>
        <p:snd r:embed="rId1" name="wind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503238" y="1595438"/>
            <a:ext cx="9074150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6384925" y="6838950"/>
            <a:ext cx="2855913" cy="42227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defTabSz="91421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&lt;datum/čas&gt;</a:t>
            </a: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352675" y="6838950"/>
            <a:ext cx="3948113" cy="42227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ctr" defTabSz="91421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&lt;zápatí&gt;</a:t>
            </a: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9272588" y="6813550"/>
            <a:ext cx="671512" cy="504825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r" defTabSz="914210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baseline="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24DF5481-A8BE-4B6C-93B2-C082C30D30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503238" y="168275"/>
            <a:ext cx="9074150" cy="1343025"/>
          </a:xfrm>
          <a:prstGeom prst="rect">
            <a:avLst/>
          </a:prstGeom>
          <a:ln w="6350" cap="rnd">
            <a:noFill/>
          </a:ln>
        </p:spPr>
        <p:txBody>
          <a:bodyPr vert="horz" lIns="100794" tIns="50397" rIns="100794" bIns="50397" anchor="b" anchorCtr="0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6" r:id="rId2"/>
    <p:sldLayoutId id="2147483758" r:id="rId3"/>
    <p:sldLayoutId id="2147483755" r:id="rId4"/>
    <p:sldLayoutId id="2147483759" r:id="rId5"/>
    <p:sldLayoutId id="2147483754" r:id="rId6"/>
    <p:sldLayoutId id="2147483753" r:id="rId7"/>
    <p:sldLayoutId id="2147483760" r:id="rId8"/>
    <p:sldLayoutId id="2147483761" r:id="rId9"/>
    <p:sldLayoutId id="2147483752" r:id="rId10"/>
    <p:sldLayoutId id="2147483751" r:id="rId11"/>
  </p:sldLayoutIdLst>
  <p:transition spd="slow">
    <p:wedge/>
    <p:sndAc>
      <p:stSnd>
        <p:snd r:embed="rId13" name="wind.wav"/>
      </p:stSnd>
    </p:sndAc>
  </p:transition>
  <p:txStyles>
    <p:titleStyle>
      <a:lvl1pPr algn="l" rtl="0" fontAlgn="base">
        <a:spcBef>
          <a:spcPct val="0"/>
        </a:spcBef>
        <a:spcAft>
          <a:spcPct val="0"/>
        </a:spcAft>
        <a:defRPr lang="en-US" sz="4600" kern="1200" spc="-11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rgbClr val="F9F9F9"/>
          </a:solidFill>
          <a:latin typeface="Arial" charset="0"/>
        </a:defRPr>
      </a:lvl9pPr>
    </p:titleStyle>
    <p:bodyStyle>
      <a:lvl1pPr marL="301625" indent="-301625" algn="l" rtl="0" fontAlgn="base">
        <a:spcBef>
          <a:spcPts val="663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04850" indent="-301625" algn="l" rtl="0" fontAlgn="base">
        <a:spcBef>
          <a:spcPts val="325"/>
        </a:spcBef>
        <a:spcAft>
          <a:spcPct val="0"/>
        </a:spcAft>
        <a:buClr>
          <a:srgbClr val="E0A208"/>
        </a:buClr>
        <a:buSzPct val="85000"/>
        <a:buFont typeface="Wingdings 2" pitchFamily="18" charset="2"/>
        <a:buChar char=""/>
        <a:defRPr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1108075" indent="-250825" algn="l" rtl="0" fontAlgn="base">
        <a:spcBef>
          <a:spcPts val="325"/>
        </a:spcBef>
        <a:spcAft>
          <a:spcPct val="0"/>
        </a:spcAft>
        <a:buClr>
          <a:srgbClr val="BB8605"/>
        </a:buClr>
        <a:buSzPct val="85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700" indent="-250825" algn="l" rtl="0" fontAlgn="base">
        <a:spcBef>
          <a:spcPts val="325"/>
        </a:spcBef>
        <a:spcAft>
          <a:spcPct val="0"/>
        </a:spcAft>
        <a:buClr>
          <a:srgbClr val="E0A208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712913" indent="-250825" algn="l" rtl="0" fontAlgn="base">
        <a:spcBef>
          <a:spcPts val="375"/>
        </a:spcBef>
        <a:spcAft>
          <a:spcPct val="0"/>
        </a:spcAft>
        <a:buClr>
          <a:srgbClr val="E0A208"/>
        </a:buClr>
        <a:buSzPct val="85000"/>
        <a:buFont typeface="Wingdings 2" pitchFamily="18" charset="2"/>
        <a:buChar char="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015886" indent="-251986" algn="l" rtl="0" eaLnBrk="1" latinLnBrk="0" hangingPunct="1">
        <a:spcBef>
          <a:spcPts val="37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ts val="37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ts val="37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ts val="37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Paleolithic_tent.jpg" TargetMode="External"/><Relationship Id="rId3" Type="http://schemas.openxmlformats.org/officeDocument/2006/relationships/hyperlink" Target="http://commons.wikimedia.org/wiki/File:Art_rupestre_Chimiachas.jpg" TargetMode="External"/><Relationship Id="rId7" Type="http://schemas.openxmlformats.org/officeDocument/2006/relationships/hyperlink" Target="http://cs.wikipedia.org/wiki/Soubor:Vestonicka_venuse_edit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Daka_Homo_erectus.jpg" TargetMode="External"/><Relationship Id="rId5" Type="http://schemas.openxmlformats.org/officeDocument/2006/relationships/hyperlink" Target="http://commons.wikimedia.org/wiki/File:Anthropos_-_prav%C4%9Bk%C3%BD_%C4%8Dlov%C4%9Bk.JPG?uselang=cs" TargetMode="External"/><Relationship Id="rId4" Type="http://schemas.openxmlformats.org/officeDocument/2006/relationships/hyperlink" Target="http://commons.wikimedia.org/wiki/File:Hulbjerg-Jaettestue_Langeland.jpg" TargetMode="External"/><Relationship Id="rId9" Type="http://schemas.openxmlformats.org/officeDocument/2006/relationships/hyperlink" Target="http://commons.wikimedia.org/wiki/File:Anthropos_-_prav%C4%9Bk%C3%A1_%C5%BEena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7" descr="Art_rupestre_Chimiacha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10079037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611156" y="6065853"/>
            <a:ext cx="9022159" cy="1159150"/>
          </a:xfrm>
        </p:spPr>
        <p:txBody>
          <a:bodyPr anchor="ctr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8000" smtClean="0">
                <a:solidFill>
                  <a:schemeClr val="tx1">
                    <a:lumMod val="85000"/>
                  </a:schemeClr>
                </a:solidFill>
              </a:rPr>
              <a:t>Výchova v pravěku</a:t>
            </a:r>
            <a:endParaRPr lang="cs-CZ" sz="8000">
              <a:solidFill>
                <a:schemeClr val="tx1">
                  <a:lumMod val="85000"/>
                </a:schemeClr>
              </a:solidFill>
            </a:endParaRPr>
          </a:p>
        </p:txBody>
      </p:sp>
      <p:pic>
        <p:nvPicPr>
          <p:cNvPr id="13315" name="Picture 2" descr="C:\Users\pedagog\Desktop\logo OPVK1.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2525" y="0"/>
            <a:ext cx="7618413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Shape 1"/>
          <p:cNvSpPr txBox="1">
            <a:spLocks noChangeArrowheads="1"/>
          </p:cNvSpPr>
          <p:nvPr/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pPr algn="ctr"/>
            <a:endParaRPr lang="cs-CZ"/>
          </a:p>
        </p:txBody>
      </p:sp>
      <p:sp>
        <p:nvSpPr>
          <p:cNvPr id="14338" name="TextShape 2"/>
          <p:cNvSpPr txBox="1">
            <a:spLocks noChangeArrowheads="1"/>
          </p:cNvSpPr>
          <p:nvPr/>
        </p:nvSpPr>
        <p:spPr bwMode="auto">
          <a:xfrm>
            <a:off x="503238" y="1768475"/>
            <a:ext cx="9072562" cy="438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endParaRPr lang="cs-CZ"/>
          </a:p>
        </p:txBody>
      </p:sp>
      <p:graphicFrame>
        <p:nvGraphicFramePr>
          <p:cNvPr id="14369" name="Group 33"/>
          <p:cNvGraphicFramePr>
            <a:graphicFrameLocks noGrp="1"/>
          </p:cNvGraphicFramePr>
          <p:nvPr/>
        </p:nvGraphicFramePr>
        <p:xfrm>
          <a:off x="719138" y="611188"/>
          <a:ext cx="8642350" cy="6381751"/>
        </p:xfrm>
        <a:graphic>
          <a:graphicData uri="http://schemas.openxmlformats.org/drawingml/2006/table">
            <a:tbl>
              <a:tblPr/>
              <a:tblGrid>
                <a:gridCol w="4286250"/>
                <a:gridCol w="4356100"/>
              </a:tblGrid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Autoři: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Eva Boráňová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Pedagogika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Třída: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alibri" pitchFamily="34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4.A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8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zařazení do výuky a zapsání do třídní knihy: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13. 9. 2013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Jazyk 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čeština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Výchova v pravěku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Nejstarší pohledy na výchovu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Georgia" pitchFamily="18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Klíčová slova: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D9D9D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9D9D9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Výchova v pravěku, její složky, metody, cíle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Zástupný symbol pro obsah 3" descr="Hulbjerg-Jaettestue_Langelan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587895"/>
            <a:ext cx="8929688" cy="686435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35768" y="201331"/>
            <a:ext cx="9072564" cy="11829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6000" b="1" spc="30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PRAVĚK</a:t>
            </a:r>
            <a:endParaRPr lang="cs-CZ" sz="6000" b="1" spc="30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39813" y="1636713"/>
            <a:ext cx="8001000" cy="5578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3200">
                <a:solidFill>
                  <a:schemeClr val="bg2"/>
                </a:solidFill>
              </a:rPr>
              <a:t> </a:t>
            </a:r>
            <a:r>
              <a:rPr lang="cs-CZ" sz="4000">
                <a:solidFill>
                  <a:schemeClr val="bg2"/>
                </a:solidFill>
              </a:rPr>
              <a:t>Počáteční a nejdelší období vývoje lidstva</a:t>
            </a:r>
          </a:p>
          <a:p>
            <a:endParaRPr lang="cs-CZ" sz="4000">
              <a:solidFill>
                <a:schemeClr val="bg2"/>
              </a:solidFill>
            </a:endParaRPr>
          </a:p>
          <a:p>
            <a:pPr>
              <a:buFont typeface="Arial" charset="0"/>
              <a:buChar char="•"/>
            </a:pPr>
            <a:r>
              <a:rPr lang="cs-CZ" sz="4000">
                <a:solidFill>
                  <a:schemeClr val="bg2"/>
                </a:solidFill>
              </a:rPr>
              <a:t> 3 miliony až 3 tisíce let př. n. l.</a:t>
            </a:r>
          </a:p>
          <a:p>
            <a:endParaRPr lang="cs-CZ" sz="4000">
              <a:solidFill>
                <a:schemeClr val="bg2"/>
              </a:solidFill>
            </a:endParaRPr>
          </a:p>
          <a:p>
            <a:pPr>
              <a:buFont typeface="Arial" charset="0"/>
              <a:buChar char="•"/>
            </a:pPr>
            <a:r>
              <a:rPr lang="cs-CZ" sz="4000">
                <a:solidFill>
                  <a:schemeClr val="bg2"/>
                </a:solidFill>
              </a:rPr>
              <a:t> Prameny nám poskytuje archeologie, antropologie a etnografie, jsou nepřímé, chybějící fakta nahrazují hypotézy</a:t>
            </a:r>
          </a:p>
        </p:txBody>
      </p:sp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167993"/>
            <a:ext cx="9072563" cy="111151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smtClean="0"/>
              <a:t>CÍL VÝCHOVY</a:t>
            </a:r>
            <a:endParaRPr lang="cs-CZ" b="1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24450" y="1679575"/>
            <a:ext cx="4475163" cy="5040313"/>
          </a:xfrm>
        </p:spPr>
        <p:txBody>
          <a:bodyPr>
            <a:normAutofit fontScale="92500" lnSpcReduction="20000"/>
          </a:bodyPr>
          <a:lstStyle/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4800" dirty="0" smtClean="0">
                <a:solidFill>
                  <a:srgbClr val="FF0000"/>
                </a:solidFill>
              </a:rPr>
              <a:t>Naučit se přežít</a:t>
            </a:r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endParaRPr lang="cs-CZ" sz="4800" dirty="0" smtClean="0">
              <a:solidFill>
                <a:srgbClr val="FF0000"/>
              </a:solidFill>
            </a:endParaRPr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600" dirty="0" smtClean="0"/>
              <a:t>Výchova probíhala v co nejkratším čase</a:t>
            </a:r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endParaRPr lang="cs-CZ" sz="3600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sz="3600" dirty="0" smtClean="0"/>
              <a:t>Týkala se všech jedinců – </a:t>
            </a:r>
            <a:r>
              <a:rPr lang="cs-CZ" sz="3600" dirty="0" smtClean="0">
                <a:solidFill>
                  <a:srgbClr val="FF5050"/>
                </a:solidFill>
              </a:rPr>
              <a:t>demokratická </a:t>
            </a:r>
            <a:r>
              <a:rPr lang="cs-CZ" sz="3600" dirty="0" smtClean="0"/>
              <a:t>- a byla pro všechny stejná - </a:t>
            </a:r>
            <a:r>
              <a:rPr lang="cs-CZ" sz="3600" dirty="0" smtClean="0">
                <a:solidFill>
                  <a:srgbClr val="FF5050"/>
                </a:solidFill>
              </a:rPr>
              <a:t>uniformní</a:t>
            </a:r>
            <a:endParaRPr lang="cs-CZ" sz="3600" dirty="0">
              <a:solidFill>
                <a:srgbClr val="FF5050"/>
              </a:solidFill>
            </a:endParaRPr>
          </a:p>
        </p:txBody>
      </p:sp>
      <p:pic>
        <p:nvPicPr>
          <p:cNvPr id="6" name="Zástupný symbol pro obsah 5" descr="Anthropos_-_pravěký_člověk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063685" y="1679575"/>
            <a:ext cx="3355856" cy="5040313"/>
          </a:xfrm>
        </p:spPr>
      </p:pic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Zástupný symbol pro obsah 3" descr="Daka_Homo_erectu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14325" y="1171575"/>
            <a:ext cx="9440863" cy="5751513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718" y="207937"/>
            <a:ext cx="9072563" cy="857256"/>
          </a:xfrm>
        </p:spPr>
        <p:txBody>
          <a:bodyPr anchor="t"/>
          <a:lstStyle/>
          <a:p>
            <a:pPr algn="ctr" fontAlgn="auto">
              <a:spcAft>
                <a:spcPts val="0"/>
              </a:spcAft>
              <a:defRPr/>
            </a:pPr>
            <a:r>
              <a:rPr lang="cs-CZ" b="1" smtClean="0"/>
              <a:t>SLOŽKY VÝCHOVY</a:t>
            </a:r>
            <a:endParaRPr lang="cs-CZ" b="1"/>
          </a:p>
        </p:txBody>
      </p:sp>
      <p:sp>
        <p:nvSpPr>
          <p:cNvPr id="17411" name="TextovéPole 4"/>
          <p:cNvSpPr txBox="1">
            <a:spLocks noChangeArrowheads="1"/>
          </p:cNvSpPr>
          <p:nvPr/>
        </p:nvSpPr>
        <p:spPr bwMode="auto">
          <a:xfrm>
            <a:off x="5897563" y="1422400"/>
            <a:ext cx="342900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chemeClr val="bg2"/>
                </a:solidFill>
              </a:rPr>
              <a:t>Tělesná </a:t>
            </a:r>
          </a:p>
          <a:p>
            <a:endParaRPr lang="cs-CZ" sz="3600" b="1"/>
          </a:p>
          <a:p>
            <a:r>
              <a:rPr lang="cs-CZ" sz="3600" b="1">
                <a:solidFill>
                  <a:schemeClr val="tx2"/>
                </a:solidFill>
              </a:rPr>
              <a:t>Pracovní</a:t>
            </a:r>
          </a:p>
          <a:p>
            <a:endParaRPr lang="cs-CZ" sz="3600" b="1">
              <a:solidFill>
                <a:schemeClr val="tx2"/>
              </a:solidFill>
            </a:endParaRPr>
          </a:p>
          <a:p>
            <a:r>
              <a:rPr lang="cs-CZ" sz="3600" b="1">
                <a:solidFill>
                  <a:schemeClr val="tx2"/>
                </a:solidFill>
              </a:rPr>
              <a:t>Rozumová</a:t>
            </a:r>
          </a:p>
          <a:p>
            <a:endParaRPr lang="cs-CZ" sz="3600" b="1">
              <a:solidFill>
                <a:schemeClr val="tx2"/>
              </a:solidFill>
            </a:endParaRPr>
          </a:p>
          <a:p>
            <a:r>
              <a:rPr lang="cs-CZ" sz="3600" b="1">
                <a:solidFill>
                  <a:schemeClr val="tx2"/>
                </a:solidFill>
              </a:rPr>
              <a:t>Mravní</a:t>
            </a:r>
          </a:p>
          <a:p>
            <a:endParaRPr lang="cs-CZ" sz="3600" b="1">
              <a:solidFill>
                <a:schemeClr val="tx2"/>
              </a:solidFill>
            </a:endParaRPr>
          </a:p>
          <a:p>
            <a:r>
              <a:rPr lang="cs-CZ" sz="3600" b="1">
                <a:solidFill>
                  <a:schemeClr val="tx2"/>
                </a:solidFill>
              </a:rPr>
              <a:t>Estetická</a:t>
            </a:r>
          </a:p>
        </p:txBody>
      </p:sp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 descr="Vestonicka_venuse_edit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984528" y="1691605"/>
            <a:ext cx="2580883" cy="5040313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3238" y="168275"/>
            <a:ext cx="9074150" cy="4603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503238" y="565150"/>
            <a:ext cx="6608762" cy="6154738"/>
          </a:xfrm>
        </p:spPr>
        <p:txBody>
          <a:bodyPr>
            <a:normAutofit fontScale="85000" lnSpcReduction="20000"/>
          </a:bodyPr>
          <a:lstStyle/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FF5050"/>
                </a:solidFill>
              </a:rPr>
              <a:t>Tělesná výchova </a:t>
            </a:r>
            <a:r>
              <a:rPr lang="cs-CZ" dirty="0" smtClean="0"/>
              <a:t>– fyzická zdatnost byla důležitým předpokladem přežití</a:t>
            </a:r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FF5050"/>
                </a:solidFill>
              </a:rPr>
              <a:t>Pracovní výchova </a:t>
            </a:r>
            <a:r>
              <a:rPr lang="cs-CZ" dirty="0" smtClean="0"/>
              <a:t>– zahrnovala přípravu na péči o potomstvo, zajištění životních potřeb, lov, výrobu zbraní a předmětů denní potřeby</a:t>
            </a:r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FF5050"/>
                </a:solidFill>
              </a:rPr>
              <a:t>Rozumová výchova </a:t>
            </a:r>
            <a:r>
              <a:rPr lang="cs-CZ" dirty="0" smtClean="0"/>
              <a:t>– spočívala v předávání informací, které byly nutné k přežití – která rostlina je jedovatá, které zvíře nebezpečné…</a:t>
            </a:r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FF5050"/>
                </a:solidFill>
              </a:rPr>
              <a:t>Mravní výchova </a:t>
            </a:r>
            <a:r>
              <a:rPr lang="cs-CZ" dirty="0" smtClean="0"/>
              <a:t>– vztahy ve skupině</a:t>
            </a:r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rgbClr val="FF5050"/>
                </a:solidFill>
              </a:rPr>
              <a:t>Estetická výchova </a:t>
            </a:r>
            <a:r>
              <a:rPr lang="cs-CZ" dirty="0" smtClean="0"/>
              <a:t>– výzdoba obydlí, výroba šperků</a:t>
            </a:r>
            <a:endParaRPr lang="cs-CZ" dirty="0"/>
          </a:p>
        </p:txBody>
      </p:sp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167993"/>
            <a:ext cx="9072563" cy="1343942"/>
          </a:xfrm>
        </p:spPr>
        <p:txBody>
          <a:bodyPr anchor="t"/>
          <a:lstStyle/>
          <a:p>
            <a:pPr algn="ctr" fontAlgn="auto">
              <a:spcAft>
                <a:spcPts val="0"/>
              </a:spcAft>
              <a:defRPr/>
            </a:pPr>
            <a:r>
              <a:rPr lang="cs-CZ" smtClean="0"/>
              <a:t>METODY VÝCHOVY</a:t>
            </a:r>
            <a:endParaRPr lang="cs-CZ"/>
          </a:p>
        </p:txBody>
      </p:sp>
      <p:pic>
        <p:nvPicPr>
          <p:cNvPr id="19458" name="Zástupný symbol pro obsah 4" descr="Paleolithic_tent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1422400"/>
            <a:ext cx="3695700" cy="5419725"/>
          </a:xfrm>
        </p:spPr>
      </p:pic>
      <p:sp>
        <p:nvSpPr>
          <p:cNvPr id="19459" name="Zástupný symbol pro obsah 3"/>
          <p:cNvSpPr>
            <a:spLocks noGrp="1"/>
          </p:cNvSpPr>
          <p:nvPr>
            <p:ph sz="half" idx="2"/>
          </p:nvPr>
        </p:nvSpPr>
        <p:spPr>
          <a:xfrm>
            <a:off x="4325938" y="1422400"/>
            <a:ext cx="5273675" cy="5297488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4000" smtClean="0"/>
              <a:t>Nejdůležitější metodou výchovy byla </a:t>
            </a:r>
            <a:r>
              <a:rPr lang="cs-CZ" sz="4000" smtClean="0">
                <a:solidFill>
                  <a:srgbClr val="FF5050"/>
                </a:solidFill>
              </a:rPr>
              <a:t>nápodoba</a:t>
            </a:r>
          </a:p>
          <a:p>
            <a:pPr>
              <a:buFont typeface="Wingdings 2" pitchFamily="18" charset="2"/>
              <a:buNone/>
            </a:pPr>
            <a:endParaRPr lang="cs-CZ" sz="4000" smtClean="0">
              <a:solidFill>
                <a:srgbClr val="FF5050"/>
              </a:solidFill>
            </a:endParaRPr>
          </a:p>
          <a:p>
            <a:pPr>
              <a:buFont typeface="Wingdings 2" pitchFamily="18" charset="2"/>
              <a:buNone/>
            </a:pPr>
            <a:r>
              <a:rPr lang="cs-CZ" sz="4000" smtClean="0"/>
              <a:t>Po vzniku komunikace byla nápodoba doplněna </a:t>
            </a:r>
            <a:r>
              <a:rPr lang="cs-CZ" sz="4000" smtClean="0">
                <a:solidFill>
                  <a:srgbClr val="FF5050"/>
                </a:solidFill>
              </a:rPr>
              <a:t>slovním poučením</a:t>
            </a:r>
          </a:p>
        </p:txBody>
      </p:sp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4031" y="167993"/>
            <a:ext cx="9072563" cy="1343942"/>
          </a:xfrm>
        </p:spPr>
        <p:txBody>
          <a:bodyPr anchor="t"/>
          <a:lstStyle/>
          <a:p>
            <a:pPr algn="ctr" fontAlgn="auto">
              <a:spcAft>
                <a:spcPts val="0"/>
              </a:spcAft>
              <a:defRPr/>
            </a:pPr>
            <a:r>
              <a:rPr lang="cs-CZ" smtClean="0"/>
              <a:t>PROSTŘEDKY VÝCHOVY</a:t>
            </a:r>
            <a:endParaRPr lang="cs-CZ"/>
          </a:p>
        </p:txBody>
      </p:sp>
      <p:sp>
        <p:nvSpPr>
          <p:cNvPr id="20482" name="Zástupný symbol pro obsah 4"/>
          <p:cNvSpPr>
            <a:spLocks noGrp="1"/>
          </p:cNvSpPr>
          <p:nvPr>
            <p:ph sz="half" idx="1"/>
          </p:nvPr>
        </p:nvSpPr>
        <p:spPr>
          <a:xfrm>
            <a:off x="503238" y="1679575"/>
            <a:ext cx="4476750" cy="504031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>
                <a:solidFill>
                  <a:srgbClr val="FF5050"/>
                </a:solidFill>
              </a:rPr>
              <a:t>HRA </a:t>
            </a:r>
            <a:r>
              <a:rPr lang="cs-CZ" smtClean="0"/>
              <a:t>– napodobivé hry byly nejčastější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 chlapci se učili střílet, vyrábět zbraně, lovit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dívky  vařily, staraly se o obydlí a o menší děti</a:t>
            </a:r>
          </a:p>
          <a:p>
            <a:pPr>
              <a:buFont typeface="Wingdings 2" pitchFamily="18" charset="2"/>
              <a:buNone/>
            </a:pPr>
            <a:r>
              <a:rPr lang="cs-CZ" smtClean="0"/>
              <a:t>Tanec, který stylizoval pracovní činnosti</a:t>
            </a:r>
          </a:p>
        </p:txBody>
      </p:sp>
      <p:pic>
        <p:nvPicPr>
          <p:cNvPr id="6" name="Zástupný symbol pro obsah 5" descr="Anthropos_-_pravěká_žena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684103" y="1679575"/>
            <a:ext cx="3355856" cy="5040313"/>
          </a:xfrm>
        </p:spPr>
      </p:pic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Nápověda 4">
            <a:hlinkClick r:id="" action="ppaction://noaction" highlightClick="1"/>
          </p:cNvPr>
          <p:cNvSpPr/>
          <p:nvPr/>
        </p:nvSpPr>
        <p:spPr>
          <a:xfrm>
            <a:off x="647824" y="251445"/>
            <a:ext cx="8856984" cy="6840760"/>
          </a:xfrm>
          <a:prstGeom prst="actionButtonHelp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4031" y="179438"/>
            <a:ext cx="9072563" cy="6540274"/>
          </a:xfrm>
        </p:spPr>
        <p:txBody>
          <a:bodyPr anchor="ctr"/>
          <a:lstStyle/>
          <a:p>
            <a:pPr algn="ctr">
              <a:buNone/>
            </a:pPr>
            <a:r>
              <a:rPr lang="cs-CZ" dirty="0" smtClean="0"/>
              <a:t>Co bylo cílem výchovy v pravěku? Je shodný s dnešním cílem výchovy?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Jaké složky měla výchova v pravěku? Která z nich byla pro pračlověka nejdůležitější?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Můžete se v současné výchově setkat se stejnými výchovnými metodami, jaké byly používány v pravěku?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3238" y="168275"/>
            <a:ext cx="9074150" cy="155178"/>
          </a:xfrm>
        </p:spPr>
        <p:txBody>
          <a:bodyPr anchor="ctr">
            <a:normAutofit fontScale="90000"/>
          </a:bodyPr>
          <a:lstStyle/>
          <a:p>
            <a:endParaRPr lang="cs-CZ" dirty="0"/>
          </a:p>
        </p:txBody>
      </p:sp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3238" y="1065213"/>
            <a:ext cx="9074150" cy="5654675"/>
          </a:xfrm>
        </p:spPr>
        <p:txBody>
          <a:bodyPr>
            <a:normAutofit fontScale="70000" lnSpcReduction="20000"/>
          </a:bodyPr>
          <a:lstStyle/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SORIA, Hugo.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commons.org</a:t>
            </a:r>
            <a:r>
              <a:rPr lang="cs-CZ" dirty="0" smtClean="0"/>
              <a:t> [online]. [cit. 24.10.2013]. Dostupný na WWW: </a:t>
            </a:r>
            <a:r>
              <a:rPr lang="cs-CZ" dirty="0" smtClean="0">
                <a:hlinkClick r:id="rId3"/>
              </a:rPr>
              <a:t>http://commons.wikimedia.org/wiki/File:Art_rupestre_Chimiachas.jpg</a:t>
            </a: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MOGENS ENGELUND.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commons.org</a:t>
            </a:r>
            <a:r>
              <a:rPr lang="cs-CZ" dirty="0" smtClean="0"/>
              <a:t> [online]. [cit. 24.10.2013]. Dostupný na WWW: </a:t>
            </a:r>
            <a:r>
              <a:rPr lang="cs-CZ" dirty="0" smtClean="0">
                <a:hlinkClick r:id="rId4"/>
              </a:rPr>
              <a:t>http://commons.wikimedia.org/wiki/File:Hulbjerg-Jaettestue_Langeland.jpg</a:t>
            </a: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MERCY.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commons.org</a:t>
            </a:r>
            <a:r>
              <a:rPr lang="cs-CZ" dirty="0" smtClean="0"/>
              <a:t> [online]. [cit. 24.10.2013]. Dostupný na WWW: </a:t>
            </a:r>
            <a:r>
              <a:rPr lang="cs-CZ" dirty="0" smtClean="0">
                <a:hlinkClick r:id="rId5"/>
              </a:rPr>
              <a:t>http://commons.wikimedia.org/wiki/File:Anthropos_-_prav%C4%9Bk%C3%BD_%C4%8Dlov%C4%9Bk.JPG?uselang=cs</a:t>
            </a: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GILBERT, Henry; SCHICK, </a:t>
            </a:r>
            <a:r>
              <a:rPr lang="cs-CZ" dirty="0" err="1" smtClean="0"/>
              <a:t>Kathy</a:t>
            </a:r>
            <a:r>
              <a:rPr lang="cs-CZ" dirty="0" smtClean="0"/>
              <a:t>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commons.org</a:t>
            </a:r>
            <a:r>
              <a:rPr lang="cs-CZ" dirty="0" smtClean="0"/>
              <a:t> [online]. [cit. 24.10.2013]. Dostupný na WWW: </a:t>
            </a:r>
            <a:r>
              <a:rPr lang="cs-CZ" dirty="0" smtClean="0">
                <a:hlinkClick r:id="rId6"/>
              </a:rPr>
              <a:t>http://commons.wikimedia.org/wiki/File:Daka_Homo_erectus.jpg</a:t>
            </a: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NOVÁK, Petr. </a:t>
            </a:r>
            <a:r>
              <a:rPr lang="cs-CZ" smtClean="0"/>
              <a:t>cs.</a:t>
            </a:r>
            <a:r>
              <a:rPr lang="cs-CZ" i="1" smtClean="0"/>
              <a:t>wikipedia.org</a:t>
            </a:r>
            <a:r>
              <a:rPr lang="cs-CZ" dirty="0" smtClean="0"/>
              <a:t> [online]. [cit. 24.10.2013]. Dostupný na WWW: </a:t>
            </a:r>
            <a:r>
              <a:rPr lang="cs-CZ" dirty="0" smtClean="0">
                <a:hlinkClick r:id="rId7"/>
              </a:rPr>
              <a:t>http://cs.wikipedia.org/wiki/Soubor:Vestonicka_venuse_edit.jpg</a:t>
            </a: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MAŇAS, Michal.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commons.org</a:t>
            </a:r>
            <a:r>
              <a:rPr lang="cs-CZ" dirty="0" smtClean="0"/>
              <a:t> [online]. [cit. 24.10.2013]. Dostupný na WWW: </a:t>
            </a:r>
            <a:r>
              <a:rPr lang="cs-CZ" dirty="0" smtClean="0">
                <a:hlinkClick r:id="rId8"/>
              </a:rPr>
              <a:t>http://commons.wikimedia.org/wiki/File:Paleolithic_tent.jpg</a:t>
            </a: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MERCY. </a:t>
            </a:r>
            <a:r>
              <a:rPr lang="cs-CZ" i="1" dirty="0" err="1" smtClean="0"/>
              <a:t>wikimedia</a:t>
            </a:r>
            <a:r>
              <a:rPr lang="cs-CZ" i="1" dirty="0" smtClean="0"/>
              <a:t> </a:t>
            </a:r>
            <a:r>
              <a:rPr lang="cs-CZ" i="1" dirty="0" err="1" smtClean="0"/>
              <a:t>commons.org</a:t>
            </a:r>
            <a:r>
              <a:rPr lang="cs-CZ" dirty="0" smtClean="0"/>
              <a:t> [online]. [cit. 24.10.2013]. Dostupný na WWW: </a:t>
            </a:r>
            <a:r>
              <a:rPr lang="cs-CZ" dirty="0" smtClean="0">
                <a:hlinkClick r:id="rId9"/>
              </a:rPr>
              <a:t>http://commons.wikimedia.org/wiki/File:Anthropos_-_prav%C4%9Bk%C3%A1_%C5%BEena.JPG?uselang=cs</a:t>
            </a: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302383" indent="-302383" fontAlgn="auto">
              <a:spcBef>
                <a:spcPts val="661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4031" y="167993"/>
            <a:ext cx="9072563" cy="1040076"/>
          </a:xfrm>
        </p:spPr>
        <p:txBody>
          <a:bodyPr anchor="t"/>
          <a:lstStyle/>
          <a:p>
            <a:pPr algn="ctr" fontAlgn="auto">
              <a:spcAft>
                <a:spcPts val="0"/>
              </a:spcAft>
              <a:defRPr/>
            </a:pPr>
            <a:r>
              <a:rPr lang="cs-CZ" smtClean="0">
                <a:solidFill>
                  <a:schemeClr val="tx1">
                    <a:lumMod val="85000"/>
                  </a:schemeClr>
                </a:solidFill>
              </a:rPr>
              <a:t>Zdroje obrazového materiálu</a:t>
            </a:r>
            <a:endParaRPr lang="cs-CZ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>
    <p:wedge/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218</TotalTime>
  <Words>447</Words>
  <Application>Microsoft Office PowerPoint</Application>
  <PresentationFormat>Vlastní</PresentationFormat>
  <Paragraphs>74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Papír</vt:lpstr>
      <vt:lpstr>Výchova v pravěku</vt:lpstr>
      <vt:lpstr>Prezentace aplikace PowerPoint</vt:lpstr>
      <vt:lpstr>PRAVĚK</vt:lpstr>
      <vt:lpstr>CÍL VÝCHOVY</vt:lpstr>
      <vt:lpstr>SLOŽKY VÝCHOVY</vt:lpstr>
      <vt:lpstr>Prezentace aplikace PowerPoint</vt:lpstr>
      <vt:lpstr>METODY VÝCHOVY</vt:lpstr>
      <vt:lpstr>PROSTŘEDKY VÝCHOVY</vt:lpstr>
      <vt:lpstr>Prezentace aplikace PowerPoint</vt:lpstr>
      <vt:lpstr>Zdroje obrazového materiálu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pedagog</dc:creator>
  <cp:lastModifiedBy>Windows User</cp:lastModifiedBy>
  <cp:revision>24</cp:revision>
  <dcterms:modified xsi:type="dcterms:W3CDTF">2013-12-12T16:44:26Z</dcterms:modified>
</cp:coreProperties>
</file>